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5"/>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5" r:id="rId18"/>
    <p:sldId id="276" r:id="rId19"/>
    <p:sldId id="277" r:id="rId20"/>
    <p:sldId id="735" r:id="rId21"/>
    <p:sldId id="279" r:id="rId22"/>
    <p:sldId id="281" r:id="rId23"/>
    <p:sldId id="282" r:id="rId24"/>
    <p:sldId id="283" r:id="rId25"/>
    <p:sldId id="284" r:id="rId26"/>
    <p:sldId id="285" r:id="rId27"/>
    <p:sldId id="286" r:id="rId28"/>
    <p:sldId id="287" r:id="rId29"/>
    <p:sldId id="288" r:id="rId30"/>
    <p:sldId id="289"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 id="429" r:id="rId169"/>
    <p:sldId id="430" r:id="rId170"/>
    <p:sldId id="431" r:id="rId171"/>
    <p:sldId id="432"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 id="473" r:id="rId213"/>
    <p:sldId id="474" r:id="rId214"/>
    <p:sldId id="475" r:id="rId215"/>
    <p:sldId id="476" r:id="rId216"/>
    <p:sldId id="477" r:id="rId217"/>
    <p:sldId id="478" r:id="rId218"/>
    <p:sldId id="479" r:id="rId219"/>
    <p:sldId id="480" r:id="rId220"/>
    <p:sldId id="481" r:id="rId221"/>
    <p:sldId id="482" r:id="rId222"/>
    <p:sldId id="483" r:id="rId223"/>
    <p:sldId id="484" r:id="rId224"/>
    <p:sldId id="485" r:id="rId225"/>
    <p:sldId id="486" r:id="rId226"/>
    <p:sldId id="487" r:id="rId227"/>
    <p:sldId id="488" r:id="rId228"/>
    <p:sldId id="489"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545" r:id="rId285"/>
    <p:sldId id="546" r:id="rId286"/>
    <p:sldId id="547" r:id="rId287"/>
    <p:sldId id="548" r:id="rId288"/>
    <p:sldId id="549" r:id="rId289"/>
    <p:sldId id="550" r:id="rId290"/>
    <p:sldId id="551" r:id="rId291"/>
    <p:sldId id="552" r:id="rId292"/>
    <p:sldId id="553" r:id="rId293"/>
    <p:sldId id="554" r:id="rId294"/>
    <p:sldId id="555" r:id="rId295"/>
    <p:sldId id="556" r:id="rId296"/>
    <p:sldId id="557" r:id="rId297"/>
    <p:sldId id="558" r:id="rId298"/>
    <p:sldId id="559" r:id="rId299"/>
    <p:sldId id="560" r:id="rId300"/>
    <p:sldId id="561" r:id="rId301"/>
    <p:sldId id="562" r:id="rId302"/>
    <p:sldId id="563" r:id="rId303"/>
    <p:sldId id="564" r:id="rId304"/>
    <p:sldId id="565" r:id="rId305"/>
    <p:sldId id="566" r:id="rId306"/>
    <p:sldId id="567" r:id="rId307"/>
    <p:sldId id="568" r:id="rId308"/>
    <p:sldId id="569" r:id="rId309"/>
    <p:sldId id="570" r:id="rId310"/>
    <p:sldId id="571" r:id="rId311"/>
    <p:sldId id="572" r:id="rId312"/>
    <p:sldId id="573" r:id="rId313"/>
    <p:sldId id="574" r:id="rId314"/>
    <p:sldId id="575" r:id="rId315"/>
    <p:sldId id="576" r:id="rId316"/>
    <p:sldId id="577" r:id="rId317"/>
    <p:sldId id="578" r:id="rId318"/>
    <p:sldId id="579" r:id="rId319"/>
    <p:sldId id="580" r:id="rId320"/>
    <p:sldId id="581" r:id="rId321"/>
    <p:sldId id="582" r:id="rId322"/>
    <p:sldId id="583" r:id="rId323"/>
    <p:sldId id="584" r:id="rId324"/>
    <p:sldId id="585" r:id="rId325"/>
    <p:sldId id="586" r:id="rId326"/>
    <p:sldId id="587" r:id="rId327"/>
    <p:sldId id="588" r:id="rId328"/>
    <p:sldId id="589" r:id="rId329"/>
    <p:sldId id="590" r:id="rId330"/>
    <p:sldId id="591" r:id="rId331"/>
    <p:sldId id="592" r:id="rId332"/>
    <p:sldId id="593" r:id="rId333"/>
    <p:sldId id="594" r:id="rId334"/>
    <p:sldId id="595" r:id="rId335"/>
    <p:sldId id="596" r:id="rId336"/>
    <p:sldId id="597" r:id="rId337"/>
    <p:sldId id="598" r:id="rId338"/>
    <p:sldId id="599" r:id="rId339"/>
    <p:sldId id="600" r:id="rId340"/>
    <p:sldId id="601" r:id="rId341"/>
    <p:sldId id="602" r:id="rId342"/>
    <p:sldId id="603" r:id="rId343"/>
    <p:sldId id="604" r:id="rId344"/>
    <p:sldId id="605" r:id="rId345"/>
    <p:sldId id="606" r:id="rId346"/>
    <p:sldId id="607" r:id="rId347"/>
    <p:sldId id="608" r:id="rId348"/>
    <p:sldId id="609" r:id="rId349"/>
    <p:sldId id="610" r:id="rId350"/>
    <p:sldId id="611" r:id="rId351"/>
    <p:sldId id="612" r:id="rId352"/>
    <p:sldId id="613" r:id="rId353"/>
    <p:sldId id="614" r:id="rId354"/>
    <p:sldId id="615" r:id="rId355"/>
    <p:sldId id="616" r:id="rId356"/>
    <p:sldId id="617" r:id="rId357"/>
    <p:sldId id="618" r:id="rId358"/>
    <p:sldId id="619" r:id="rId359"/>
    <p:sldId id="620" r:id="rId360"/>
    <p:sldId id="621" r:id="rId361"/>
    <p:sldId id="622" r:id="rId362"/>
    <p:sldId id="623" r:id="rId363"/>
    <p:sldId id="624" r:id="rId364"/>
    <p:sldId id="625" r:id="rId365"/>
    <p:sldId id="626" r:id="rId366"/>
    <p:sldId id="627" r:id="rId367"/>
    <p:sldId id="628" r:id="rId368"/>
    <p:sldId id="629" r:id="rId369"/>
    <p:sldId id="630" r:id="rId370"/>
    <p:sldId id="631" r:id="rId371"/>
    <p:sldId id="632" r:id="rId372"/>
    <p:sldId id="633" r:id="rId373"/>
    <p:sldId id="634" r:id="rId374"/>
    <p:sldId id="635" r:id="rId375"/>
    <p:sldId id="636" r:id="rId376"/>
    <p:sldId id="637" r:id="rId377"/>
    <p:sldId id="638" r:id="rId378"/>
    <p:sldId id="639" r:id="rId379"/>
    <p:sldId id="640" r:id="rId380"/>
    <p:sldId id="641" r:id="rId381"/>
    <p:sldId id="642" r:id="rId382"/>
    <p:sldId id="643" r:id="rId383"/>
    <p:sldId id="644" r:id="rId384"/>
    <p:sldId id="645" r:id="rId385"/>
    <p:sldId id="646" r:id="rId386"/>
    <p:sldId id="647" r:id="rId387"/>
    <p:sldId id="648" r:id="rId388"/>
    <p:sldId id="649" r:id="rId389"/>
    <p:sldId id="650" r:id="rId390"/>
    <p:sldId id="651" r:id="rId391"/>
    <p:sldId id="652" r:id="rId392"/>
    <p:sldId id="653" r:id="rId393"/>
    <p:sldId id="654" r:id="rId394"/>
    <p:sldId id="655" r:id="rId395"/>
    <p:sldId id="656" r:id="rId396"/>
    <p:sldId id="657" r:id="rId397"/>
    <p:sldId id="658" r:id="rId398"/>
    <p:sldId id="659" r:id="rId399"/>
    <p:sldId id="660" r:id="rId400"/>
    <p:sldId id="661" r:id="rId401"/>
    <p:sldId id="662" r:id="rId402"/>
    <p:sldId id="663" r:id="rId403"/>
    <p:sldId id="664" r:id="rId404"/>
    <p:sldId id="665" r:id="rId405"/>
    <p:sldId id="666" r:id="rId406"/>
    <p:sldId id="667" r:id="rId407"/>
    <p:sldId id="668" r:id="rId408"/>
    <p:sldId id="669" r:id="rId409"/>
    <p:sldId id="670" r:id="rId410"/>
    <p:sldId id="671" r:id="rId411"/>
    <p:sldId id="672" r:id="rId412"/>
    <p:sldId id="673" r:id="rId413"/>
    <p:sldId id="674" r:id="rId414"/>
    <p:sldId id="675" r:id="rId415"/>
    <p:sldId id="676" r:id="rId416"/>
    <p:sldId id="677" r:id="rId417"/>
    <p:sldId id="678" r:id="rId418"/>
    <p:sldId id="679" r:id="rId419"/>
    <p:sldId id="680" r:id="rId420"/>
    <p:sldId id="681" r:id="rId421"/>
    <p:sldId id="682" r:id="rId422"/>
    <p:sldId id="683" r:id="rId423"/>
    <p:sldId id="684" r:id="rId424"/>
    <p:sldId id="685" r:id="rId425"/>
    <p:sldId id="686" r:id="rId426"/>
    <p:sldId id="687" r:id="rId427"/>
    <p:sldId id="688" r:id="rId428"/>
    <p:sldId id="689" r:id="rId429"/>
    <p:sldId id="690" r:id="rId430"/>
    <p:sldId id="691" r:id="rId431"/>
    <p:sldId id="692" r:id="rId432"/>
    <p:sldId id="693" r:id="rId433"/>
    <p:sldId id="694" r:id="rId434"/>
    <p:sldId id="695" r:id="rId435"/>
    <p:sldId id="696" r:id="rId436"/>
    <p:sldId id="697" r:id="rId437"/>
    <p:sldId id="698" r:id="rId438"/>
    <p:sldId id="699" r:id="rId439"/>
    <p:sldId id="700" r:id="rId440"/>
    <p:sldId id="701" r:id="rId441"/>
    <p:sldId id="702" r:id="rId442"/>
    <p:sldId id="703" r:id="rId443"/>
    <p:sldId id="704" r:id="rId444"/>
    <p:sldId id="705" r:id="rId445"/>
    <p:sldId id="706" r:id="rId446"/>
    <p:sldId id="707" r:id="rId447"/>
    <p:sldId id="708" r:id="rId448"/>
    <p:sldId id="709" r:id="rId449"/>
    <p:sldId id="710" r:id="rId450"/>
    <p:sldId id="711" r:id="rId451"/>
    <p:sldId id="712" r:id="rId452"/>
    <p:sldId id="713" r:id="rId453"/>
    <p:sldId id="714" r:id="rId454"/>
    <p:sldId id="715" r:id="rId455"/>
    <p:sldId id="716" r:id="rId456"/>
    <p:sldId id="717" r:id="rId457"/>
    <p:sldId id="718" r:id="rId458"/>
    <p:sldId id="719" r:id="rId459"/>
    <p:sldId id="720" r:id="rId460"/>
    <p:sldId id="721" r:id="rId461"/>
    <p:sldId id="722" r:id="rId462"/>
    <p:sldId id="723" r:id="rId463"/>
    <p:sldId id="724" r:id="rId464"/>
    <p:sldId id="725" r:id="rId465"/>
    <p:sldId id="726" r:id="rId466"/>
    <p:sldId id="727" r:id="rId467"/>
    <p:sldId id="728" r:id="rId468"/>
    <p:sldId id="729" r:id="rId469"/>
    <p:sldId id="730" r:id="rId470"/>
    <p:sldId id="731" r:id="rId471"/>
    <p:sldId id="732" r:id="rId472"/>
    <p:sldId id="733" r:id="rId473"/>
    <p:sldId id="734" r:id="rId474"/>
  </p:sldIdLst>
  <p:sldSz cx="9144000" cy="5143500" type="screen16x9"/>
  <p:notesSz cx="6858000" cy="9144000"/>
  <p:embeddedFontLst>
    <p:embeddedFont>
      <p:font typeface="Caveat" pitchFamily="2" charset="0"/>
      <p:regular r:id="rId476"/>
      <p:bold r:id="rId477"/>
    </p:embeddedFont>
    <p:embeddedFont>
      <p:font typeface="Corsiva" pitchFamily="2" charset="-79"/>
      <p:regular r:id="rId478"/>
      <p:bold r:id="rId479"/>
      <p:italic r:id="rId480"/>
      <p:boldItalic r:id="rId4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4"/>
    <p:restoredTop sz="94773"/>
  </p:normalViewPr>
  <p:slideViewPr>
    <p:cSldViewPr snapToGrid="0">
      <p:cViewPr varScale="1">
        <p:scale>
          <a:sx n="160" d="100"/>
          <a:sy n="160" d="100"/>
        </p:scale>
        <p:origin x="7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notesMaster" Target="notesMasters/notesMaster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font" Target="fonts/font2.fntdata"/><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font" Target="fonts/font4.fntdata"/><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font" Target="fonts/font6.fntdata"/><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viewProps" Target="viewProps.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tableStyles" Target="tableStyle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font" Target="fonts/font1.fntdata"/><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font" Target="fonts/font3.fntdata"/><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font" Target="fonts/font5.fntdata"/><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presProps" Target="presProps.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1337ae487b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g21337ae487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133811ac1a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2133811ac1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2ade15f98d2_6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g2ade15f98d2_6_9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2ade15f98d2_6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g2ade15f98d2_6_9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2ade15f98d2_6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g2ade15f98d2_6_10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2ade15f98d2_6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g2ade15f98d2_6_11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2ade15f98d2_6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g2ade15f98d2_6_11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2ade15f98d2_6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g2ade15f98d2_6_126: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ade15f98d2_6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g2ade15f98d2_6_13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ade15f98d2_6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g2ade15f98d2_6_13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ade15f98d2_6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g2ade15f98d2_6_14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ade15f98d2_6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g2ade15f98d2_6_153: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133811ac1a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g2133811ac1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ade15f98d2_6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g2ade15f98d2_6_16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2ade15f98d2_6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g2ade15f98d2_6_17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2ade15f98d2_6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g2ade15f98d2_6_17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b0da0af35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g2b0da0af353_0_1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2b0da0af353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g2b0da0af353_0_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2b0da0af35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g2b0da0af353_0_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2b2bfa0d30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g2b2bfa0d302_1_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2b313cf5ec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g2b313cf5ec8_0_0: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b313cf5ec8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g2b313cf5ec8_0_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2b313cf5ec8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g2b313cf5ec8_0_1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133811ac1a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2133811ac1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2b313cf5ec8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g2b313cf5ec8_0_2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2b313cf5ec8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g2b313cf5ec8_0_2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2b313cf5ec8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g2b313cf5ec8_0_3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2b313cf5ec8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g2b313cf5ec8_0_41: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b313cf5ec8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g2b313cf5ec8_0_4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2b313cf5ec8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g2b313cf5ec8_0_5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2b313cf5ec8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g2b313cf5ec8_0_6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2b313cf5ec8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g2b313cf5ec8_0_8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2b313cf5ec8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g2b313cf5ec8_0_6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2b313cf5ec8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g2b313cf5ec8_0_7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133811ac1a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g2133811ac1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2b2bfa0d302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g2b2bfa0d302_1_1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2b2bfa0d302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g2b2bfa0d302_3_0: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2b2bfa0d302_3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g2b2bfa0d302_3_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2b313cf5ec8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g2b313cf5ec8_0_9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2b318171678_2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g2b318171678_2_3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2b318171678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g2b318171678_2_1: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2b2bfa0d302_3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g2b2bfa0d302_3_1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2b313cf5ec8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g2b313cf5ec8_0_10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2b318171678_2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g2b318171678_2_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2b318171678_2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g2b318171678_2_4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133811ac1a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g2133811ac1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2b318171678_2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g2b318171678_2_2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2b318171678_2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g2b318171678_2_3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2b318171678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g2b318171678_2_1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g2b2bfa0d302_3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g2b2bfa0d302_3_21: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2b2bfa0d302_3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g2b2bfa0d302_3_2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2b318171678_2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g2b318171678_2_6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2b318171678_2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g2b318171678_2_5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2b318171678_2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g2b318171678_2_8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2b318171678_2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g2b318171678_2_11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2b318171678_2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g2b318171678_2_12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133811ac1a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2133811ac1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2b318171678_2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g2b318171678_2_13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b318171678_2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g2b318171678_2_13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2b318171678_2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g2b318171678_2_10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2b2bfa0d302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g2b2bfa0d302_1_2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2b2bfa0d302_3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g2b2bfa0d302_3_6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2b2bfa0d302_3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g2b2bfa0d302_3_6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2b2bfa0d302_3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g2b2bfa0d302_3_7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2b2bfa0d302_3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g2b2bfa0d302_3_8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2b2bfa0d302_3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g2b2bfa0d302_3_8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2b2bfa0d302_3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g2b2bfa0d302_3_9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133811ac1a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g2133811ac1a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2b2bfa0d302_3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g2b2bfa0d302_3_10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2b2bfa0d302_3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g2b2bfa0d302_3_11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2b2bfa0d302_3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g2b2bfa0d302_3_11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b526080e90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g2b526080e90_0_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2b318171678_2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g2b318171678_2_9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2b2bfa0d302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g2b2bfa0d302_7_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2b2bfa0d302_7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g2b2bfa0d302_7_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2b2bfa0d302_7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g2b2bfa0d302_7_1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2b2bfa0d302_7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g2b2bfa0d302_7_2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2b2bfa0d302_7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g2b2bfa0d302_7_2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133811ac1a_0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g2133811ac1a_0_25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2b2bfa0d302_7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g2b2bfa0d302_7_3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2b2bfa0d302_7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g2b2bfa0d302_7_4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2b2bfa0d302_7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g2b2bfa0d302_7_5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2b2bfa0d302_7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g2b2bfa0d302_7_5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2b2bfa0d302_7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g2b2bfa0d302_7_6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2b2bfa0d302_7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g2b2bfa0d302_7_7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2b2bfa0d302_7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g2b2bfa0d302_7_7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2b526080e90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g2b526080e90_0_1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2b2bfa0d302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g2b2bfa0d302_1_3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2b2bfa0d302_9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g2b2bfa0d302_9_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133811ac1a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g2133811ac1a_0_27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2b2bfa0d302_9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g2b2bfa0d302_9_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2b2bfa0d302_9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g2b2bfa0d302_9_15: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2b2bfa0d302_9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g2b2bfa0d302_9_2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2b2bfa0d302_9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g2b2bfa0d302_9_2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2b2bfa0d302_9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g2b2bfa0d302_9_3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2b2bfa0d302_9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g2b2bfa0d302_9_4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b2bfa0d302_9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g2b2bfa0d302_9_4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b2bfa0d302_9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g2b2bfa0d302_9_5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2b2bfa0d302_9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g2b2bfa0d302_9_6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2b2bfa0d302_9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g2b2bfa0d302_9_7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133811ac1a_0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2133811ac1a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2b2bfa0d302_9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g2b2bfa0d302_9_7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2b2bfa0d302_9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g2b2bfa0d302_9_8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b2bfa0d302_9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g2b2bfa0d302_9_9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2b2bfa0d302_9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g2b2bfa0d302_9_9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2b2bfa0d302_9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g2b2bfa0d302_9_10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2b2bfa0d302_9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g2b2bfa0d302_9_11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2b2bfa0d302_9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g2b2bfa0d302_9_11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2b2bfa0d302_9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g2b2bfa0d302_9_126: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2b2bfa0d302_9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g2b2bfa0d302_9_13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2b2bfa0d302_9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g2b2bfa0d302_9_13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133811ac1a_0_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g2133811ac1a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EE71712D-63DA-5D55-A8F7-DE9CD4F930EA}"/>
            </a:ext>
          </a:extLst>
        </p:cNvPr>
        <p:cNvGrpSpPr/>
        <p:nvPr/>
      </p:nvGrpSpPr>
      <p:grpSpPr>
        <a:xfrm>
          <a:off x="0" y="0"/>
          <a:ext cx="0" cy="0"/>
          <a:chOff x="0" y="0"/>
          <a:chExt cx="0" cy="0"/>
        </a:xfrm>
      </p:grpSpPr>
      <p:sp>
        <p:nvSpPr>
          <p:cNvPr id="333" name="Google Shape;333;g2133811ac1a_0_292:notes">
            <a:extLst>
              <a:ext uri="{FF2B5EF4-FFF2-40B4-BE49-F238E27FC236}">
                <a16:creationId xmlns:a16="http://schemas.microsoft.com/office/drawing/2014/main" id="{CC93B2E1-C0B8-9B9F-6E31-B187A28BAA0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2133811ac1a_0_292:notes">
            <a:extLst>
              <a:ext uri="{FF2B5EF4-FFF2-40B4-BE49-F238E27FC236}">
                <a16:creationId xmlns:a16="http://schemas.microsoft.com/office/drawing/2014/main" id="{CF739CB2-F475-038D-BC41-278733D43C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48046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2b2bfa0d302_9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g2b2bfa0d302_9_14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2b2bfa0d302_9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g2b2bfa0d302_9_15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0"/>
        <p:cNvGrpSpPr/>
        <p:nvPr/>
      </p:nvGrpSpPr>
      <p:grpSpPr>
        <a:xfrm>
          <a:off x="0" y="0"/>
          <a:ext cx="0" cy="0"/>
          <a:chOff x="0" y="0"/>
          <a:chExt cx="0" cy="0"/>
        </a:xfrm>
      </p:grpSpPr>
      <p:sp>
        <p:nvSpPr>
          <p:cNvPr id="1981" name="Google Shape;1981;g2b2bfa0d302_9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g2b2bfa0d302_9_160: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2b2bfa0d302_9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g2b2bfa0d302_9_16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g2b2bfa0d302_9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g2b2bfa0d302_9_17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2b2bfa0d302_9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g2b2bfa0d302_9_18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2b2bfa0d302_9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g2b2bfa0d302_9_18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2b2bfa0d302_9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g2b2bfa0d302_9_19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2b2bfa0d302_9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g2b2bfa0d302_9_20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2b2bfa0d302_9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g2b2bfa0d302_9_20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133811ac1a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g2133811ac1a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2b2bfa0d302_9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g2b2bfa0d302_9_216: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2b2bfa0d302_9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g2b2bfa0d302_9_22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2b2bfa0d302_9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g2b2bfa0d302_9_22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2b2bfa0d302_9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g2b2bfa0d302_9_23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2b2bfa0d302_9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g2b2bfa0d302_9_24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2b2bfa0d302_9_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g2b2bfa0d302_9_25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2b2bfa0d302_9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g2b2bfa0d302_9_25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2b2bfa0d302_9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g2b2bfa0d302_9_26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2b2bfa0d302_9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g2b2bfa0d302_9_271: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2b2bfa0d302_9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g2b2bfa0d302_9_27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133811ac1a_0_7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g2133811ac1a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2b2bfa0d302_9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g2b2bfa0d302_9_28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2b2bfa0d302_9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g2b2bfa0d302_9_29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2b73c6ad81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g2b73c6ad819_0_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2b2bfa0d302_1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g2b2bfa0d302_1_5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2b2bfa0d302_1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g2b2bfa0d302_11_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2b2bfa0d302_1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g2b2bfa0d302_11_8: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2b2bfa0d302_1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g2b2bfa0d302_11_1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2b2bfa0d302_1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g2b2bfa0d302_11_2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2b2bfa0d302_11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g2b2bfa0d302_11_2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2b2bfa0d302_11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g2b2bfa0d302_11_3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133811ac1a_0_7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g2133811ac1a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2b2bfa0d302_11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g2b2bfa0d302_11_4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2b2bfa0d302_11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g2b2bfa0d302_11_5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2b2bfa0d302_11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g2b2bfa0d302_11_5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2b2bfa0d302_11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g2b2bfa0d302_11_6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2b2bfa0d302_11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g2b2bfa0d302_11_7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2b2bfa0d302_11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g2b2bfa0d302_11_8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2b2bfa0d302_11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g2b2bfa0d302_11_8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2b2bfa0d302_1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g2b2bfa0d302_11_9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2b2bfa0d302_11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g2b2bfa0d302_11_101: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2b2bfa0d302_11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g2b2bfa0d302_11_10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133811ac1a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g2133811ac1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2b2bfa0d302_1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g2b2bfa0d302_11_11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g2b2bfa0d302_11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g2b2bfa0d302_11_12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2b2bfa0d302_11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g2b2bfa0d302_11_13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2b2bfa0d302_1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g2b2bfa0d302_11_14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2b2bfa0d302_1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g2b2bfa0d302_11_14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2b2bfa0d302_11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g2b2bfa0d302_11_15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2b2bfa0d302_1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g2b2bfa0d302_11_16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2b2bfa0d302_11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g2b2bfa0d302_11_16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2b2bfa0d302_11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g2b2bfa0d302_11_17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2b2bfa0d302_11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g2b2bfa0d302_11_18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133811ac1a_0_5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g2133811ac1a_0_50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2b2bfa0d302_11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g2b2bfa0d302_11_19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2b2bfa0d302_11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g2b2bfa0d302_11_20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2b2bfa0d302_11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g2b2bfa0d302_11_21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2b2bfa0d302_11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g2b2bfa0d302_11_22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2b2bfa0d302_11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g2b2bfa0d302_11_23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2b2bfa0d302_11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g2b2bfa0d302_11_23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2b2bfa0d302_11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g2b2bfa0d302_11_24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2b2bfa0d302_11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g2b2bfa0d302_11_25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2b2bfa0d302_11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g2b2bfa0d302_11_26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9"/>
        <p:cNvGrpSpPr/>
        <p:nvPr/>
      </p:nvGrpSpPr>
      <p:grpSpPr>
        <a:xfrm>
          <a:off x="0" y="0"/>
          <a:ext cx="0" cy="0"/>
          <a:chOff x="0" y="0"/>
          <a:chExt cx="0" cy="0"/>
        </a:xfrm>
      </p:grpSpPr>
      <p:sp>
        <p:nvSpPr>
          <p:cNvPr id="2460" name="Google Shape;2460;g2b2bfa0d302_11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g2b2bfa0d302_11_26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133811ac1a_0_5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g2133811ac1a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g2b2bfa0d302_11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g2b2bfa0d302_11_27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2b2bfa0d302_11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g2b2bfa0d302_11_28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2b2bfa0d302_11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g2b2bfa0d302_11_29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2b2bfa0d302_11_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g2b2bfa0d302_11_29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g2b2bfa0d302_11_3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g2b2bfa0d302_11_30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2b2bfa0d302_11_3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g2b2bfa0d302_11_31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2b2bfa0d302_11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g2b2bfa0d302_11_32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2b2bfa0d302_11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g2b2bfa0d302_11_32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g2b2bfa0d302_11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g2b2bfa0d302_11_33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g2b2bfa0d302_11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g2b2bfa0d302_11_34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133811ac1a_0_5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g2133811ac1a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g2b2bfa0d302_11_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g2b2bfa0d302_11_349: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2b2bfa0d302_11_3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g2b2bfa0d302_11_35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2b2bfa0d302_11_3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g2b2bfa0d302_11_36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2b2bfa0d302_11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g2b2bfa0d302_11_36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2b2bfa0d302_11_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g2b2bfa0d302_11_37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g2b2bfa0d302_11_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g2b2bfa0d302_11_38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2b2bfa0d302_11_3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g2b2bfa0d302_11_38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2b2bfa0d302_11_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g2b2bfa0d302_11_39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4"/>
        <p:cNvGrpSpPr/>
        <p:nvPr/>
      </p:nvGrpSpPr>
      <p:grpSpPr>
        <a:xfrm>
          <a:off x="0" y="0"/>
          <a:ext cx="0" cy="0"/>
          <a:chOff x="0" y="0"/>
          <a:chExt cx="0" cy="0"/>
        </a:xfrm>
      </p:grpSpPr>
      <p:sp>
        <p:nvSpPr>
          <p:cNvPr id="2615" name="Google Shape;2615;g2b2bfa0d302_11_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g2b2bfa0d302_11_40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2b2bfa0d302_11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g2b2bfa0d302_11_41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133811ac1a_0_5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g2133811ac1a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1"/>
        <p:cNvGrpSpPr/>
        <p:nvPr/>
      </p:nvGrpSpPr>
      <p:grpSpPr>
        <a:xfrm>
          <a:off x="0" y="0"/>
          <a:ext cx="0" cy="0"/>
          <a:chOff x="0" y="0"/>
          <a:chExt cx="0" cy="0"/>
        </a:xfrm>
      </p:grpSpPr>
      <p:sp>
        <p:nvSpPr>
          <p:cNvPr id="2642" name="Google Shape;2642;g2b2bfa0d302_11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g2b2bfa0d302_11_42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2b2bfa0d302_11_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g2b2bfa0d302_11_43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2b2bfa0d302_11_4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g2b2bfa0d302_11_44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2b2bfa0d302_11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g2b2bfa0d302_11_44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4"/>
        <p:cNvGrpSpPr/>
        <p:nvPr/>
      </p:nvGrpSpPr>
      <p:grpSpPr>
        <a:xfrm>
          <a:off x="0" y="0"/>
          <a:ext cx="0" cy="0"/>
          <a:chOff x="0" y="0"/>
          <a:chExt cx="0" cy="0"/>
        </a:xfrm>
      </p:grpSpPr>
      <p:sp>
        <p:nvSpPr>
          <p:cNvPr id="2675" name="Google Shape;2675;g2b2bfa0d302_11_4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g2b2bfa0d302_11_45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2b2bfa0d302_11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g2b2bfa0d302_11_464: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2b2bfa0d302_11_4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g2b2bfa0d302_11_46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g2b2bfa0d302_11_4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g2b2bfa0d302_11_47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g2b2bfa0d302_11_4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g2b2bfa0d302_11_48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2b2bfa0d302_11_4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g2b2bfa0d302_11_49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133811ac1a_0_5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g2133811ac1a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2b2bfa0d302_11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g2b2bfa0d302_11_498: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g2b2bfa0d302_11_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g2b2bfa0d302_11_50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2b2bfa0d302_11_5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g2b2bfa0d302_11_51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2b2bfa0d302_11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g2b2bfa0d302_11_51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2"/>
        <p:cNvGrpSpPr/>
        <p:nvPr/>
      </p:nvGrpSpPr>
      <p:grpSpPr>
        <a:xfrm>
          <a:off x="0" y="0"/>
          <a:ext cx="0" cy="0"/>
          <a:chOff x="0" y="0"/>
          <a:chExt cx="0" cy="0"/>
        </a:xfrm>
      </p:grpSpPr>
      <p:sp>
        <p:nvSpPr>
          <p:cNvPr id="2753" name="Google Shape;2753;g2b2bfa0d302_11_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g2b2bfa0d302_11_52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2b2bfa0d302_11_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g2b2bfa0d302_11_53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2b2bfa0d302_11_5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g2b2bfa0d302_11_54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2b2bfa0d302_11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g2b2bfa0d302_11_55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4"/>
        <p:cNvGrpSpPr/>
        <p:nvPr/>
      </p:nvGrpSpPr>
      <p:grpSpPr>
        <a:xfrm>
          <a:off x="0" y="0"/>
          <a:ext cx="0" cy="0"/>
          <a:chOff x="0" y="0"/>
          <a:chExt cx="0" cy="0"/>
        </a:xfrm>
      </p:grpSpPr>
      <p:sp>
        <p:nvSpPr>
          <p:cNvPr id="2795" name="Google Shape;2795;g2b2bfa0d302_11_5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g2b2bfa0d302_11_56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2b2bfa0d302_11_5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g2b2bfa0d302_11_57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131f70d0f6_1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g2131f70d0f6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133811ac1a_0_5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g2133811ac1a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2b2bfa0d302_11_5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g2b2bfa0d302_11_579: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2b2bfa0d302_11_5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g2b2bfa0d302_11_58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8"/>
        <p:cNvGrpSpPr/>
        <p:nvPr/>
      </p:nvGrpSpPr>
      <p:grpSpPr>
        <a:xfrm>
          <a:off x="0" y="0"/>
          <a:ext cx="0" cy="0"/>
          <a:chOff x="0" y="0"/>
          <a:chExt cx="0" cy="0"/>
        </a:xfrm>
      </p:grpSpPr>
      <p:sp>
        <p:nvSpPr>
          <p:cNvPr id="2829" name="Google Shape;2829;g2b2bfa0d302_11_5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g2b2bfa0d302_11_59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7"/>
        <p:cNvGrpSpPr/>
        <p:nvPr/>
      </p:nvGrpSpPr>
      <p:grpSpPr>
        <a:xfrm>
          <a:off x="0" y="0"/>
          <a:ext cx="0" cy="0"/>
          <a:chOff x="0" y="0"/>
          <a:chExt cx="0" cy="0"/>
        </a:xfrm>
      </p:grpSpPr>
      <p:sp>
        <p:nvSpPr>
          <p:cNvPr id="2838" name="Google Shape;2838;g2b2bfa0d302_11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g2b2bfa0d302_11_60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p:cNvGrpSpPr/>
        <p:nvPr/>
      </p:nvGrpSpPr>
      <p:grpSpPr>
        <a:xfrm>
          <a:off x="0" y="0"/>
          <a:ext cx="0" cy="0"/>
          <a:chOff x="0" y="0"/>
          <a:chExt cx="0" cy="0"/>
        </a:xfrm>
      </p:grpSpPr>
      <p:sp>
        <p:nvSpPr>
          <p:cNvPr id="2847" name="Google Shape;2847;g2b2bfa0d302_11_6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g2b2bfa0d302_11_60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2b2bfa0d302_11_6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g2b2bfa0d302_11_61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4"/>
        <p:cNvGrpSpPr/>
        <p:nvPr/>
      </p:nvGrpSpPr>
      <p:grpSpPr>
        <a:xfrm>
          <a:off x="0" y="0"/>
          <a:ext cx="0" cy="0"/>
          <a:chOff x="0" y="0"/>
          <a:chExt cx="0" cy="0"/>
        </a:xfrm>
      </p:grpSpPr>
      <p:sp>
        <p:nvSpPr>
          <p:cNvPr id="2865" name="Google Shape;2865;g2b2bfa0d302_11_6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g2b2bfa0d302_11_62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g2b2bfa0d302_11_6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g2b2bfa0d302_11_63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5"/>
        <p:cNvGrpSpPr/>
        <p:nvPr/>
      </p:nvGrpSpPr>
      <p:grpSpPr>
        <a:xfrm>
          <a:off x="0" y="0"/>
          <a:ext cx="0" cy="0"/>
          <a:chOff x="0" y="0"/>
          <a:chExt cx="0" cy="0"/>
        </a:xfrm>
      </p:grpSpPr>
      <p:sp>
        <p:nvSpPr>
          <p:cNvPr id="2886" name="Google Shape;2886;g2b2bfa0d302_11_6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g2b2bfa0d302_11_64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g2b2bfa0d302_11_6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g2b2bfa0d302_11_65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133811ac1a_0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g2133811ac1a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3"/>
        <p:cNvGrpSpPr/>
        <p:nvPr/>
      </p:nvGrpSpPr>
      <p:grpSpPr>
        <a:xfrm>
          <a:off x="0" y="0"/>
          <a:ext cx="0" cy="0"/>
          <a:chOff x="0" y="0"/>
          <a:chExt cx="0" cy="0"/>
        </a:xfrm>
      </p:grpSpPr>
      <p:sp>
        <p:nvSpPr>
          <p:cNvPr id="2904" name="Google Shape;2904;g2b2bfa0d302_11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g2b2bfa0d302_11_66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2b2bfa0d302_11_6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g2b2bfa0d302_11_66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2"/>
        <p:cNvGrpSpPr/>
        <p:nvPr/>
      </p:nvGrpSpPr>
      <p:grpSpPr>
        <a:xfrm>
          <a:off x="0" y="0"/>
          <a:ext cx="0" cy="0"/>
          <a:chOff x="0" y="0"/>
          <a:chExt cx="0" cy="0"/>
        </a:xfrm>
      </p:grpSpPr>
      <p:sp>
        <p:nvSpPr>
          <p:cNvPr id="2923" name="Google Shape;2923;g2b2bfa0d302_11_6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g2b2bfa0d302_11_67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p:cNvGrpSpPr/>
        <p:nvPr/>
      </p:nvGrpSpPr>
      <p:grpSpPr>
        <a:xfrm>
          <a:off x="0" y="0"/>
          <a:ext cx="0" cy="0"/>
          <a:chOff x="0" y="0"/>
          <a:chExt cx="0" cy="0"/>
        </a:xfrm>
      </p:grpSpPr>
      <p:sp>
        <p:nvSpPr>
          <p:cNvPr id="2932" name="Google Shape;2932;g2b2bfa0d302_11_6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g2b2bfa0d302_11_68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2b2bfa0d302_11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g2b2bfa0d302_11_694: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7"/>
        <p:cNvGrpSpPr/>
        <p:nvPr/>
      </p:nvGrpSpPr>
      <p:grpSpPr>
        <a:xfrm>
          <a:off x="0" y="0"/>
          <a:ext cx="0" cy="0"/>
          <a:chOff x="0" y="0"/>
          <a:chExt cx="0" cy="0"/>
        </a:xfrm>
      </p:grpSpPr>
      <p:sp>
        <p:nvSpPr>
          <p:cNvPr id="2948" name="Google Shape;2948;g2b2bfa0d302_11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g2b2bfa0d302_11_69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5"/>
        <p:cNvGrpSpPr/>
        <p:nvPr/>
      </p:nvGrpSpPr>
      <p:grpSpPr>
        <a:xfrm>
          <a:off x="0" y="0"/>
          <a:ext cx="0" cy="0"/>
          <a:chOff x="0" y="0"/>
          <a:chExt cx="0" cy="0"/>
        </a:xfrm>
      </p:grpSpPr>
      <p:sp>
        <p:nvSpPr>
          <p:cNvPr id="2956" name="Google Shape;2956;g2b2bfa0d302_11_7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g2b2bfa0d302_11_70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3"/>
        <p:cNvGrpSpPr/>
        <p:nvPr/>
      </p:nvGrpSpPr>
      <p:grpSpPr>
        <a:xfrm>
          <a:off x="0" y="0"/>
          <a:ext cx="0" cy="0"/>
          <a:chOff x="0" y="0"/>
          <a:chExt cx="0" cy="0"/>
        </a:xfrm>
      </p:grpSpPr>
      <p:sp>
        <p:nvSpPr>
          <p:cNvPr id="2964" name="Google Shape;2964;g2b2bfa0d302_11_7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g2b2bfa0d302_11_71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2b2bfa0d302_11_7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g2b2bfa0d302_11_72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9"/>
        <p:cNvGrpSpPr/>
        <p:nvPr/>
      </p:nvGrpSpPr>
      <p:grpSpPr>
        <a:xfrm>
          <a:off x="0" y="0"/>
          <a:ext cx="0" cy="0"/>
          <a:chOff x="0" y="0"/>
          <a:chExt cx="0" cy="0"/>
        </a:xfrm>
      </p:grpSpPr>
      <p:sp>
        <p:nvSpPr>
          <p:cNvPr id="2980" name="Google Shape;2980;g2b2bfa0d302_11_7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g2b2bfa0d302_11_72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133811ac1a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g2133811ac1a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8"/>
        <p:cNvGrpSpPr/>
        <p:nvPr/>
      </p:nvGrpSpPr>
      <p:grpSpPr>
        <a:xfrm>
          <a:off x="0" y="0"/>
          <a:ext cx="0" cy="0"/>
          <a:chOff x="0" y="0"/>
          <a:chExt cx="0" cy="0"/>
        </a:xfrm>
      </p:grpSpPr>
      <p:sp>
        <p:nvSpPr>
          <p:cNvPr id="2989" name="Google Shape;2989;g2b2bfa0d302_11_7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g2b2bfa0d302_11_73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2b2bfa0d302_11_7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g2b2bfa0d302_11_74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2b2bfa0d302_11_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g2b2bfa0d302_11_75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2b2bfa0d302_11_7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g2b2bfa0d302_11_75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g2b2bfa0d302_11_7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g2b2bfa0d302_11_76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2"/>
        <p:cNvGrpSpPr/>
        <p:nvPr/>
      </p:nvGrpSpPr>
      <p:grpSpPr>
        <a:xfrm>
          <a:off x="0" y="0"/>
          <a:ext cx="0" cy="0"/>
          <a:chOff x="0" y="0"/>
          <a:chExt cx="0" cy="0"/>
        </a:xfrm>
      </p:grpSpPr>
      <p:sp>
        <p:nvSpPr>
          <p:cNvPr id="3033" name="Google Shape;3033;g2b2bfa0d302_11_7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g2b2bfa0d302_11_77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0"/>
        <p:cNvGrpSpPr/>
        <p:nvPr/>
      </p:nvGrpSpPr>
      <p:grpSpPr>
        <a:xfrm>
          <a:off x="0" y="0"/>
          <a:ext cx="0" cy="0"/>
          <a:chOff x="0" y="0"/>
          <a:chExt cx="0" cy="0"/>
        </a:xfrm>
      </p:grpSpPr>
      <p:sp>
        <p:nvSpPr>
          <p:cNvPr id="3041" name="Google Shape;3041;g2b2bfa0d302_11_7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g2b2bfa0d302_11_78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8"/>
        <p:cNvGrpSpPr/>
        <p:nvPr/>
      </p:nvGrpSpPr>
      <p:grpSpPr>
        <a:xfrm>
          <a:off x="0" y="0"/>
          <a:ext cx="0" cy="0"/>
          <a:chOff x="0" y="0"/>
          <a:chExt cx="0" cy="0"/>
        </a:xfrm>
      </p:grpSpPr>
      <p:sp>
        <p:nvSpPr>
          <p:cNvPr id="3049" name="Google Shape;3049;g2b2bfa0d302_11_7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g2b2bfa0d302_11_78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2b2bfa0d302_11_7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g2b2bfa0d302_11_795: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2"/>
        <p:cNvGrpSpPr/>
        <p:nvPr/>
      </p:nvGrpSpPr>
      <p:grpSpPr>
        <a:xfrm>
          <a:off x="0" y="0"/>
          <a:ext cx="0" cy="0"/>
          <a:chOff x="0" y="0"/>
          <a:chExt cx="0" cy="0"/>
        </a:xfrm>
      </p:grpSpPr>
      <p:sp>
        <p:nvSpPr>
          <p:cNvPr id="3063" name="Google Shape;3063;g2b2bfa0d302_11_8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g2b2bfa0d302_11_800: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133811ac1a_0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g2133811ac1a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8"/>
        <p:cNvGrpSpPr/>
        <p:nvPr/>
      </p:nvGrpSpPr>
      <p:grpSpPr>
        <a:xfrm>
          <a:off x="0" y="0"/>
          <a:ext cx="0" cy="0"/>
          <a:chOff x="0" y="0"/>
          <a:chExt cx="0" cy="0"/>
        </a:xfrm>
      </p:grpSpPr>
      <p:sp>
        <p:nvSpPr>
          <p:cNvPr id="3069" name="Google Shape;3069;g2b2bfa0d302_11_8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g2b2bfa0d302_11_80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6"/>
        <p:cNvGrpSpPr/>
        <p:nvPr/>
      </p:nvGrpSpPr>
      <p:grpSpPr>
        <a:xfrm>
          <a:off x="0" y="0"/>
          <a:ext cx="0" cy="0"/>
          <a:chOff x="0" y="0"/>
          <a:chExt cx="0" cy="0"/>
        </a:xfrm>
      </p:grpSpPr>
      <p:sp>
        <p:nvSpPr>
          <p:cNvPr id="3077" name="Google Shape;3077;g2b2bfa0d302_11_8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g2b2bfa0d302_11_81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2b2bfa0d302_11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g2b2bfa0d302_11_81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2b2bfa0d302_11_8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g2b2bfa0d302_11_82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2b2bfa0d302_11_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g2b2bfa0d302_11_83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9"/>
        <p:cNvGrpSpPr/>
        <p:nvPr/>
      </p:nvGrpSpPr>
      <p:grpSpPr>
        <a:xfrm>
          <a:off x="0" y="0"/>
          <a:ext cx="0" cy="0"/>
          <a:chOff x="0" y="0"/>
          <a:chExt cx="0" cy="0"/>
        </a:xfrm>
      </p:grpSpPr>
      <p:sp>
        <p:nvSpPr>
          <p:cNvPr id="3110" name="Google Shape;3110;g2b2bfa0d302_11_8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g2b2bfa0d302_11_84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8"/>
        <p:cNvGrpSpPr/>
        <p:nvPr/>
      </p:nvGrpSpPr>
      <p:grpSpPr>
        <a:xfrm>
          <a:off x="0" y="0"/>
          <a:ext cx="0" cy="0"/>
          <a:chOff x="0" y="0"/>
          <a:chExt cx="0" cy="0"/>
        </a:xfrm>
      </p:grpSpPr>
      <p:sp>
        <p:nvSpPr>
          <p:cNvPr id="3119" name="Google Shape;3119;g2b2bfa0d302_11_8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g2b2bfa0d302_11_84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2"/>
        <p:cNvGrpSpPr/>
        <p:nvPr/>
      </p:nvGrpSpPr>
      <p:grpSpPr>
        <a:xfrm>
          <a:off x="0" y="0"/>
          <a:ext cx="0" cy="0"/>
          <a:chOff x="0" y="0"/>
          <a:chExt cx="0" cy="0"/>
        </a:xfrm>
      </p:grpSpPr>
      <p:sp>
        <p:nvSpPr>
          <p:cNvPr id="3133" name="Google Shape;3133;g2b2bfa0d302_11_8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g2b2bfa0d302_11_86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5"/>
        <p:cNvGrpSpPr/>
        <p:nvPr/>
      </p:nvGrpSpPr>
      <p:grpSpPr>
        <a:xfrm>
          <a:off x="0" y="0"/>
          <a:ext cx="0" cy="0"/>
          <a:chOff x="0" y="0"/>
          <a:chExt cx="0" cy="0"/>
        </a:xfrm>
      </p:grpSpPr>
      <p:sp>
        <p:nvSpPr>
          <p:cNvPr id="3146" name="Google Shape;3146;g2b2bfa0d302_11_8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g2b2bfa0d302_11_87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2b2bfa0d302_11_8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g2b2bfa0d302_11_88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133811ac1a_0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g2133811ac1a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2b2bfa0d302_11_8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g2b2bfa0d302_11_88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0"/>
        <p:cNvGrpSpPr/>
        <p:nvPr/>
      </p:nvGrpSpPr>
      <p:grpSpPr>
        <a:xfrm>
          <a:off x="0" y="0"/>
          <a:ext cx="0" cy="0"/>
          <a:chOff x="0" y="0"/>
          <a:chExt cx="0" cy="0"/>
        </a:xfrm>
      </p:grpSpPr>
      <p:sp>
        <p:nvSpPr>
          <p:cNvPr id="3171" name="Google Shape;3171;g2b2bfa0d302_11_8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g2b2bfa0d302_11_89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2b2bfa0d302_11_9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g2b2bfa0d302_11_91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2b2bfa0d302_11_9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g2b2bfa0d302_11_92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5"/>
        <p:cNvGrpSpPr/>
        <p:nvPr/>
      </p:nvGrpSpPr>
      <p:grpSpPr>
        <a:xfrm>
          <a:off x="0" y="0"/>
          <a:ext cx="0" cy="0"/>
          <a:chOff x="0" y="0"/>
          <a:chExt cx="0" cy="0"/>
        </a:xfrm>
      </p:grpSpPr>
      <p:sp>
        <p:nvSpPr>
          <p:cNvPr id="3206" name="Google Shape;3206;g2b2bfa0d302_11_9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g2b2bfa0d302_11_92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3"/>
        <p:cNvGrpSpPr/>
        <p:nvPr/>
      </p:nvGrpSpPr>
      <p:grpSpPr>
        <a:xfrm>
          <a:off x="0" y="0"/>
          <a:ext cx="0" cy="0"/>
          <a:chOff x="0" y="0"/>
          <a:chExt cx="0" cy="0"/>
        </a:xfrm>
      </p:grpSpPr>
      <p:sp>
        <p:nvSpPr>
          <p:cNvPr id="3214" name="Google Shape;3214;g2b2bfa0d302_11_9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g2b2bfa0d302_11_93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2"/>
        <p:cNvGrpSpPr/>
        <p:nvPr/>
      </p:nvGrpSpPr>
      <p:grpSpPr>
        <a:xfrm>
          <a:off x="0" y="0"/>
          <a:ext cx="0" cy="0"/>
          <a:chOff x="0" y="0"/>
          <a:chExt cx="0" cy="0"/>
        </a:xfrm>
      </p:grpSpPr>
      <p:sp>
        <p:nvSpPr>
          <p:cNvPr id="3223" name="Google Shape;3223;g2b2bfa0d302_11_9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g2b2bfa0d302_11_94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3"/>
        <p:cNvGrpSpPr/>
        <p:nvPr/>
      </p:nvGrpSpPr>
      <p:grpSpPr>
        <a:xfrm>
          <a:off x="0" y="0"/>
          <a:ext cx="0" cy="0"/>
          <a:chOff x="0" y="0"/>
          <a:chExt cx="0" cy="0"/>
        </a:xfrm>
      </p:grpSpPr>
      <p:sp>
        <p:nvSpPr>
          <p:cNvPr id="3234" name="Google Shape;3234;g2b2bfa0d302_11_9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g2b2bfa0d302_11_95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p:cNvGrpSpPr/>
        <p:nvPr/>
      </p:nvGrpSpPr>
      <p:grpSpPr>
        <a:xfrm>
          <a:off x="0" y="0"/>
          <a:ext cx="0" cy="0"/>
          <a:chOff x="0" y="0"/>
          <a:chExt cx="0" cy="0"/>
        </a:xfrm>
      </p:grpSpPr>
      <p:sp>
        <p:nvSpPr>
          <p:cNvPr id="3242" name="Google Shape;3242;g2b2bfa0d302_11_9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g2b2bfa0d302_11_96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g2b2bfa0d302_11_9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g2b2bfa0d302_11_967: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133811ac1a_0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g2133811ac1a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2b2bfa0d302_11_9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g2b2bfa0d302_11_97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4"/>
        <p:cNvGrpSpPr/>
        <p:nvPr/>
      </p:nvGrpSpPr>
      <p:grpSpPr>
        <a:xfrm>
          <a:off x="0" y="0"/>
          <a:ext cx="0" cy="0"/>
          <a:chOff x="0" y="0"/>
          <a:chExt cx="0" cy="0"/>
        </a:xfrm>
      </p:grpSpPr>
      <p:sp>
        <p:nvSpPr>
          <p:cNvPr id="3265" name="Google Shape;3265;g2b2bfa0d302_11_9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g2b2bfa0d302_11_98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2"/>
        <p:cNvGrpSpPr/>
        <p:nvPr/>
      </p:nvGrpSpPr>
      <p:grpSpPr>
        <a:xfrm>
          <a:off x="0" y="0"/>
          <a:ext cx="0" cy="0"/>
          <a:chOff x="0" y="0"/>
          <a:chExt cx="0" cy="0"/>
        </a:xfrm>
      </p:grpSpPr>
      <p:sp>
        <p:nvSpPr>
          <p:cNvPr id="3273" name="Google Shape;3273;g2b2bfa0d302_11_9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g2b2bfa0d302_11_98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0"/>
        <p:cNvGrpSpPr/>
        <p:nvPr/>
      </p:nvGrpSpPr>
      <p:grpSpPr>
        <a:xfrm>
          <a:off x="0" y="0"/>
          <a:ext cx="0" cy="0"/>
          <a:chOff x="0" y="0"/>
          <a:chExt cx="0" cy="0"/>
        </a:xfrm>
      </p:grpSpPr>
      <p:sp>
        <p:nvSpPr>
          <p:cNvPr id="3281" name="Google Shape;3281;g2b2bfa0d302_11_9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g2b2bfa0d302_11_99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8"/>
        <p:cNvGrpSpPr/>
        <p:nvPr/>
      </p:nvGrpSpPr>
      <p:grpSpPr>
        <a:xfrm>
          <a:off x="0" y="0"/>
          <a:ext cx="0" cy="0"/>
          <a:chOff x="0" y="0"/>
          <a:chExt cx="0" cy="0"/>
        </a:xfrm>
      </p:grpSpPr>
      <p:sp>
        <p:nvSpPr>
          <p:cNvPr id="3289" name="Google Shape;3289;g2b2bfa0d302_11_10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g2b2bfa0d302_11_100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6"/>
        <p:cNvGrpSpPr/>
        <p:nvPr/>
      </p:nvGrpSpPr>
      <p:grpSpPr>
        <a:xfrm>
          <a:off x="0" y="0"/>
          <a:ext cx="0" cy="0"/>
          <a:chOff x="0" y="0"/>
          <a:chExt cx="0" cy="0"/>
        </a:xfrm>
      </p:grpSpPr>
      <p:sp>
        <p:nvSpPr>
          <p:cNvPr id="3297" name="Google Shape;3297;g2b2bfa0d302_11_10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g2b2bfa0d302_11_1008: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2"/>
        <p:cNvGrpSpPr/>
        <p:nvPr/>
      </p:nvGrpSpPr>
      <p:grpSpPr>
        <a:xfrm>
          <a:off x="0" y="0"/>
          <a:ext cx="0" cy="0"/>
          <a:chOff x="0" y="0"/>
          <a:chExt cx="0" cy="0"/>
        </a:xfrm>
      </p:grpSpPr>
      <p:sp>
        <p:nvSpPr>
          <p:cNvPr id="3303" name="Google Shape;3303;g2b2bfa0d302_11_10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g2b2bfa0d302_11_101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0"/>
        <p:cNvGrpSpPr/>
        <p:nvPr/>
      </p:nvGrpSpPr>
      <p:grpSpPr>
        <a:xfrm>
          <a:off x="0" y="0"/>
          <a:ext cx="0" cy="0"/>
          <a:chOff x="0" y="0"/>
          <a:chExt cx="0" cy="0"/>
        </a:xfrm>
      </p:grpSpPr>
      <p:sp>
        <p:nvSpPr>
          <p:cNvPr id="3311" name="Google Shape;3311;g2b2bfa0d302_11_10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g2b2bfa0d302_11_102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2b2bfa0d302_11_10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g2b2bfa0d302_11_102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g2b2bfa0d302_11_10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g2b2bfa0d302_11_103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133811ac1a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g2133811ac1a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2b2bfa0d302_11_10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g2b2bfa0d302_11_104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9"/>
        <p:cNvGrpSpPr/>
        <p:nvPr/>
      </p:nvGrpSpPr>
      <p:grpSpPr>
        <a:xfrm>
          <a:off x="0" y="0"/>
          <a:ext cx="0" cy="0"/>
          <a:chOff x="0" y="0"/>
          <a:chExt cx="0" cy="0"/>
        </a:xfrm>
      </p:grpSpPr>
      <p:sp>
        <p:nvSpPr>
          <p:cNvPr id="3350" name="Google Shape;3350;g2b2bfa0d302_11_10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g2b2bfa0d302_11_105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3"/>
        <p:cNvGrpSpPr/>
        <p:nvPr/>
      </p:nvGrpSpPr>
      <p:grpSpPr>
        <a:xfrm>
          <a:off x="0" y="0"/>
          <a:ext cx="0" cy="0"/>
          <a:chOff x="0" y="0"/>
          <a:chExt cx="0" cy="0"/>
        </a:xfrm>
      </p:grpSpPr>
      <p:sp>
        <p:nvSpPr>
          <p:cNvPr id="3364" name="Google Shape;3364;g2b2bfa0d302_11_10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g2b2bfa0d302_11_106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6"/>
        <p:cNvGrpSpPr/>
        <p:nvPr/>
      </p:nvGrpSpPr>
      <p:grpSpPr>
        <a:xfrm>
          <a:off x="0" y="0"/>
          <a:ext cx="0" cy="0"/>
          <a:chOff x="0" y="0"/>
          <a:chExt cx="0" cy="0"/>
        </a:xfrm>
      </p:grpSpPr>
      <p:sp>
        <p:nvSpPr>
          <p:cNvPr id="3377" name="Google Shape;3377;g2b2bfa0d302_11_10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g2b2bfa0d302_11_108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4"/>
        <p:cNvGrpSpPr/>
        <p:nvPr/>
      </p:nvGrpSpPr>
      <p:grpSpPr>
        <a:xfrm>
          <a:off x="0" y="0"/>
          <a:ext cx="0" cy="0"/>
          <a:chOff x="0" y="0"/>
          <a:chExt cx="0" cy="0"/>
        </a:xfrm>
      </p:grpSpPr>
      <p:sp>
        <p:nvSpPr>
          <p:cNvPr id="3385" name="Google Shape;3385;g2b2bfa0d302_11_10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g2b2bfa0d302_11_108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2b2bfa0d302_11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g2b2bfa0d302_11_109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4"/>
        <p:cNvGrpSpPr/>
        <p:nvPr/>
      </p:nvGrpSpPr>
      <p:grpSpPr>
        <a:xfrm>
          <a:off x="0" y="0"/>
          <a:ext cx="0" cy="0"/>
          <a:chOff x="0" y="0"/>
          <a:chExt cx="0" cy="0"/>
        </a:xfrm>
      </p:grpSpPr>
      <p:sp>
        <p:nvSpPr>
          <p:cNvPr id="3405" name="Google Shape;3405;g2b2bfa0d302_11_1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g2b2bfa0d302_11_110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2b2bfa0d302_11_1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g2b2bfa0d302_11_111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1"/>
        <p:cNvGrpSpPr/>
        <p:nvPr/>
      </p:nvGrpSpPr>
      <p:grpSpPr>
        <a:xfrm>
          <a:off x="0" y="0"/>
          <a:ext cx="0" cy="0"/>
          <a:chOff x="0" y="0"/>
          <a:chExt cx="0" cy="0"/>
        </a:xfrm>
      </p:grpSpPr>
      <p:sp>
        <p:nvSpPr>
          <p:cNvPr id="3422" name="Google Shape;3422;g2b2bfa0d302_11_1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g2b2bfa0d302_11_112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g2b2bfa0d302_11_1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g2b2bfa0d302_11_112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133811ac1a_0_4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g2133811ac1a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9"/>
        <p:cNvGrpSpPr/>
        <p:nvPr/>
      </p:nvGrpSpPr>
      <p:grpSpPr>
        <a:xfrm>
          <a:off x="0" y="0"/>
          <a:ext cx="0" cy="0"/>
          <a:chOff x="0" y="0"/>
          <a:chExt cx="0" cy="0"/>
        </a:xfrm>
      </p:grpSpPr>
      <p:sp>
        <p:nvSpPr>
          <p:cNvPr id="3440" name="Google Shape;3440;g2b2bfa0d302_11_1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g2b2bfa0d302_11_113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2"/>
        <p:cNvGrpSpPr/>
        <p:nvPr/>
      </p:nvGrpSpPr>
      <p:grpSpPr>
        <a:xfrm>
          <a:off x="0" y="0"/>
          <a:ext cx="0" cy="0"/>
          <a:chOff x="0" y="0"/>
          <a:chExt cx="0" cy="0"/>
        </a:xfrm>
      </p:grpSpPr>
      <p:sp>
        <p:nvSpPr>
          <p:cNvPr id="3453" name="Google Shape;3453;g2b2bfa0d302_11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g2b2bfa0d302_11_114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0"/>
        <p:cNvGrpSpPr/>
        <p:nvPr/>
      </p:nvGrpSpPr>
      <p:grpSpPr>
        <a:xfrm>
          <a:off x="0" y="0"/>
          <a:ext cx="0" cy="0"/>
          <a:chOff x="0" y="0"/>
          <a:chExt cx="0" cy="0"/>
        </a:xfrm>
      </p:grpSpPr>
      <p:sp>
        <p:nvSpPr>
          <p:cNvPr id="3461" name="Google Shape;3461;g2b2bfa0d302_11_1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g2b2bfa0d302_11_115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4"/>
        <p:cNvGrpSpPr/>
        <p:nvPr/>
      </p:nvGrpSpPr>
      <p:grpSpPr>
        <a:xfrm>
          <a:off x="0" y="0"/>
          <a:ext cx="0" cy="0"/>
          <a:chOff x="0" y="0"/>
          <a:chExt cx="0" cy="0"/>
        </a:xfrm>
      </p:grpSpPr>
      <p:sp>
        <p:nvSpPr>
          <p:cNvPr id="3475" name="Google Shape;3475;g2b2bfa0d302_11_1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g2b2bfa0d302_11_116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0"/>
        <p:cNvGrpSpPr/>
        <p:nvPr/>
      </p:nvGrpSpPr>
      <p:grpSpPr>
        <a:xfrm>
          <a:off x="0" y="0"/>
          <a:ext cx="0" cy="0"/>
          <a:chOff x="0" y="0"/>
          <a:chExt cx="0" cy="0"/>
        </a:xfrm>
      </p:grpSpPr>
      <p:sp>
        <p:nvSpPr>
          <p:cNvPr id="3491" name="Google Shape;3491;g2b2bfa0d302_11_1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g2b2bfa0d302_11_118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4"/>
        <p:cNvGrpSpPr/>
        <p:nvPr/>
      </p:nvGrpSpPr>
      <p:grpSpPr>
        <a:xfrm>
          <a:off x="0" y="0"/>
          <a:ext cx="0" cy="0"/>
          <a:chOff x="0" y="0"/>
          <a:chExt cx="0" cy="0"/>
        </a:xfrm>
      </p:grpSpPr>
      <p:sp>
        <p:nvSpPr>
          <p:cNvPr id="3505" name="Google Shape;3505;g2b2bfa0d302_11_1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g2b2bfa0d302_11_119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2b2bfa0d302_11_1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g2b2bfa0d302_11_120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0"/>
        <p:cNvGrpSpPr/>
        <p:nvPr/>
      </p:nvGrpSpPr>
      <p:grpSpPr>
        <a:xfrm>
          <a:off x="0" y="0"/>
          <a:ext cx="0" cy="0"/>
          <a:chOff x="0" y="0"/>
          <a:chExt cx="0" cy="0"/>
        </a:xfrm>
      </p:grpSpPr>
      <p:sp>
        <p:nvSpPr>
          <p:cNvPr id="3521" name="Google Shape;3521;g2b2bfa0d302_11_1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g2b2bfa0d302_11_121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0"/>
        <p:cNvGrpSpPr/>
        <p:nvPr/>
      </p:nvGrpSpPr>
      <p:grpSpPr>
        <a:xfrm>
          <a:off x="0" y="0"/>
          <a:ext cx="0" cy="0"/>
          <a:chOff x="0" y="0"/>
          <a:chExt cx="0" cy="0"/>
        </a:xfrm>
      </p:grpSpPr>
      <p:sp>
        <p:nvSpPr>
          <p:cNvPr id="3531" name="Google Shape;3531;g2b2bfa0d302_11_1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g2b2bfa0d302_11_121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8"/>
        <p:cNvGrpSpPr/>
        <p:nvPr/>
      </p:nvGrpSpPr>
      <p:grpSpPr>
        <a:xfrm>
          <a:off x="0" y="0"/>
          <a:ext cx="0" cy="0"/>
          <a:chOff x="0" y="0"/>
          <a:chExt cx="0" cy="0"/>
        </a:xfrm>
      </p:grpSpPr>
      <p:sp>
        <p:nvSpPr>
          <p:cNvPr id="3539" name="Google Shape;3539;g2b2bfa0d302_11_1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g2b2bfa0d302_11_122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133811ac1a_0_6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g2133811ac1a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8"/>
        <p:cNvGrpSpPr/>
        <p:nvPr/>
      </p:nvGrpSpPr>
      <p:grpSpPr>
        <a:xfrm>
          <a:off x="0" y="0"/>
          <a:ext cx="0" cy="0"/>
          <a:chOff x="0" y="0"/>
          <a:chExt cx="0" cy="0"/>
        </a:xfrm>
      </p:grpSpPr>
      <p:sp>
        <p:nvSpPr>
          <p:cNvPr id="3549" name="Google Shape;3549;g2b2bfa0d302_11_1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g2b2bfa0d302_11_123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6"/>
        <p:cNvGrpSpPr/>
        <p:nvPr/>
      </p:nvGrpSpPr>
      <p:grpSpPr>
        <a:xfrm>
          <a:off x="0" y="0"/>
          <a:ext cx="0" cy="0"/>
          <a:chOff x="0" y="0"/>
          <a:chExt cx="0" cy="0"/>
        </a:xfrm>
      </p:grpSpPr>
      <p:sp>
        <p:nvSpPr>
          <p:cNvPr id="3557" name="Google Shape;3557;g2b2bfa0d302_11_1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g2b2bfa0d302_11_124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6"/>
        <p:cNvGrpSpPr/>
        <p:nvPr/>
      </p:nvGrpSpPr>
      <p:grpSpPr>
        <a:xfrm>
          <a:off x="0" y="0"/>
          <a:ext cx="0" cy="0"/>
          <a:chOff x="0" y="0"/>
          <a:chExt cx="0" cy="0"/>
        </a:xfrm>
      </p:grpSpPr>
      <p:sp>
        <p:nvSpPr>
          <p:cNvPr id="3567" name="Google Shape;3567;g2b2bfa0d302_11_1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g2b2bfa0d302_11_1251: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g2b2bfa0d302_11_1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g2b2bfa0d302_11_125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0"/>
        <p:cNvGrpSpPr/>
        <p:nvPr/>
      </p:nvGrpSpPr>
      <p:grpSpPr>
        <a:xfrm>
          <a:off x="0" y="0"/>
          <a:ext cx="0" cy="0"/>
          <a:chOff x="0" y="0"/>
          <a:chExt cx="0" cy="0"/>
        </a:xfrm>
      </p:grpSpPr>
      <p:sp>
        <p:nvSpPr>
          <p:cNvPr id="3581" name="Google Shape;3581;g2b2bfa0d302_11_1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g2b2bfa0d302_11_126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8"/>
        <p:cNvGrpSpPr/>
        <p:nvPr/>
      </p:nvGrpSpPr>
      <p:grpSpPr>
        <a:xfrm>
          <a:off x="0" y="0"/>
          <a:ext cx="0" cy="0"/>
          <a:chOff x="0" y="0"/>
          <a:chExt cx="0" cy="0"/>
        </a:xfrm>
      </p:grpSpPr>
      <p:sp>
        <p:nvSpPr>
          <p:cNvPr id="3589" name="Google Shape;3589;g2b2bfa0d302_11_1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g2b2bfa0d302_11_127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g2b2bfa0d302_11_1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g2b2bfa0d302_11_127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7"/>
        <p:cNvGrpSpPr/>
        <p:nvPr/>
      </p:nvGrpSpPr>
      <p:grpSpPr>
        <a:xfrm>
          <a:off x="0" y="0"/>
          <a:ext cx="0" cy="0"/>
          <a:chOff x="0" y="0"/>
          <a:chExt cx="0" cy="0"/>
        </a:xfrm>
      </p:grpSpPr>
      <p:sp>
        <p:nvSpPr>
          <p:cNvPr id="3608" name="Google Shape;3608;g2b2bfa0d302_11_1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g2b2bfa0d302_11_128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9"/>
        <p:cNvGrpSpPr/>
        <p:nvPr/>
      </p:nvGrpSpPr>
      <p:grpSpPr>
        <a:xfrm>
          <a:off x="0" y="0"/>
          <a:ext cx="0" cy="0"/>
          <a:chOff x="0" y="0"/>
          <a:chExt cx="0" cy="0"/>
        </a:xfrm>
      </p:grpSpPr>
      <p:sp>
        <p:nvSpPr>
          <p:cNvPr id="3620" name="Google Shape;3620;g2b2bfa0d302_11_1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g2b2bfa0d302_11_129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4"/>
        <p:cNvGrpSpPr/>
        <p:nvPr/>
      </p:nvGrpSpPr>
      <p:grpSpPr>
        <a:xfrm>
          <a:off x="0" y="0"/>
          <a:ext cx="0" cy="0"/>
          <a:chOff x="0" y="0"/>
          <a:chExt cx="0" cy="0"/>
        </a:xfrm>
      </p:grpSpPr>
      <p:sp>
        <p:nvSpPr>
          <p:cNvPr id="3635" name="Google Shape;3635;g2b2bfa0d302_11_1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g2b2bfa0d302_11_131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133811ac1a_0_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g2133811ac1a_0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6"/>
        <p:cNvGrpSpPr/>
        <p:nvPr/>
      </p:nvGrpSpPr>
      <p:grpSpPr>
        <a:xfrm>
          <a:off x="0" y="0"/>
          <a:ext cx="0" cy="0"/>
          <a:chOff x="0" y="0"/>
          <a:chExt cx="0" cy="0"/>
        </a:xfrm>
      </p:grpSpPr>
      <p:sp>
        <p:nvSpPr>
          <p:cNvPr id="3647" name="Google Shape;3647;g2b2bfa0d302_11_1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g2b2bfa0d302_11_132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1"/>
        <p:cNvGrpSpPr/>
        <p:nvPr/>
      </p:nvGrpSpPr>
      <p:grpSpPr>
        <a:xfrm>
          <a:off x="0" y="0"/>
          <a:ext cx="0" cy="0"/>
          <a:chOff x="0" y="0"/>
          <a:chExt cx="0" cy="0"/>
        </a:xfrm>
      </p:grpSpPr>
      <p:sp>
        <p:nvSpPr>
          <p:cNvPr id="3662" name="Google Shape;3662;g2b2bfa0d302_11_1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g2b2bfa0d302_11_133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7"/>
        <p:cNvGrpSpPr/>
        <p:nvPr/>
      </p:nvGrpSpPr>
      <p:grpSpPr>
        <a:xfrm>
          <a:off x="0" y="0"/>
          <a:ext cx="0" cy="0"/>
          <a:chOff x="0" y="0"/>
          <a:chExt cx="0" cy="0"/>
        </a:xfrm>
      </p:grpSpPr>
      <p:sp>
        <p:nvSpPr>
          <p:cNvPr id="3678" name="Google Shape;3678;g2b2bfa0d302_11_1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g2b2bfa0d302_11_135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5"/>
        <p:cNvGrpSpPr/>
        <p:nvPr/>
      </p:nvGrpSpPr>
      <p:grpSpPr>
        <a:xfrm>
          <a:off x="0" y="0"/>
          <a:ext cx="0" cy="0"/>
          <a:chOff x="0" y="0"/>
          <a:chExt cx="0" cy="0"/>
        </a:xfrm>
      </p:grpSpPr>
      <p:sp>
        <p:nvSpPr>
          <p:cNvPr id="3686" name="Google Shape;3686;g2b2bfa0d302_11_13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g2b2bfa0d302_11_135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3"/>
        <p:cNvGrpSpPr/>
        <p:nvPr/>
      </p:nvGrpSpPr>
      <p:grpSpPr>
        <a:xfrm>
          <a:off x="0" y="0"/>
          <a:ext cx="0" cy="0"/>
          <a:chOff x="0" y="0"/>
          <a:chExt cx="0" cy="0"/>
        </a:xfrm>
      </p:grpSpPr>
      <p:sp>
        <p:nvSpPr>
          <p:cNvPr id="3694" name="Google Shape;3694;g2b2bfa0d302_11_13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g2b2bfa0d302_11_136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1"/>
        <p:cNvGrpSpPr/>
        <p:nvPr/>
      </p:nvGrpSpPr>
      <p:grpSpPr>
        <a:xfrm>
          <a:off x="0" y="0"/>
          <a:ext cx="0" cy="0"/>
          <a:chOff x="0" y="0"/>
          <a:chExt cx="0" cy="0"/>
        </a:xfrm>
      </p:grpSpPr>
      <p:sp>
        <p:nvSpPr>
          <p:cNvPr id="3702" name="Google Shape;3702;g2b2bfa0d302_11_1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g2b2bfa0d302_11_137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9"/>
        <p:cNvGrpSpPr/>
        <p:nvPr/>
      </p:nvGrpSpPr>
      <p:grpSpPr>
        <a:xfrm>
          <a:off x="0" y="0"/>
          <a:ext cx="0" cy="0"/>
          <a:chOff x="0" y="0"/>
          <a:chExt cx="0" cy="0"/>
        </a:xfrm>
      </p:grpSpPr>
      <p:sp>
        <p:nvSpPr>
          <p:cNvPr id="3710" name="Google Shape;3710;g2b2bfa0d302_11_13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g2b2bfa0d302_11_138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7"/>
        <p:cNvGrpSpPr/>
        <p:nvPr/>
      </p:nvGrpSpPr>
      <p:grpSpPr>
        <a:xfrm>
          <a:off x="0" y="0"/>
          <a:ext cx="0" cy="0"/>
          <a:chOff x="0" y="0"/>
          <a:chExt cx="0" cy="0"/>
        </a:xfrm>
      </p:grpSpPr>
      <p:sp>
        <p:nvSpPr>
          <p:cNvPr id="3718" name="Google Shape;3718;g2b2bfa0d302_11_13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g2b2bfa0d302_11_138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6"/>
        <p:cNvGrpSpPr/>
        <p:nvPr/>
      </p:nvGrpSpPr>
      <p:grpSpPr>
        <a:xfrm>
          <a:off x="0" y="0"/>
          <a:ext cx="0" cy="0"/>
          <a:chOff x="0" y="0"/>
          <a:chExt cx="0" cy="0"/>
        </a:xfrm>
      </p:grpSpPr>
      <p:sp>
        <p:nvSpPr>
          <p:cNvPr id="3727" name="Google Shape;3727;g2b2bfa0d302_11_1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g2b2bfa0d302_11_139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6"/>
        <p:cNvGrpSpPr/>
        <p:nvPr/>
      </p:nvGrpSpPr>
      <p:grpSpPr>
        <a:xfrm>
          <a:off x="0" y="0"/>
          <a:ext cx="0" cy="0"/>
          <a:chOff x="0" y="0"/>
          <a:chExt cx="0" cy="0"/>
        </a:xfrm>
      </p:grpSpPr>
      <p:sp>
        <p:nvSpPr>
          <p:cNvPr id="3737" name="Google Shape;3737;g2b2bfa0d302_11_1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g2b2bfa0d302_11_1404: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33811ac1a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g2133811ac1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133811ac1a_0_4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g2133811ac1a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2"/>
        <p:cNvGrpSpPr/>
        <p:nvPr/>
      </p:nvGrpSpPr>
      <p:grpSpPr>
        <a:xfrm>
          <a:off x="0" y="0"/>
          <a:ext cx="0" cy="0"/>
          <a:chOff x="0" y="0"/>
          <a:chExt cx="0" cy="0"/>
        </a:xfrm>
      </p:grpSpPr>
      <p:sp>
        <p:nvSpPr>
          <p:cNvPr id="3743" name="Google Shape;3743;g2b2bfa0d302_11_1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g2b2bfa0d302_11_140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0"/>
        <p:cNvGrpSpPr/>
        <p:nvPr/>
      </p:nvGrpSpPr>
      <p:grpSpPr>
        <a:xfrm>
          <a:off x="0" y="0"/>
          <a:ext cx="0" cy="0"/>
          <a:chOff x="0" y="0"/>
          <a:chExt cx="0" cy="0"/>
        </a:xfrm>
      </p:grpSpPr>
      <p:sp>
        <p:nvSpPr>
          <p:cNvPr id="3751" name="Google Shape;3751;g2b2bfa0d302_11_1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g2b2bfa0d302_11_141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8"/>
        <p:cNvGrpSpPr/>
        <p:nvPr/>
      </p:nvGrpSpPr>
      <p:grpSpPr>
        <a:xfrm>
          <a:off x="0" y="0"/>
          <a:ext cx="0" cy="0"/>
          <a:chOff x="0" y="0"/>
          <a:chExt cx="0" cy="0"/>
        </a:xfrm>
      </p:grpSpPr>
      <p:sp>
        <p:nvSpPr>
          <p:cNvPr id="3759" name="Google Shape;3759;g2b2bfa0d302_11_1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g2b2bfa0d302_11_142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7"/>
        <p:cNvGrpSpPr/>
        <p:nvPr/>
      </p:nvGrpSpPr>
      <p:grpSpPr>
        <a:xfrm>
          <a:off x="0" y="0"/>
          <a:ext cx="0" cy="0"/>
          <a:chOff x="0" y="0"/>
          <a:chExt cx="0" cy="0"/>
        </a:xfrm>
      </p:grpSpPr>
      <p:sp>
        <p:nvSpPr>
          <p:cNvPr id="3768" name="Google Shape;3768;g2b2bfa0d302_11_14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g2b2bfa0d302_11_143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9"/>
        <p:cNvGrpSpPr/>
        <p:nvPr/>
      </p:nvGrpSpPr>
      <p:grpSpPr>
        <a:xfrm>
          <a:off x="0" y="0"/>
          <a:ext cx="0" cy="0"/>
          <a:chOff x="0" y="0"/>
          <a:chExt cx="0" cy="0"/>
        </a:xfrm>
      </p:grpSpPr>
      <p:sp>
        <p:nvSpPr>
          <p:cNvPr id="3780" name="Google Shape;3780;g2b2bfa0d302_11_14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g2b2bfa0d302_11_144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1"/>
        <p:cNvGrpSpPr/>
        <p:nvPr/>
      </p:nvGrpSpPr>
      <p:grpSpPr>
        <a:xfrm>
          <a:off x="0" y="0"/>
          <a:ext cx="0" cy="0"/>
          <a:chOff x="0" y="0"/>
          <a:chExt cx="0" cy="0"/>
        </a:xfrm>
      </p:grpSpPr>
      <p:sp>
        <p:nvSpPr>
          <p:cNvPr id="3792" name="Google Shape;3792;g2b2bfa0d302_11_1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g2b2bfa0d302_11_145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3"/>
        <p:cNvGrpSpPr/>
        <p:nvPr/>
      </p:nvGrpSpPr>
      <p:grpSpPr>
        <a:xfrm>
          <a:off x="0" y="0"/>
          <a:ext cx="0" cy="0"/>
          <a:chOff x="0" y="0"/>
          <a:chExt cx="0" cy="0"/>
        </a:xfrm>
      </p:grpSpPr>
      <p:sp>
        <p:nvSpPr>
          <p:cNvPr id="3804" name="Google Shape;3804;g2b2bfa0d302_11_1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g2b2bfa0d302_11_146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2b2bfa0d302_11_1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g2b2bfa0d302_11_147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2"/>
        <p:cNvGrpSpPr/>
        <p:nvPr/>
      </p:nvGrpSpPr>
      <p:grpSpPr>
        <a:xfrm>
          <a:off x="0" y="0"/>
          <a:ext cx="0" cy="0"/>
          <a:chOff x="0" y="0"/>
          <a:chExt cx="0" cy="0"/>
        </a:xfrm>
      </p:grpSpPr>
      <p:sp>
        <p:nvSpPr>
          <p:cNvPr id="3823" name="Google Shape;3823;g2b2bfa0d302_11_14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g2b2bfa0d302_11_148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5"/>
        <p:cNvGrpSpPr/>
        <p:nvPr/>
      </p:nvGrpSpPr>
      <p:grpSpPr>
        <a:xfrm>
          <a:off x="0" y="0"/>
          <a:ext cx="0" cy="0"/>
          <a:chOff x="0" y="0"/>
          <a:chExt cx="0" cy="0"/>
        </a:xfrm>
      </p:grpSpPr>
      <p:sp>
        <p:nvSpPr>
          <p:cNvPr id="3836" name="Google Shape;3836;g2b2bfa0d302_11_14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g2b2bfa0d302_11_149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133811ac1a_0_6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g2133811ac1a_0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8"/>
        <p:cNvGrpSpPr/>
        <p:nvPr/>
      </p:nvGrpSpPr>
      <p:grpSpPr>
        <a:xfrm>
          <a:off x="0" y="0"/>
          <a:ext cx="0" cy="0"/>
          <a:chOff x="0" y="0"/>
          <a:chExt cx="0" cy="0"/>
        </a:xfrm>
      </p:grpSpPr>
      <p:sp>
        <p:nvSpPr>
          <p:cNvPr id="3849" name="Google Shape;3849;g2b2bfa0d302_11_15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g2b2bfa0d302_11_150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2b2bfa0d302_11_1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g2b2bfa0d302_11_151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4"/>
        <p:cNvGrpSpPr/>
        <p:nvPr/>
      </p:nvGrpSpPr>
      <p:grpSpPr>
        <a:xfrm>
          <a:off x="0" y="0"/>
          <a:ext cx="0" cy="0"/>
          <a:chOff x="0" y="0"/>
          <a:chExt cx="0" cy="0"/>
        </a:xfrm>
      </p:grpSpPr>
      <p:sp>
        <p:nvSpPr>
          <p:cNvPr id="3875" name="Google Shape;3875;g2b2bfa0d302_11_15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g2b2bfa0d302_11_152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3"/>
        <p:cNvGrpSpPr/>
        <p:nvPr/>
      </p:nvGrpSpPr>
      <p:grpSpPr>
        <a:xfrm>
          <a:off x="0" y="0"/>
          <a:ext cx="0" cy="0"/>
          <a:chOff x="0" y="0"/>
          <a:chExt cx="0" cy="0"/>
        </a:xfrm>
      </p:grpSpPr>
      <p:sp>
        <p:nvSpPr>
          <p:cNvPr id="3884" name="Google Shape;3884;g2b2bfa0d302_11_15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g2b2bfa0d302_11_153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5"/>
        <p:cNvGrpSpPr/>
        <p:nvPr/>
      </p:nvGrpSpPr>
      <p:grpSpPr>
        <a:xfrm>
          <a:off x="0" y="0"/>
          <a:ext cx="0" cy="0"/>
          <a:chOff x="0" y="0"/>
          <a:chExt cx="0" cy="0"/>
        </a:xfrm>
      </p:grpSpPr>
      <p:sp>
        <p:nvSpPr>
          <p:cNvPr id="3896" name="Google Shape;3896;g2b2bfa0d302_11_15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g2b2bfa0d302_11_154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9"/>
        <p:cNvGrpSpPr/>
        <p:nvPr/>
      </p:nvGrpSpPr>
      <p:grpSpPr>
        <a:xfrm>
          <a:off x="0" y="0"/>
          <a:ext cx="0" cy="0"/>
          <a:chOff x="0" y="0"/>
          <a:chExt cx="0" cy="0"/>
        </a:xfrm>
      </p:grpSpPr>
      <p:sp>
        <p:nvSpPr>
          <p:cNvPr id="3910" name="Google Shape;3910;g2b2bfa0d302_11_15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g2b2bfa0d302_11_156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2b2bfa0d302_11_15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g2b2bfa0d302_11_157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3"/>
        <p:cNvGrpSpPr/>
        <p:nvPr/>
      </p:nvGrpSpPr>
      <p:grpSpPr>
        <a:xfrm>
          <a:off x="0" y="0"/>
          <a:ext cx="0" cy="0"/>
          <a:chOff x="0" y="0"/>
          <a:chExt cx="0" cy="0"/>
        </a:xfrm>
      </p:grpSpPr>
      <p:sp>
        <p:nvSpPr>
          <p:cNvPr id="3934" name="Google Shape;3934;g2b2bfa0d302_11_15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g2b2bfa0d302_11_158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1"/>
        <p:cNvGrpSpPr/>
        <p:nvPr/>
      </p:nvGrpSpPr>
      <p:grpSpPr>
        <a:xfrm>
          <a:off x="0" y="0"/>
          <a:ext cx="0" cy="0"/>
          <a:chOff x="0" y="0"/>
          <a:chExt cx="0" cy="0"/>
        </a:xfrm>
      </p:grpSpPr>
      <p:sp>
        <p:nvSpPr>
          <p:cNvPr id="3942" name="Google Shape;3942;g2b2bfa0d302_11_15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g2b2bfa0d302_11_159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9"/>
        <p:cNvGrpSpPr/>
        <p:nvPr/>
      </p:nvGrpSpPr>
      <p:grpSpPr>
        <a:xfrm>
          <a:off x="0" y="0"/>
          <a:ext cx="0" cy="0"/>
          <a:chOff x="0" y="0"/>
          <a:chExt cx="0" cy="0"/>
        </a:xfrm>
      </p:grpSpPr>
      <p:sp>
        <p:nvSpPr>
          <p:cNvPr id="3950" name="Google Shape;3950;g2b2bfa0d302_11_1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g2b2bfa0d302_11_159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133811ac1a_0_6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g2133811ac1a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7"/>
        <p:cNvGrpSpPr/>
        <p:nvPr/>
      </p:nvGrpSpPr>
      <p:grpSpPr>
        <a:xfrm>
          <a:off x="0" y="0"/>
          <a:ext cx="0" cy="0"/>
          <a:chOff x="0" y="0"/>
          <a:chExt cx="0" cy="0"/>
        </a:xfrm>
      </p:grpSpPr>
      <p:sp>
        <p:nvSpPr>
          <p:cNvPr id="3958" name="Google Shape;3958;g2b2bfa0d302_11_1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g2b2bfa0d302_11_160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5"/>
        <p:cNvGrpSpPr/>
        <p:nvPr/>
      </p:nvGrpSpPr>
      <p:grpSpPr>
        <a:xfrm>
          <a:off x="0" y="0"/>
          <a:ext cx="0" cy="0"/>
          <a:chOff x="0" y="0"/>
          <a:chExt cx="0" cy="0"/>
        </a:xfrm>
      </p:grpSpPr>
      <p:sp>
        <p:nvSpPr>
          <p:cNvPr id="3966" name="Google Shape;3966;g2b2bfa0d302_11_16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g2b2bfa0d302_11_161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3"/>
        <p:cNvGrpSpPr/>
        <p:nvPr/>
      </p:nvGrpSpPr>
      <p:grpSpPr>
        <a:xfrm>
          <a:off x="0" y="0"/>
          <a:ext cx="0" cy="0"/>
          <a:chOff x="0" y="0"/>
          <a:chExt cx="0" cy="0"/>
        </a:xfrm>
      </p:grpSpPr>
      <p:sp>
        <p:nvSpPr>
          <p:cNvPr id="3974" name="Google Shape;3974;g2b2bfa0d302_11_16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g2b2bfa0d302_11_161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1"/>
        <p:cNvGrpSpPr/>
        <p:nvPr/>
      </p:nvGrpSpPr>
      <p:grpSpPr>
        <a:xfrm>
          <a:off x="0" y="0"/>
          <a:ext cx="0" cy="0"/>
          <a:chOff x="0" y="0"/>
          <a:chExt cx="0" cy="0"/>
        </a:xfrm>
      </p:grpSpPr>
      <p:sp>
        <p:nvSpPr>
          <p:cNvPr id="3982" name="Google Shape;3982;g2b2bfa0d302_11_16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g2b2bfa0d302_11_162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9"/>
        <p:cNvGrpSpPr/>
        <p:nvPr/>
      </p:nvGrpSpPr>
      <p:grpSpPr>
        <a:xfrm>
          <a:off x="0" y="0"/>
          <a:ext cx="0" cy="0"/>
          <a:chOff x="0" y="0"/>
          <a:chExt cx="0" cy="0"/>
        </a:xfrm>
      </p:grpSpPr>
      <p:sp>
        <p:nvSpPr>
          <p:cNvPr id="3990" name="Google Shape;3990;g2b2bfa0d302_11_16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g2b2bfa0d302_11_163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7"/>
        <p:cNvGrpSpPr/>
        <p:nvPr/>
      </p:nvGrpSpPr>
      <p:grpSpPr>
        <a:xfrm>
          <a:off x="0" y="0"/>
          <a:ext cx="0" cy="0"/>
          <a:chOff x="0" y="0"/>
          <a:chExt cx="0" cy="0"/>
        </a:xfrm>
      </p:grpSpPr>
      <p:sp>
        <p:nvSpPr>
          <p:cNvPr id="3998" name="Google Shape;3998;g2b2bfa0d302_11_16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g2b2bfa0d302_11_163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5"/>
        <p:cNvGrpSpPr/>
        <p:nvPr/>
      </p:nvGrpSpPr>
      <p:grpSpPr>
        <a:xfrm>
          <a:off x="0" y="0"/>
          <a:ext cx="0" cy="0"/>
          <a:chOff x="0" y="0"/>
          <a:chExt cx="0" cy="0"/>
        </a:xfrm>
      </p:grpSpPr>
      <p:sp>
        <p:nvSpPr>
          <p:cNvPr id="4006" name="Google Shape;4006;g2b2bfa0d302_11_1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g2b2bfa0d302_11_1646: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2b2bfa0d302_11_1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g2b2bfa0d302_11_165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2b2bfa0d302_11_1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g2b2bfa0d302_11_165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8"/>
        <p:cNvGrpSpPr/>
        <p:nvPr/>
      </p:nvGrpSpPr>
      <p:grpSpPr>
        <a:xfrm>
          <a:off x="0" y="0"/>
          <a:ext cx="0" cy="0"/>
          <a:chOff x="0" y="0"/>
          <a:chExt cx="0" cy="0"/>
        </a:xfrm>
      </p:grpSpPr>
      <p:sp>
        <p:nvSpPr>
          <p:cNvPr id="4029" name="Google Shape;4029;g2b2bfa0d302_11_16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g2b2bfa0d302_11_166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133811ac1a_0_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g2133811ac1a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8"/>
        <p:cNvGrpSpPr/>
        <p:nvPr/>
      </p:nvGrpSpPr>
      <p:grpSpPr>
        <a:xfrm>
          <a:off x="0" y="0"/>
          <a:ext cx="0" cy="0"/>
          <a:chOff x="0" y="0"/>
          <a:chExt cx="0" cy="0"/>
        </a:xfrm>
      </p:grpSpPr>
      <p:sp>
        <p:nvSpPr>
          <p:cNvPr id="4039" name="Google Shape;4039;g2b2bfa0d302_11_1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g2b2bfa0d302_11_167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2"/>
        <p:cNvGrpSpPr/>
        <p:nvPr/>
      </p:nvGrpSpPr>
      <p:grpSpPr>
        <a:xfrm>
          <a:off x="0" y="0"/>
          <a:ext cx="0" cy="0"/>
          <a:chOff x="0" y="0"/>
          <a:chExt cx="0" cy="0"/>
        </a:xfrm>
      </p:grpSpPr>
      <p:sp>
        <p:nvSpPr>
          <p:cNvPr id="4053" name="Google Shape;4053;g2b2bfa0d302_11_16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g2b2bfa0d302_11_168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0"/>
        <p:cNvGrpSpPr/>
        <p:nvPr/>
      </p:nvGrpSpPr>
      <p:grpSpPr>
        <a:xfrm>
          <a:off x="0" y="0"/>
          <a:ext cx="0" cy="0"/>
          <a:chOff x="0" y="0"/>
          <a:chExt cx="0" cy="0"/>
        </a:xfrm>
      </p:grpSpPr>
      <p:sp>
        <p:nvSpPr>
          <p:cNvPr id="4061" name="Google Shape;4061;g2b2bfa0d302_11_16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g2b2bfa0d302_11_1695: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6"/>
        <p:cNvGrpSpPr/>
        <p:nvPr/>
      </p:nvGrpSpPr>
      <p:grpSpPr>
        <a:xfrm>
          <a:off x="0" y="0"/>
          <a:ext cx="0" cy="0"/>
          <a:chOff x="0" y="0"/>
          <a:chExt cx="0" cy="0"/>
        </a:xfrm>
      </p:grpSpPr>
      <p:sp>
        <p:nvSpPr>
          <p:cNvPr id="4067" name="Google Shape;4067;g2b2bfa0d302_11_1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g2b2bfa0d302_11_1700: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2"/>
        <p:cNvGrpSpPr/>
        <p:nvPr/>
      </p:nvGrpSpPr>
      <p:grpSpPr>
        <a:xfrm>
          <a:off x="0" y="0"/>
          <a:ext cx="0" cy="0"/>
          <a:chOff x="0" y="0"/>
          <a:chExt cx="0" cy="0"/>
        </a:xfrm>
      </p:grpSpPr>
      <p:sp>
        <p:nvSpPr>
          <p:cNvPr id="4073" name="Google Shape;4073;g2b2bfa0d302_11_17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g2b2bfa0d302_11_170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0"/>
        <p:cNvGrpSpPr/>
        <p:nvPr/>
      </p:nvGrpSpPr>
      <p:grpSpPr>
        <a:xfrm>
          <a:off x="0" y="0"/>
          <a:ext cx="0" cy="0"/>
          <a:chOff x="0" y="0"/>
          <a:chExt cx="0" cy="0"/>
        </a:xfrm>
      </p:grpSpPr>
      <p:sp>
        <p:nvSpPr>
          <p:cNvPr id="4081" name="Google Shape;4081;g2b2bfa0d302_11_17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g2b2bfa0d302_11_171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9"/>
        <p:cNvGrpSpPr/>
        <p:nvPr/>
      </p:nvGrpSpPr>
      <p:grpSpPr>
        <a:xfrm>
          <a:off x="0" y="0"/>
          <a:ext cx="0" cy="0"/>
          <a:chOff x="0" y="0"/>
          <a:chExt cx="0" cy="0"/>
        </a:xfrm>
      </p:grpSpPr>
      <p:sp>
        <p:nvSpPr>
          <p:cNvPr id="4090" name="Google Shape;4090;g2b2bfa0d302_11_17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g2b2bfa0d302_11_1720: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5"/>
        <p:cNvGrpSpPr/>
        <p:nvPr/>
      </p:nvGrpSpPr>
      <p:grpSpPr>
        <a:xfrm>
          <a:off x="0" y="0"/>
          <a:ext cx="0" cy="0"/>
          <a:chOff x="0" y="0"/>
          <a:chExt cx="0" cy="0"/>
        </a:xfrm>
      </p:grpSpPr>
      <p:sp>
        <p:nvSpPr>
          <p:cNvPr id="4096" name="Google Shape;4096;g2b2bfa0d302_11_17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g2b2bfa0d302_11_172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3"/>
        <p:cNvGrpSpPr/>
        <p:nvPr/>
      </p:nvGrpSpPr>
      <p:grpSpPr>
        <a:xfrm>
          <a:off x="0" y="0"/>
          <a:ext cx="0" cy="0"/>
          <a:chOff x="0" y="0"/>
          <a:chExt cx="0" cy="0"/>
        </a:xfrm>
      </p:grpSpPr>
      <p:sp>
        <p:nvSpPr>
          <p:cNvPr id="4104" name="Google Shape;4104;g2b2bfa0d302_11_17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g2b2bfa0d302_11_173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1"/>
        <p:cNvGrpSpPr/>
        <p:nvPr/>
      </p:nvGrpSpPr>
      <p:grpSpPr>
        <a:xfrm>
          <a:off x="0" y="0"/>
          <a:ext cx="0" cy="0"/>
          <a:chOff x="0" y="0"/>
          <a:chExt cx="0" cy="0"/>
        </a:xfrm>
      </p:grpSpPr>
      <p:sp>
        <p:nvSpPr>
          <p:cNvPr id="4112" name="Google Shape;4112;g2b2bfa0d302_11_1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g2b2bfa0d302_11_1739: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133811ac1a_0_6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g2133811ac1a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7"/>
        <p:cNvGrpSpPr/>
        <p:nvPr/>
      </p:nvGrpSpPr>
      <p:grpSpPr>
        <a:xfrm>
          <a:off x="0" y="0"/>
          <a:ext cx="0" cy="0"/>
          <a:chOff x="0" y="0"/>
          <a:chExt cx="0" cy="0"/>
        </a:xfrm>
      </p:grpSpPr>
      <p:sp>
        <p:nvSpPr>
          <p:cNvPr id="4118" name="Google Shape;4118;g2b2bfa0d302_11_17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g2b2bfa0d302_11_174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5"/>
        <p:cNvGrpSpPr/>
        <p:nvPr/>
      </p:nvGrpSpPr>
      <p:grpSpPr>
        <a:xfrm>
          <a:off x="0" y="0"/>
          <a:ext cx="0" cy="0"/>
          <a:chOff x="0" y="0"/>
          <a:chExt cx="0" cy="0"/>
        </a:xfrm>
      </p:grpSpPr>
      <p:sp>
        <p:nvSpPr>
          <p:cNvPr id="4126" name="Google Shape;4126;g2b2bfa0d302_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g2b2bfa0d302_1_4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7"/>
        <p:cNvGrpSpPr/>
        <p:nvPr/>
      </p:nvGrpSpPr>
      <p:grpSpPr>
        <a:xfrm>
          <a:off x="0" y="0"/>
          <a:ext cx="0" cy="0"/>
          <a:chOff x="0" y="0"/>
          <a:chExt cx="0" cy="0"/>
        </a:xfrm>
      </p:grpSpPr>
      <p:sp>
        <p:nvSpPr>
          <p:cNvPr id="4138" name="Google Shape;4138;g2a3c74b5b28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g2a3c74b5b28_0_39: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3"/>
        <p:cNvGrpSpPr/>
        <p:nvPr/>
      </p:nvGrpSpPr>
      <p:grpSpPr>
        <a:xfrm>
          <a:off x="0" y="0"/>
          <a:ext cx="0" cy="0"/>
          <a:chOff x="0" y="0"/>
          <a:chExt cx="0" cy="0"/>
        </a:xfrm>
      </p:grpSpPr>
      <p:sp>
        <p:nvSpPr>
          <p:cNvPr id="4144" name="Google Shape;4144;g2a35a84d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g2a35a84d70d_0_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1"/>
        <p:cNvGrpSpPr/>
        <p:nvPr/>
      </p:nvGrpSpPr>
      <p:grpSpPr>
        <a:xfrm>
          <a:off x="0" y="0"/>
          <a:ext cx="0" cy="0"/>
          <a:chOff x="0" y="0"/>
          <a:chExt cx="0" cy="0"/>
        </a:xfrm>
      </p:grpSpPr>
      <p:sp>
        <p:nvSpPr>
          <p:cNvPr id="4152" name="Google Shape;4152;g2a35a84d70d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g2a35a84d70d_0_41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0"/>
        <p:cNvGrpSpPr/>
        <p:nvPr/>
      </p:nvGrpSpPr>
      <p:grpSpPr>
        <a:xfrm>
          <a:off x="0" y="0"/>
          <a:ext cx="0" cy="0"/>
          <a:chOff x="0" y="0"/>
          <a:chExt cx="0" cy="0"/>
        </a:xfrm>
      </p:grpSpPr>
      <p:sp>
        <p:nvSpPr>
          <p:cNvPr id="4171" name="Google Shape;4171;g2a35a84d70d_0_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g2a35a84d70d_0_43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5"/>
        <p:cNvGrpSpPr/>
        <p:nvPr/>
      </p:nvGrpSpPr>
      <p:grpSpPr>
        <a:xfrm>
          <a:off x="0" y="0"/>
          <a:ext cx="0" cy="0"/>
          <a:chOff x="0" y="0"/>
          <a:chExt cx="0" cy="0"/>
        </a:xfrm>
      </p:grpSpPr>
      <p:sp>
        <p:nvSpPr>
          <p:cNvPr id="4196" name="Google Shape;4196;g2a35a84d70d_0_4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g2a35a84d70d_0_48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0"/>
        <p:cNvGrpSpPr/>
        <p:nvPr/>
      </p:nvGrpSpPr>
      <p:grpSpPr>
        <a:xfrm>
          <a:off x="0" y="0"/>
          <a:ext cx="0" cy="0"/>
          <a:chOff x="0" y="0"/>
          <a:chExt cx="0" cy="0"/>
        </a:xfrm>
      </p:grpSpPr>
      <p:sp>
        <p:nvSpPr>
          <p:cNvPr id="4221" name="Google Shape;4221;g2a35a84d70d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g2a35a84d70d_0_1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g2a35a84d70d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g2a35a84d70d_0_2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7"/>
        <p:cNvGrpSpPr/>
        <p:nvPr/>
      </p:nvGrpSpPr>
      <p:grpSpPr>
        <a:xfrm>
          <a:off x="0" y="0"/>
          <a:ext cx="0" cy="0"/>
          <a:chOff x="0" y="0"/>
          <a:chExt cx="0" cy="0"/>
        </a:xfrm>
      </p:grpSpPr>
      <p:sp>
        <p:nvSpPr>
          <p:cNvPr id="4238" name="Google Shape;4238;g2a35a84d70d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g2a35a84d70d_0_3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133811ac1a_0_6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g2133811ac1a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6"/>
        <p:cNvGrpSpPr/>
        <p:nvPr/>
      </p:nvGrpSpPr>
      <p:grpSpPr>
        <a:xfrm>
          <a:off x="0" y="0"/>
          <a:ext cx="0" cy="0"/>
          <a:chOff x="0" y="0"/>
          <a:chExt cx="0" cy="0"/>
        </a:xfrm>
      </p:grpSpPr>
      <p:sp>
        <p:nvSpPr>
          <p:cNvPr id="4247" name="Google Shape;4247;g2a35a84d70d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g2a35a84d70d_0_20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8"/>
        <p:cNvGrpSpPr/>
        <p:nvPr/>
      </p:nvGrpSpPr>
      <p:grpSpPr>
        <a:xfrm>
          <a:off x="0" y="0"/>
          <a:ext cx="0" cy="0"/>
          <a:chOff x="0" y="0"/>
          <a:chExt cx="0" cy="0"/>
        </a:xfrm>
      </p:grpSpPr>
      <p:sp>
        <p:nvSpPr>
          <p:cNvPr id="4279" name="Google Shape;4279;g2a35a84d70d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g2a35a84d70d_0_14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4"/>
        <p:cNvGrpSpPr/>
        <p:nvPr/>
      </p:nvGrpSpPr>
      <p:grpSpPr>
        <a:xfrm>
          <a:off x="0" y="0"/>
          <a:ext cx="0" cy="0"/>
          <a:chOff x="0" y="0"/>
          <a:chExt cx="0" cy="0"/>
        </a:xfrm>
      </p:grpSpPr>
      <p:sp>
        <p:nvSpPr>
          <p:cNvPr id="4315" name="Google Shape;4315;g2a35a84d70d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g2a35a84d70d_0_3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2a35a84d70d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g2a35a84d70d_0_7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9"/>
        <p:cNvGrpSpPr/>
        <p:nvPr/>
      </p:nvGrpSpPr>
      <p:grpSpPr>
        <a:xfrm>
          <a:off x="0" y="0"/>
          <a:ext cx="0" cy="0"/>
          <a:chOff x="0" y="0"/>
          <a:chExt cx="0" cy="0"/>
        </a:xfrm>
      </p:grpSpPr>
      <p:sp>
        <p:nvSpPr>
          <p:cNvPr id="4390" name="Google Shape;4390;g2a35a84d70d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g2a35a84d70d_0_17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1"/>
        <p:cNvGrpSpPr/>
        <p:nvPr/>
      </p:nvGrpSpPr>
      <p:grpSpPr>
        <a:xfrm>
          <a:off x="0" y="0"/>
          <a:ext cx="0" cy="0"/>
          <a:chOff x="0" y="0"/>
          <a:chExt cx="0" cy="0"/>
        </a:xfrm>
      </p:grpSpPr>
      <p:sp>
        <p:nvSpPr>
          <p:cNvPr id="4422" name="Google Shape;4422;g2a35a84d70d_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g2a35a84d70d_0_25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4"/>
        <p:cNvGrpSpPr/>
        <p:nvPr/>
      </p:nvGrpSpPr>
      <p:grpSpPr>
        <a:xfrm>
          <a:off x="0" y="0"/>
          <a:ext cx="0" cy="0"/>
          <a:chOff x="0" y="0"/>
          <a:chExt cx="0" cy="0"/>
        </a:xfrm>
      </p:grpSpPr>
      <p:sp>
        <p:nvSpPr>
          <p:cNvPr id="4465" name="Google Shape;4465;g2a35a84d70d_0_4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g2a35a84d70d_0_46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9"/>
        <p:cNvGrpSpPr/>
        <p:nvPr/>
      </p:nvGrpSpPr>
      <p:grpSpPr>
        <a:xfrm>
          <a:off x="0" y="0"/>
          <a:ext cx="0" cy="0"/>
          <a:chOff x="0" y="0"/>
          <a:chExt cx="0" cy="0"/>
        </a:xfrm>
      </p:grpSpPr>
      <p:sp>
        <p:nvSpPr>
          <p:cNvPr id="4490" name="Google Shape;4490;g2a35a84d70d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g2a35a84d70d_0_29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7"/>
        <p:cNvGrpSpPr/>
        <p:nvPr/>
      </p:nvGrpSpPr>
      <p:grpSpPr>
        <a:xfrm>
          <a:off x="0" y="0"/>
          <a:ext cx="0" cy="0"/>
          <a:chOff x="0" y="0"/>
          <a:chExt cx="0" cy="0"/>
        </a:xfrm>
      </p:grpSpPr>
      <p:sp>
        <p:nvSpPr>
          <p:cNvPr id="4498" name="Google Shape;4498;g2a3c74b5b2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g2a3c74b5b28_0_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5"/>
        <p:cNvGrpSpPr/>
        <p:nvPr/>
      </p:nvGrpSpPr>
      <p:grpSpPr>
        <a:xfrm>
          <a:off x="0" y="0"/>
          <a:ext cx="0" cy="0"/>
          <a:chOff x="0" y="0"/>
          <a:chExt cx="0" cy="0"/>
        </a:xfrm>
      </p:grpSpPr>
      <p:sp>
        <p:nvSpPr>
          <p:cNvPr id="4506" name="Google Shape;4506;g2a3c74b5b2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g2a3c74b5b28_0_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ae1aa7e32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g2ae1aa7e3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3"/>
        <p:cNvGrpSpPr/>
        <p:nvPr/>
      </p:nvGrpSpPr>
      <p:grpSpPr>
        <a:xfrm>
          <a:off x="0" y="0"/>
          <a:ext cx="0" cy="0"/>
          <a:chOff x="0" y="0"/>
          <a:chExt cx="0" cy="0"/>
        </a:xfrm>
      </p:grpSpPr>
      <p:sp>
        <p:nvSpPr>
          <p:cNvPr id="4514" name="Google Shape;4514;g2a3c74b5b28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g2a3c74b5b28_0_1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1"/>
        <p:cNvGrpSpPr/>
        <p:nvPr/>
      </p:nvGrpSpPr>
      <p:grpSpPr>
        <a:xfrm>
          <a:off x="0" y="0"/>
          <a:ext cx="0" cy="0"/>
          <a:chOff x="0" y="0"/>
          <a:chExt cx="0" cy="0"/>
        </a:xfrm>
      </p:grpSpPr>
      <p:sp>
        <p:nvSpPr>
          <p:cNvPr id="4522" name="Google Shape;4522;g2a35a84d70d_0_6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g2a35a84d70d_0_60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2a3c74b5b28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g2a3c74b5b28_0_2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7"/>
        <p:cNvGrpSpPr/>
        <p:nvPr/>
      </p:nvGrpSpPr>
      <p:grpSpPr>
        <a:xfrm>
          <a:off x="0" y="0"/>
          <a:ext cx="0" cy="0"/>
          <a:chOff x="0" y="0"/>
          <a:chExt cx="0" cy="0"/>
        </a:xfrm>
      </p:grpSpPr>
      <p:sp>
        <p:nvSpPr>
          <p:cNvPr id="4538" name="Google Shape;4538;g2a3c74b5b28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g2a3c74b5b28_0_3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6"/>
        <p:cNvGrpSpPr/>
        <p:nvPr/>
      </p:nvGrpSpPr>
      <p:grpSpPr>
        <a:xfrm>
          <a:off x="0" y="0"/>
          <a:ext cx="0" cy="0"/>
          <a:chOff x="0" y="0"/>
          <a:chExt cx="0" cy="0"/>
        </a:xfrm>
      </p:grpSpPr>
      <p:sp>
        <p:nvSpPr>
          <p:cNvPr id="4547" name="Google Shape;4547;g2a35a84d70d_0_6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g2a35a84d70d_0_60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4"/>
        <p:cNvGrpSpPr/>
        <p:nvPr/>
      </p:nvGrpSpPr>
      <p:grpSpPr>
        <a:xfrm>
          <a:off x="0" y="0"/>
          <a:ext cx="0" cy="0"/>
          <a:chOff x="0" y="0"/>
          <a:chExt cx="0" cy="0"/>
        </a:xfrm>
      </p:grpSpPr>
      <p:sp>
        <p:nvSpPr>
          <p:cNvPr id="4555" name="Google Shape;4555;g2a3c74b5b28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g2a3c74b5b28_0_4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2"/>
        <p:cNvGrpSpPr/>
        <p:nvPr/>
      </p:nvGrpSpPr>
      <p:grpSpPr>
        <a:xfrm>
          <a:off x="0" y="0"/>
          <a:ext cx="0" cy="0"/>
          <a:chOff x="0" y="0"/>
          <a:chExt cx="0" cy="0"/>
        </a:xfrm>
      </p:grpSpPr>
      <p:sp>
        <p:nvSpPr>
          <p:cNvPr id="4563" name="Google Shape;4563;g2a3c74b5b28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g2a3c74b5b28_0_5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1"/>
        <p:cNvGrpSpPr/>
        <p:nvPr/>
      </p:nvGrpSpPr>
      <p:grpSpPr>
        <a:xfrm>
          <a:off x="0" y="0"/>
          <a:ext cx="0" cy="0"/>
          <a:chOff x="0" y="0"/>
          <a:chExt cx="0" cy="0"/>
        </a:xfrm>
      </p:grpSpPr>
      <p:sp>
        <p:nvSpPr>
          <p:cNvPr id="4572" name="Google Shape;4572;g2a35a84d70d_0_5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g2a35a84d70d_0_51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6"/>
        <p:cNvGrpSpPr/>
        <p:nvPr/>
      </p:nvGrpSpPr>
      <p:grpSpPr>
        <a:xfrm>
          <a:off x="0" y="0"/>
          <a:ext cx="0" cy="0"/>
          <a:chOff x="0" y="0"/>
          <a:chExt cx="0" cy="0"/>
        </a:xfrm>
      </p:grpSpPr>
      <p:sp>
        <p:nvSpPr>
          <p:cNvPr id="4597" name="Google Shape;4597;g2a35a84d70d_0_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g2a35a84d70d_0_53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4"/>
        <p:cNvGrpSpPr/>
        <p:nvPr/>
      </p:nvGrpSpPr>
      <p:grpSpPr>
        <a:xfrm>
          <a:off x="0" y="0"/>
          <a:ext cx="0" cy="0"/>
          <a:chOff x="0" y="0"/>
          <a:chExt cx="0" cy="0"/>
        </a:xfrm>
      </p:grpSpPr>
      <p:sp>
        <p:nvSpPr>
          <p:cNvPr id="4625" name="Google Shape;4625;g2a35a84d70d_0_5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g2a35a84d70d_0_58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ade15f98d2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g2ade15f98d2_3_0: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2"/>
        <p:cNvGrpSpPr/>
        <p:nvPr/>
      </p:nvGrpSpPr>
      <p:grpSpPr>
        <a:xfrm>
          <a:off x="0" y="0"/>
          <a:ext cx="0" cy="0"/>
          <a:chOff x="0" y="0"/>
          <a:chExt cx="0" cy="0"/>
        </a:xfrm>
      </p:grpSpPr>
      <p:sp>
        <p:nvSpPr>
          <p:cNvPr id="4633" name="Google Shape;4633;g2a35a84d70d_0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g2a35a84d70d_0_61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5"/>
        <p:cNvGrpSpPr/>
        <p:nvPr/>
      </p:nvGrpSpPr>
      <p:grpSpPr>
        <a:xfrm>
          <a:off x="0" y="0"/>
          <a:ext cx="0" cy="0"/>
          <a:chOff x="0" y="0"/>
          <a:chExt cx="0" cy="0"/>
        </a:xfrm>
      </p:grpSpPr>
      <p:sp>
        <p:nvSpPr>
          <p:cNvPr id="4676" name="Google Shape;4676;g2a35a84d70d_0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g2a35a84d70d_0_70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8"/>
        <p:cNvGrpSpPr/>
        <p:nvPr/>
      </p:nvGrpSpPr>
      <p:grpSpPr>
        <a:xfrm>
          <a:off x="0" y="0"/>
          <a:ext cx="0" cy="0"/>
          <a:chOff x="0" y="0"/>
          <a:chExt cx="0" cy="0"/>
        </a:xfrm>
      </p:grpSpPr>
      <p:sp>
        <p:nvSpPr>
          <p:cNvPr id="4719" name="Google Shape;4719;g2a3c74b5b28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g2a3c74b5b28_0_5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6"/>
        <p:cNvGrpSpPr/>
        <p:nvPr/>
      </p:nvGrpSpPr>
      <p:grpSpPr>
        <a:xfrm>
          <a:off x="0" y="0"/>
          <a:ext cx="0" cy="0"/>
          <a:chOff x="0" y="0"/>
          <a:chExt cx="0" cy="0"/>
        </a:xfrm>
      </p:grpSpPr>
      <p:sp>
        <p:nvSpPr>
          <p:cNvPr id="4727" name="Google Shape;4727;g2a35a84d70d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g2a35a84d70d_0_30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ade15f98d2_3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g2ade15f98d2_3_1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ae1aa7e32a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g2ae1aa7e32a_0_3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133811ac1a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g2133811ac1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ae1aa7e32a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g2ae1aa7e32a_0_63: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ade15f98d2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g2ade15f98d2_1_1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ae1aa7e32a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2ae1aa7e32a_0_5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ae1aa7e32a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g2ae1aa7e32a_0_7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ae1aa7e32a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g2ae1aa7e32a_0_8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ae1aa7e32a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g2ae1aa7e32a_0_11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ae1aa7e32a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g2ae1aa7e32a_0_12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ae1aa7e32a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g2ae1aa7e32a_0_22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ae1aa7e32a_0_2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g2ae1aa7e32a_0_23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ae1aa7e32a_0_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g2ae1aa7e32a_0_20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133811ac1a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g2133811ac1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ae1aa7e32a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g2ae1aa7e32a_0_25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ae1aa7e32a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g2ae1aa7e32a_0_26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ae03574986_4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g2ae03574986_47_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ae03574986_47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g2ae03574986_47_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ae03574986_47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g2ae03574986_47_1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ae1aa7e32a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g2ae1aa7e32a_0_212: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ae1aa7e32a_0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g2ae1aa7e32a_0_22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ae1aa7e32a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g2ae1aa7e32a_0_9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2ae1aa7e32a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g2ae1aa7e32a_0_9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ae1aa7e32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g2ae1aa7e32a_0_10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133811ac1a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g2133811ac1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ae1aa7e32a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g2ae1aa7e32a_0_24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2ae1aa7e32a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g2ae1aa7e32a_0_27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2ae1aa7e32a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g2ae1aa7e32a_0_68: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ae1aa7e32a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g2ae1aa7e32a_0_4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ae1aa7e32a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g2ae1aa7e32a_0_2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ade15f98d2_3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g2ade15f98d2_3_2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ade15f98d2_3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g2ade15f98d2_3_2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2ade15f98d2_3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g2ade15f98d2_3_3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ade15f98d2_3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g2ade15f98d2_3_4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2ade15f98d2_3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g2ade15f98d2_3_4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133811ac1a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g2133811ac1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ade15f98d2_3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g2ade15f98d2_3_5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ade15f98d2_3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g2ade15f98d2_3_6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2ade15f98d2_3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g2ade15f98d2_3_8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2ade15f98d2_3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g2ade15f98d2_3_8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ade15f98d2_3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g2ade15f98d2_3_94: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2ade15f98d2_3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g2ade15f98d2_3_10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2ade15f98d2_3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g2ade15f98d2_3_109: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ae1aa7e32a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g2ae1aa7e32a_0_15: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2ade15f98d2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g2ade15f98d2_6_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ade15f98d2_6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g2ade15f98d2_6_15: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133811ac1a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g2133811ac1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2ade15f98d2_6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g2ade15f98d2_6_21: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2ade15f98d2_6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g2ade15f98d2_6_28: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2ade15f98d2_6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g2ade15f98d2_6_3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ade15f98d2_6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g2ade15f98d2_6_4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ade15f98d2_6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g2ade15f98d2_6_50: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2ade15f98d2_6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g2ade15f98d2_6_56: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ade15f98d2_6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g2ade15f98d2_6_63: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2ade15f98d2_6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g2ade15f98d2_6_70: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ade15f98d2_6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g2ade15f98d2_6_77:notes"/>
          <p:cNvSpPr>
            <a:spLocks noGrp="1" noRot="1" noChangeAspect="1"/>
          </p:cNvSpPr>
          <p:nvPr>
            <p:ph type="sldImg" idx="2"/>
          </p:nvPr>
        </p:nvSpPr>
        <p:spPr>
          <a:xfrm>
            <a:off x="381741"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2ade15f98d2_6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g2ade15f98d2_6_84:notes"/>
          <p:cNvSpPr>
            <a:spLocks noGrp="1" noRot="1" noChangeAspect="1"/>
          </p:cNvSpPr>
          <p:nvPr>
            <p:ph type="sldImg" idx="2"/>
          </p:nvPr>
        </p:nvSpPr>
        <p:spPr>
          <a:xfrm>
            <a:off x="381739" y="685800"/>
            <a:ext cx="6094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1" y="1597819"/>
            <a:ext cx="7772409" cy="1102519"/>
          </a:xfrm>
          <a:prstGeom prst="rect">
            <a:avLst/>
          </a:prstGeom>
          <a:noFill/>
          <a:ln>
            <a:noFill/>
          </a:ln>
        </p:spPr>
        <p:txBody>
          <a:bodyPr spcFirstLastPara="1" wrap="square" lIns="72875" tIns="72875" rIns="72875" bIns="72875" anchor="ctr" anchorCtr="0">
            <a:noAutofit/>
          </a:bodyPr>
          <a:lstStyle>
            <a:lvl1pPr marL="0" marR="0" lvl="0" indent="0" algn="ctr" rtl="0">
              <a:spcBef>
                <a:spcPts val="0"/>
              </a:spcBef>
              <a:spcAft>
                <a:spcPts val="0"/>
              </a:spcAft>
              <a:buClr>
                <a:schemeClr val="dk1"/>
              </a:buClr>
              <a:buSzPts val="1100"/>
              <a:buFont typeface="Calibri"/>
              <a:buNone/>
              <a:defRPr/>
            </a:lvl1pPr>
            <a:lvl2pPr marL="0" marR="0" lvl="1" indent="-69850" algn="l" rtl="0">
              <a:spcBef>
                <a:spcPts val="0"/>
              </a:spcBef>
              <a:spcAft>
                <a:spcPts val="0"/>
              </a:spcAft>
              <a:buSzPts val="1100"/>
              <a:buChar char="○"/>
              <a:defRPr/>
            </a:lvl2pPr>
            <a:lvl3pPr marL="0" marR="0" lvl="2" indent="-69850" algn="l" rtl="0">
              <a:spcBef>
                <a:spcPts val="0"/>
              </a:spcBef>
              <a:spcAft>
                <a:spcPts val="0"/>
              </a:spcAft>
              <a:buSzPts val="1100"/>
              <a:buChar char="■"/>
              <a:defRPr/>
            </a:lvl3pPr>
            <a:lvl4pPr marL="0" marR="0" lvl="3" indent="-69850" algn="l" rtl="0">
              <a:spcBef>
                <a:spcPts val="0"/>
              </a:spcBef>
              <a:spcAft>
                <a:spcPts val="0"/>
              </a:spcAft>
              <a:buSzPts val="1100"/>
              <a:buChar char="●"/>
              <a:defRPr/>
            </a:lvl4pPr>
            <a:lvl5pPr marL="0" marR="0" lvl="4" indent="-69850" algn="l" rtl="0">
              <a:spcBef>
                <a:spcPts val="0"/>
              </a:spcBef>
              <a:spcAft>
                <a:spcPts val="0"/>
              </a:spcAft>
              <a:buSzPts val="1100"/>
              <a:buChar char="○"/>
              <a:defRPr/>
            </a:lvl5pPr>
            <a:lvl6pPr marL="0" marR="0" lvl="5" indent="-69850" algn="l" rtl="0">
              <a:spcBef>
                <a:spcPts val="0"/>
              </a:spcBef>
              <a:spcAft>
                <a:spcPts val="0"/>
              </a:spcAft>
              <a:buSzPts val="1100"/>
              <a:buChar char="■"/>
              <a:defRPr/>
            </a:lvl6pPr>
            <a:lvl7pPr marL="0" marR="0" lvl="6" indent="-69850" algn="l" rtl="0">
              <a:spcBef>
                <a:spcPts val="0"/>
              </a:spcBef>
              <a:spcAft>
                <a:spcPts val="0"/>
              </a:spcAft>
              <a:buSzPts val="1100"/>
              <a:buChar char="●"/>
              <a:defRPr/>
            </a:lvl7pPr>
            <a:lvl8pPr marL="0" marR="0" lvl="7" indent="-69850" algn="l" rtl="0">
              <a:spcBef>
                <a:spcPts val="0"/>
              </a:spcBef>
              <a:spcAft>
                <a:spcPts val="0"/>
              </a:spcAft>
              <a:buSzPts val="1100"/>
              <a:buChar char="○"/>
              <a:defRPr/>
            </a:lvl8pPr>
            <a:lvl9pPr marL="0" marR="0" lvl="8" indent="-69850" algn="l" rtl="0">
              <a:spcBef>
                <a:spcPts val="0"/>
              </a:spcBef>
              <a:spcAft>
                <a:spcPts val="0"/>
              </a:spcAft>
              <a:buSzPts val="1100"/>
              <a:buChar char="■"/>
              <a:defRPr/>
            </a:lvl9pPr>
          </a:lstStyle>
          <a:p>
            <a:endParaRPr/>
          </a:p>
        </p:txBody>
      </p:sp>
      <p:sp>
        <p:nvSpPr>
          <p:cNvPr id="13" name="Google Shape;13;p2"/>
          <p:cNvSpPr txBox="1">
            <a:spLocks noGrp="1"/>
          </p:cNvSpPr>
          <p:nvPr>
            <p:ph type="subTitle" idx="1"/>
          </p:nvPr>
        </p:nvSpPr>
        <p:spPr>
          <a:xfrm>
            <a:off x="1371602" y="2914650"/>
            <a:ext cx="6400808" cy="1314450"/>
          </a:xfrm>
          <a:prstGeom prst="rect">
            <a:avLst/>
          </a:prstGeom>
          <a:noFill/>
          <a:ln>
            <a:noFill/>
          </a:ln>
        </p:spPr>
        <p:txBody>
          <a:bodyPr spcFirstLastPara="1" wrap="square" lIns="72875" tIns="72875" rIns="72875" bIns="72875" anchor="t" anchorCtr="0">
            <a:noAutofit/>
          </a:bodyPr>
          <a:lstStyle>
            <a:lvl1pPr marL="0" marR="0" lvl="0" indent="0" algn="ctr" rtl="0">
              <a:spcBef>
                <a:spcPts val="600"/>
              </a:spcBef>
              <a:spcAft>
                <a:spcPts val="0"/>
              </a:spcAft>
              <a:buClr>
                <a:srgbClr val="888888"/>
              </a:buClr>
              <a:buSzPts val="1100"/>
              <a:buFont typeface="Arial"/>
              <a:buNone/>
              <a:defRPr/>
            </a:lvl1pPr>
            <a:lvl2pPr marL="419100" marR="0" lvl="1" indent="0" algn="ctr" rtl="0">
              <a:spcBef>
                <a:spcPts val="500"/>
              </a:spcBef>
              <a:spcAft>
                <a:spcPts val="0"/>
              </a:spcAft>
              <a:buClr>
                <a:srgbClr val="888888"/>
              </a:buClr>
              <a:buSzPts val="1100"/>
              <a:buFont typeface="Arial"/>
              <a:buNone/>
              <a:defRPr/>
            </a:lvl2pPr>
            <a:lvl3pPr marL="825500" marR="0" lvl="2" indent="0" algn="ctr" rtl="0">
              <a:spcBef>
                <a:spcPts val="400"/>
              </a:spcBef>
              <a:spcAft>
                <a:spcPts val="0"/>
              </a:spcAft>
              <a:buClr>
                <a:srgbClr val="888888"/>
              </a:buClr>
              <a:buSzPts val="1100"/>
              <a:buFont typeface="Arial"/>
              <a:buNone/>
              <a:defRPr/>
            </a:lvl3pPr>
            <a:lvl4pPr marL="1244600" marR="0" lvl="3" indent="0" algn="ctr" rtl="0">
              <a:spcBef>
                <a:spcPts val="400"/>
              </a:spcBef>
              <a:spcAft>
                <a:spcPts val="0"/>
              </a:spcAft>
              <a:buClr>
                <a:srgbClr val="888888"/>
              </a:buClr>
              <a:buSzPts val="1100"/>
              <a:buFont typeface="Arial"/>
              <a:buNone/>
              <a:defRPr/>
            </a:lvl4pPr>
            <a:lvl5pPr marL="1663700" marR="0" lvl="4" indent="0" algn="ctr" rtl="0">
              <a:spcBef>
                <a:spcPts val="400"/>
              </a:spcBef>
              <a:spcAft>
                <a:spcPts val="0"/>
              </a:spcAft>
              <a:buClr>
                <a:srgbClr val="888888"/>
              </a:buClr>
              <a:buSzPts val="1100"/>
              <a:buFont typeface="Arial"/>
              <a:buNone/>
              <a:defRPr/>
            </a:lvl5pPr>
            <a:lvl6pPr marL="2082800" marR="0" lvl="5" indent="-12700" algn="ctr" rtl="0">
              <a:spcBef>
                <a:spcPts val="400"/>
              </a:spcBef>
              <a:spcAft>
                <a:spcPts val="0"/>
              </a:spcAft>
              <a:buClr>
                <a:srgbClr val="888888"/>
              </a:buClr>
              <a:buSzPts val="1100"/>
              <a:buFont typeface="Arial"/>
              <a:buNone/>
              <a:defRPr/>
            </a:lvl6pPr>
            <a:lvl7pPr marL="2489200" marR="0" lvl="6" indent="0" algn="ctr" rtl="0">
              <a:spcBef>
                <a:spcPts val="400"/>
              </a:spcBef>
              <a:spcAft>
                <a:spcPts val="0"/>
              </a:spcAft>
              <a:buClr>
                <a:srgbClr val="888888"/>
              </a:buClr>
              <a:buSzPts val="1100"/>
              <a:buFont typeface="Arial"/>
              <a:buNone/>
              <a:defRPr/>
            </a:lvl7pPr>
            <a:lvl8pPr marL="2908300" marR="0" lvl="7" indent="0" algn="ctr" rtl="0">
              <a:spcBef>
                <a:spcPts val="400"/>
              </a:spcBef>
              <a:spcAft>
                <a:spcPts val="0"/>
              </a:spcAft>
              <a:buClr>
                <a:srgbClr val="888888"/>
              </a:buClr>
              <a:buSzPts val="1100"/>
              <a:buFont typeface="Arial"/>
              <a:buNone/>
              <a:defRPr/>
            </a:lvl8pPr>
            <a:lvl9pPr marL="3327400" marR="0" lvl="8" indent="-12700" algn="ctr" rtl="0">
              <a:spcBef>
                <a:spcPts val="400"/>
              </a:spcBef>
              <a:spcAft>
                <a:spcPts val="0"/>
              </a:spcAft>
              <a:buClr>
                <a:srgbClr val="888888"/>
              </a:buClr>
              <a:buSzPts val="1100"/>
              <a:buFont typeface="Arial"/>
              <a:buNone/>
              <a:defRPr/>
            </a:lvl9pPr>
          </a:lstStyle>
          <a:p>
            <a:endParaRPr/>
          </a:p>
        </p:txBody>
      </p:sp>
      <p:sp>
        <p:nvSpPr>
          <p:cNvPr id="14" name="Google Shape;14;p2"/>
          <p:cNvSpPr txBox="1">
            <a:spLocks noGrp="1"/>
          </p:cNvSpPr>
          <p:nvPr>
            <p:ph type="dt" idx="10"/>
          </p:nvPr>
        </p:nvSpPr>
        <p:spPr>
          <a:xfrm>
            <a:off x="457201" y="4767263"/>
            <a:ext cx="2133603" cy="273844"/>
          </a:xfrm>
          <a:prstGeom prst="rect">
            <a:avLst/>
          </a:prstGeom>
          <a:noFill/>
          <a:ln>
            <a:noFill/>
          </a:ln>
        </p:spPr>
        <p:txBody>
          <a:bodyPr spcFirstLastPara="1" wrap="square" lIns="72875" tIns="72875" rIns="72875" bIns="72875" anchor="ctr" anchorCtr="0">
            <a:noAutofit/>
          </a:bodyPr>
          <a:lstStyle>
            <a:lvl1pPr marL="0" marR="0" lvl="0" indent="-69850" algn="l"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15" name="Google Shape;15;p2"/>
          <p:cNvSpPr txBox="1">
            <a:spLocks noGrp="1"/>
          </p:cNvSpPr>
          <p:nvPr>
            <p:ph type="ftr" idx="11"/>
          </p:nvPr>
        </p:nvSpPr>
        <p:spPr>
          <a:xfrm>
            <a:off x="3124204" y="4767263"/>
            <a:ext cx="2895603" cy="273844"/>
          </a:xfrm>
          <a:prstGeom prst="rect">
            <a:avLst/>
          </a:prstGeom>
          <a:noFill/>
          <a:ln>
            <a:noFill/>
          </a:ln>
        </p:spPr>
        <p:txBody>
          <a:bodyPr spcFirstLastPara="1" wrap="square" lIns="72875" tIns="72875" rIns="72875" bIns="72875" anchor="ctr" anchorCtr="0">
            <a:noAutofit/>
          </a:bodyPr>
          <a:lstStyle>
            <a:lvl1pPr marL="0" marR="0" lvl="0" indent="-69850" algn="ctr"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16" name="Google Shape;16;p2"/>
          <p:cNvSpPr txBox="1">
            <a:spLocks noGrp="1"/>
          </p:cNvSpPr>
          <p:nvPr>
            <p:ph type="sldNum" idx="12"/>
          </p:nvPr>
        </p:nvSpPr>
        <p:spPr>
          <a:xfrm>
            <a:off x="6553207" y="4767263"/>
            <a:ext cx="2133603" cy="273844"/>
          </a:xfrm>
          <a:prstGeom prst="rect">
            <a:avLst/>
          </a:prstGeom>
          <a:noFill/>
          <a:ln>
            <a:noFill/>
          </a:ln>
        </p:spPr>
        <p:txBody>
          <a:bodyPr spcFirstLastPara="1" wrap="square" lIns="83100" tIns="41550" rIns="83100" bIns="4155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457201" y="205979"/>
            <a:ext cx="8229610" cy="857250"/>
          </a:xfrm>
          <a:prstGeom prst="rect">
            <a:avLst/>
          </a:prstGeom>
          <a:noFill/>
          <a:ln>
            <a:noFill/>
          </a:ln>
        </p:spPr>
        <p:txBody>
          <a:bodyPr spcFirstLastPara="1" wrap="square" lIns="72875" tIns="72875" rIns="72875" bIns="72875" anchor="ctr" anchorCtr="0">
            <a:noAutofit/>
          </a:bodyPr>
          <a:lstStyle>
            <a:lvl1pPr lvl="0" algn="ctr" rtl="0">
              <a:spcBef>
                <a:spcPts val="0"/>
              </a:spcBef>
              <a:spcAft>
                <a:spcPts val="0"/>
              </a:spcAft>
              <a:buClr>
                <a:schemeClr val="dk1"/>
              </a:buClr>
              <a:buSzPts val="1100"/>
              <a:buFont typeface="Calibri"/>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68" name="Google Shape;68;p11"/>
          <p:cNvSpPr txBox="1">
            <a:spLocks noGrp="1"/>
          </p:cNvSpPr>
          <p:nvPr>
            <p:ph type="body" idx="1"/>
          </p:nvPr>
        </p:nvSpPr>
        <p:spPr>
          <a:xfrm rot="5400000">
            <a:off x="2874770" y="-1217418"/>
            <a:ext cx="3394472" cy="8229610"/>
          </a:xfrm>
          <a:prstGeom prst="rect">
            <a:avLst/>
          </a:prstGeom>
          <a:noFill/>
          <a:ln>
            <a:noFill/>
          </a:ln>
        </p:spPr>
        <p:txBody>
          <a:bodyPr spcFirstLastPara="1" wrap="square" lIns="72875" tIns="72875" rIns="72875" bIns="72875" anchor="t" anchorCtr="0">
            <a:noAutofit/>
          </a:bodyPr>
          <a:lstStyle>
            <a:lvl1pPr marL="457200" lvl="0" indent="-298450" algn="l" rtl="0">
              <a:spcBef>
                <a:spcPts val="600"/>
              </a:spcBef>
              <a:spcAft>
                <a:spcPts val="0"/>
              </a:spcAft>
              <a:buClr>
                <a:schemeClr val="dk1"/>
              </a:buClr>
              <a:buSzPts val="1100"/>
              <a:buFont typeface="Arial"/>
              <a:buChar char="•"/>
              <a:defRPr/>
            </a:lvl1pPr>
            <a:lvl2pPr marL="914400" lvl="1" indent="-298450" algn="l" rtl="0">
              <a:spcBef>
                <a:spcPts val="500"/>
              </a:spcBef>
              <a:spcAft>
                <a:spcPts val="0"/>
              </a:spcAft>
              <a:buClr>
                <a:schemeClr val="dk1"/>
              </a:buClr>
              <a:buSzPts val="1100"/>
              <a:buFont typeface="Arial"/>
              <a:buChar char="–"/>
              <a:defRPr/>
            </a:lvl2pPr>
            <a:lvl3pPr marL="1371600" lvl="2" indent="-298450" algn="l" rtl="0">
              <a:spcBef>
                <a:spcPts val="400"/>
              </a:spcBef>
              <a:spcAft>
                <a:spcPts val="0"/>
              </a:spcAft>
              <a:buClr>
                <a:schemeClr val="dk1"/>
              </a:buClr>
              <a:buSzPts val="1100"/>
              <a:buFont typeface="Arial"/>
              <a:buChar char="•"/>
              <a:defRPr/>
            </a:lvl3pPr>
            <a:lvl4pPr marL="1828800" lvl="3" indent="-298450" algn="l" rtl="0">
              <a:spcBef>
                <a:spcPts val="400"/>
              </a:spcBef>
              <a:spcAft>
                <a:spcPts val="0"/>
              </a:spcAft>
              <a:buClr>
                <a:schemeClr val="dk1"/>
              </a:buClr>
              <a:buSzPts val="1100"/>
              <a:buFont typeface="Arial"/>
              <a:buChar char="–"/>
              <a:defRPr/>
            </a:lvl4pPr>
            <a:lvl5pPr marL="2286000" lvl="4" indent="-298450" algn="l" rtl="0">
              <a:spcBef>
                <a:spcPts val="400"/>
              </a:spcBef>
              <a:spcAft>
                <a:spcPts val="0"/>
              </a:spcAft>
              <a:buClr>
                <a:schemeClr val="dk1"/>
              </a:buClr>
              <a:buSzPts val="1100"/>
              <a:buFont typeface="Arial"/>
              <a:buChar char="»"/>
              <a:defRPr/>
            </a:lvl5pPr>
            <a:lvl6pPr marL="2743200" lvl="5" indent="-298450" algn="l" rtl="0">
              <a:spcBef>
                <a:spcPts val="400"/>
              </a:spcBef>
              <a:spcAft>
                <a:spcPts val="0"/>
              </a:spcAft>
              <a:buClr>
                <a:schemeClr val="dk1"/>
              </a:buClr>
              <a:buSzPts val="1100"/>
              <a:buFont typeface="Arial"/>
              <a:buChar char="•"/>
              <a:defRPr/>
            </a:lvl6pPr>
            <a:lvl7pPr marL="3200400" lvl="6" indent="-298450" algn="l" rtl="0">
              <a:spcBef>
                <a:spcPts val="400"/>
              </a:spcBef>
              <a:spcAft>
                <a:spcPts val="0"/>
              </a:spcAft>
              <a:buClr>
                <a:schemeClr val="dk1"/>
              </a:buClr>
              <a:buSzPts val="1100"/>
              <a:buFont typeface="Arial"/>
              <a:buChar char="•"/>
              <a:defRPr/>
            </a:lvl7pPr>
            <a:lvl8pPr marL="3657600" lvl="7" indent="-298450" algn="l" rtl="0">
              <a:spcBef>
                <a:spcPts val="400"/>
              </a:spcBef>
              <a:spcAft>
                <a:spcPts val="0"/>
              </a:spcAft>
              <a:buClr>
                <a:schemeClr val="dk1"/>
              </a:buClr>
              <a:buSzPts val="1100"/>
              <a:buFont typeface="Arial"/>
              <a:buChar char="•"/>
              <a:defRPr/>
            </a:lvl8pPr>
            <a:lvl9pPr marL="4114800" lvl="8" indent="-298450" algn="l" rtl="0">
              <a:spcBef>
                <a:spcPts val="400"/>
              </a:spcBef>
              <a:spcAft>
                <a:spcPts val="0"/>
              </a:spcAft>
              <a:buClr>
                <a:schemeClr val="dk1"/>
              </a:buClr>
              <a:buSzPts val="1100"/>
              <a:buFont typeface="Arial"/>
              <a:buChar char="•"/>
              <a:defRPr/>
            </a:lvl9pPr>
          </a:lstStyle>
          <a:p>
            <a:endParaRPr/>
          </a:p>
        </p:txBody>
      </p:sp>
      <p:sp>
        <p:nvSpPr>
          <p:cNvPr id="69" name="Google Shape;69;p11"/>
          <p:cNvSpPr txBox="1">
            <a:spLocks noGrp="1"/>
          </p:cNvSpPr>
          <p:nvPr>
            <p:ph type="dt" idx="10"/>
          </p:nvPr>
        </p:nvSpPr>
        <p:spPr>
          <a:xfrm>
            <a:off x="457201" y="4767263"/>
            <a:ext cx="2133603" cy="273844"/>
          </a:xfrm>
          <a:prstGeom prst="rect">
            <a:avLst/>
          </a:prstGeom>
          <a:noFill/>
          <a:ln>
            <a:noFill/>
          </a:ln>
        </p:spPr>
        <p:txBody>
          <a:bodyPr spcFirstLastPara="1" wrap="square" lIns="72875" tIns="72875" rIns="72875" bIns="72875" anchor="ctr" anchorCtr="0">
            <a:noAutofit/>
          </a:bodyPr>
          <a:lstStyle>
            <a:lvl1pPr marL="0" marR="0" lvl="0" indent="-69850" algn="l"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70" name="Google Shape;70;p11"/>
          <p:cNvSpPr txBox="1">
            <a:spLocks noGrp="1"/>
          </p:cNvSpPr>
          <p:nvPr>
            <p:ph type="ftr" idx="11"/>
          </p:nvPr>
        </p:nvSpPr>
        <p:spPr>
          <a:xfrm>
            <a:off x="3124204" y="4767263"/>
            <a:ext cx="2895603" cy="273844"/>
          </a:xfrm>
          <a:prstGeom prst="rect">
            <a:avLst/>
          </a:prstGeom>
          <a:noFill/>
          <a:ln>
            <a:noFill/>
          </a:ln>
        </p:spPr>
        <p:txBody>
          <a:bodyPr spcFirstLastPara="1" wrap="square" lIns="72875" tIns="72875" rIns="72875" bIns="72875" anchor="ctr" anchorCtr="0">
            <a:noAutofit/>
          </a:bodyPr>
          <a:lstStyle>
            <a:lvl1pPr marL="0" marR="0" lvl="0" indent="-69850" algn="ctr"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71" name="Google Shape;71;p11"/>
          <p:cNvSpPr txBox="1">
            <a:spLocks noGrp="1"/>
          </p:cNvSpPr>
          <p:nvPr>
            <p:ph type="sldNum" idx="12"/>
          </p:nvPr>
        </p:nvSpPr>
        <p:spPr>
          <a:xfrm>
            <a:off x="6553207" y="4767263"/>
            <a:ext cx="2133603" cy="273844"/>
          </a:xfrm>
          <a:prstGeom prst="rect">
            <a:avLst/>
          </a:prstGeom>
          <a:noFill/>
          <a:ln>
            <a:noFill/>
          </a:ln>
        </p:spPr>
        <p:txBody>
          <a:bodyPr spcFirstLastPara="1" wrap="square" lIns="83100" tIns="41550" rIns="83100" bIns="4155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rot="5400000">
            <a:off x="6531979" y="1445616"/>
            <a:ext cx="4839890" cy="2403478"/>
          </a:xfrm>
          <a:prstGeom prst="rect">
            <a:avLst/>
          </a:prstGeom>
          <a:noFill/>
          <a:ln>
            <a:noFill/>
          </a:ln>
        </p:spPr>
        <p:txBody>
          <a:bodyPr spcFirstLastPara="1" wrap="square" lIns="72875" tIns="72875" rIns="72875" bIns="72875" anchor="ctr" anchorCtr="0">
            <a:noAutofit/>
          </a:bodyPr>
          <a:lstStyle>
            <a:lvl1pPr lvl="0" algn="ctr" rtl="0">
              <a:spcBef>
                <a:spcPts val="0"/>
              </a:spcBef>
              <a:spcAft>
                <a:spcPts val="0"/>
              </a:spcAft>
              <a:buClr>
                <a:schemeClr val="dk1"/>
              </a:buClr>
              <a:buSzPts val="1100"/>
              <a:buFont typeface="Calibri"/>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74" name="Google Shape;74;p12"/>
          <p:cNvSpPr txBox="1">
            <a:spLocks noGrp="1"/>
          </p:cNvSpPr>
          <p:nvPr>
            <p:ph type="body" idx="1"/>
          </p:nvPr>
        </p:nvSpPr>
        <p:spPr>
          <a:xfrm rot="5400000">
            <a:off x="1646443" y="-884043"/>
            <a:ext cx="4839890" cy="7062795"/>
          </a:xfrm>
          <a:prstGeom prst="rect">
            <a:avLst/>
          </a:prstGeom>
          <a:noFill/>
          <a:ln>
            <a:noFill/>
          </a:ln>
        </p:spPr>
        <p:txBody>
          <a:bodyPr spcFirstLastPara="1" wrap="square" lIns="72875" tIns="72875" rIns="72875" bIns="72875" anchor="t" anchorCtr="0">
            <a:noAutofit/>
          </a:bodyPr>
          <a:lstStyle>
            <a:lvl1pPr marL="457200" lvl="0" indent="-298450" algn="l" rtl="0">
              <a:spcBef>
                <a:spcPts val="600"/>
              </a:spcBef>
              <a:spcAft>
                <a:spcPts val="0"/>
              </a:spcAft>
              <a:buClr>
                <a:schemeClr val="dk1"/>
              </a:buClr>
              <a:buSzPts val="1100"/>
              <a:buFont typeface="Arial"/>
              <a:buChar char="•"/>
              <a:defRPr/>
            </a:lvl1pPr>
            <a:lvl2pPr marL="914400" lvl="1" indent="-298450" algn="l" rtl="0">
              <a:spcBef>
                <a:spcPts val="500"/>
              </a:spcBef>
              <a:spcAft>
                <a:spcPts val="0"/>
              </a:spcAft>
              <a:buClr>
                <a:schemeClr val="dk1"/>
              </a:buClr>
              <a:buSzPts val="1100"/>
              <a:buFont typeface="Arial"/>
              <a:buChar char="–"/>
              <a:defRPr/>
            </a:lvl2pPr>
            <a:lvl3pPr marL="1371600" lvl="2" indent="-298450" algn="l" rtl="0">
              <a:spcBef>
                <a:spcPts val="400"/>
              </a:spcBef>
              <a:spcAft>
                <a:spcPts val="0"/>
              </a:spcAft>
              <a:buClr>
                <a:schemeClr val="dk1"/>
              </a:buClr>
              <a:buSzPts val="1100"/>
              <a:buFont typeface="Arial"/>
              <a:buChar char="•"/>
              <a:defRPr/>
            </a:lvl3pPr>
            <a:lvl4pPr marL="1828800" lvl="3" indent="-298450" algn="l" rtl="0">
              <a:spcBef>
                <a:spcPts val="400"/>
              </a:spcBef>
              <a:spcAft>
                <a:spcPts val="0"/>
              </a:spcAft>
              <a:buClr>
                <a:schemeClr val="dk1"/>
              </a:buClr>
              <a:buSzPts val="1100"/>
              <a:buFont typeface="Arial"/>
              <a:buChar char="–"/>
              <a:defRPr/>
            </a:lvl4pPr>
            <a:lvl5pPr marL="2286000" lvl="4" indent="-298450" algn="l" rtl="0">
              <a:spcBef>
                <a:spcPts val="400"/>
              </a:spcBef>
              <a:spcAft>
                <a:spcPts val="0"/>
              </a:spcAft>
              <a:buClr>
                <a:schemeClr val="dk1"/>
              </a:buClr>
              <a:buSzPts val="1100"/>
              <a:buFont typeface="Arial"/>
              <a:buChar char="»"/>
              <a:defRPr/>
            </a:lvl5pPr>
            <a:lvl6pPr marL="2743200" lvl="5" indent="-298450" algn="l" rtl="0">
              <a:spcBef>
                <a:spcPts val="400"/>
              </a:spcBef>
              <a:spcAft>
                <a:spcPts val="0"/>
              </a:spcAft>
              <a:buClr>
                <a:schemeClr val="dk1"/>
              </a:buClr>
              <a:buSzPts val="1100"/>
              <a:buFont typeface="Arial"/>
              <a:buChar char="•"/>
              <a:defRPr/>
            </a:lvl6pPr>
            <a:lvl7pPr marL="3200400" lvl="6" indent="-298450" algn="l" rtl="0">
              <a:spcBef>
                <a:spcPts val="400"/>
              </a:spcBef>
              <a:spcAft>
                <a:spcPts val="0"/>
              </a:spcAft>
              <a:buClr>
                <a:schemeClr val="dk1"/>
              </a:buClr>
              <a:buSzPts val="1100"/>
              <a:buFont typeface="Arial"/>
              <a:buChar char="•"/>
              <a:defRPr/>
            </a:lvl7pPr>
            <a:lvl8pPr marL="3657600" lvl="7" indent="-298450" algn="l" rtl="0">
              <a:spcBef>
                <a:spcPts val="400"/>
              </a:spcBef>
              <a:spcAft>
                <a:spcPts val="0"/>
              </a:spcAft>
              <a:buClr>
                <a:schemeClr val="dk1"/>
              </a:buClr>
              <a:buSzPts val="1100"/>
              <a:buFont typeface="Arial"/>
              <a:buChar char="•"/>
              <a:defRPr/>
            </a:lvl8pPr>
            <a:lvl9pPr marL="4114800" lvl="8" indent="-298450" algn="l" rtl="0">
              <a:spcBef>
                <a:spcPts val="400"/>
              </a:spcBef>
              <a:spcAft>
                <a:spcPts val="0"/>
              </a:spcAft>
              <a:buClr>
                <a:schemeClr val="dk1"/>
              </a:buClr>
              <a:buSzPts val="1100"/>
              <a:buFont typeface="Arial"/>
              <a:buChar char="•"/>
              <a:defRPr/>
            </a:lvl9pPr>
          </a:lstStyle>
          <a:p>
            <a:endParaRPr/>
          </a:p>
        </p:txBody>
      </p:sp>
      <p:sp>
        <p:nvSpPr>
          <p:cNvPr id="75" name="Google Shape;75;p12"/>
          <p:cNvSpPr txBox="1">
            <a:spLocks noGrp="1"/>
          </p:cNvSpPr>
          <p:nvPr>
            <p:ph type="dt" idx="10"/>
          </p:nvPr>
        </p:nvSpPr>
        <p:spPr>
          <a:xfrm>
            <a:off x="457201" y="4767263"/>
            <a:ext cx="2133603" cy="273844"/>
          </a:xfrm>
          <a:prstGeom prst="rect">
            <a:avLst/>
          </a:prstGeom>
          <a:noFill/>
          <a:ln>
            <a:noFill/>
          </a:ln>
        </p:spPr>
        <p:txBody>
          <a:bodyPr spcFirstLastPara="1" wrap="square" lIns="72875" tIns="72875" rIns="72875" bIns="72875" anchor="ctr" anchorCtr="0">
            <a:noAutofit/>
          </a:bodyPr>
          <a:lstStyle>
            <a:lvl1pPr marL="0" marR="0" lvl="0" indent="-69850" algn="l"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76" name="Google Shape;76;p12"/>
          <p:cNvSpPr txBox="1">
            <a:spLocks noGrp="1"/>
          </p:cNvSpPr>
          <p:nvPr>
            <p:ph type="ftr" idx="11"/>
          </p:nvPr>
        </p:nvSpPr>
        <p:spPr>
          <a:xfrm>
            <a:off x="3124204" y="4767263"/>
            <a:ext cx="2895603" cy="273844"/>
          </a:xfrm>
          <a:prstGeom prst="rect">
            <a:avLst/>
          </a:prstGeom>
          <a:noFill/>
          <a:ln>
            <a:noFill/>
          </a:ln>
        </p:spPr>
        <p:txBody>
          <a:bodyPr spcFirstLastPara="1" wrap="square" lIns="72875" tIns="72875" rIns="72875" bIns="72875" anchor="ctr" anchorCtr="0">
            <a:noAutofit/>
          </a:bodyPr>
          <a:lstStyle>
            <a:lvl1pPr marL="0" marR="0" lvl="0" indent="-69850" algn="ctr"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77" name="Google Shape;77;p12"/>
          <p:cNvSpPr txBox="1">
            <a:spLocks noGrp="1"/>
          </p:cNvSpPr>
          <p:nvPr>
            <p:ph type="sldNum" idx="12"/>
          </p:nvPr>
        </p:nvSpPr>
        <p:spPr>
          <a:xfrm>
            <a:off x="6553207" y="4767263"/>
            <a:ext cx="2133603" cy="273844"/>
          </a:xfrm>
          <a:prstGeom prst="rect">
            <a:avLst/>
          </a:prstGeom>
          <a:noFill/>
          <a:ln>
            <a:noFill/>
          </a:ln>
        </p:spPr>
        <p:txBody>
          <a:bodyPr spcFirstLastPara="1" wrap="square" lIns="83100" tIns="41550" rIns="83100" bIns="4155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p:cSld name="Titre et contenu">
    <p:spTree>
      <p:nvGrpSpPr>
        <p:cNvPr id="1" name="Shape 17"/>
        <p:cNvGrpSpPr/>
        <p:nvPr/>
      </p:nvGrpSpPr>
      <p:grpSpPr>
        <a:xfrm>
          <a:off x="0" y="0"/>
          <a:ext cx="0" cy="0"/>
          <a:chOff x="0" y="0"/>
          <a:chExt cx="0" cy="0"/>
        </a:xfrm>
      </p:grpSpPr>
      <p:pic>
        <p:nvPicPr>
          <p:cNvPr id="18" name="Google Shape;18;p3" descr="Femto-hexagones_pg_suiv_PowerPoint.jpg"/>
          <p:cNvPicPr preferRelativeResize="0"/>
          <p:nvPr/>
        </p:nvPicPr>
        <p:blipFill rotWithShape="1">
          <a:blip r:embed="rId2">
            <a:alphaModFix/>
          </a:blip>
          <a:srcRect/>
          <a:stretch/>
        </p:blipFill>
        <p:spPr>
          <a:xfrm>
            <a:off x="5869660" y="0"/>
            <a:ext cx="3274351" cy="1315026"/>
          </a:xfrm>
          <a:prstGeom prst="rect">
            <a:avLst/>
          </a:prstGeom>
          <a:noFill/>
          <a:ln>
            <a:noFill/>
          </a:ln>
        </p:spPr>
      </p:pic>
      <p:cxnSp>
        <p:nvCxnSpPr>
          <p:cNvPr id="19" name="Google Shape;19;p3"/>
          <p:cNvCxnSpPr/>
          <p:nvPr/>
        </p:nvCxnSpPr>
        <p:spPr>
          <a:xfrm rot="10800000">
            <a:off x="307976" y="4529471"/>
            <a:ext cx="8530935" cy="1080"/>
          </a:xfrm>
          <a:prstGeom prst="straightConnector1">
            <a:avLst/>
          </a:prstGeom>
          <a:noFill/>
          <a:ln w="12700" cap="flat" cmpd="sng">
            <a:solidFill>
              <a:srgbClr val="707F87"/>
            </a:solidFill>
            <a:prstDash val="solid"/>
            <a:round/>
            <a:headEnd type="none" w="sm" len="sm"/>
            <a:tailEnd type="none" w="sm" len="sm"/>
          </a:ln>
        </p:spPr>
      </p:cxnSp>
      <p:pic>
        <p:nvPicPr>
          <p:cNvPr id="20" name="Google Shape;20;p3" descr="G:\sophie.roger\Nvelle Charte Graphique\fin\Logotype\Logos\Fichiers bitmap\PNG - fond transparent\Femto-logo_couleur-2012-transp.png"/>
          <p:cNvPicPr preferRelativeResize="0"/>
          <p:nvPr/>
        </p:nvPicPr>
        <p:blipFill rotWithShape="1">
          <a:blip r:embed="rId3">
            <a:alphaModFix/>
          </a:blip>
          <a:srcRect/>
          <a:stretch/>
        </p:blipFill>
        <p:spPr>
          <a:xfrm>
            <a:off x="307976" y="4660907"/>
            <a:ext cx="965601" cy="29661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tête de section" type="secHead">
  <p:cSld name="SECTION_HEADER">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2314" y="3305175"/>
            <a:ext cx="7772409" cy="1021556"/>
          </a:xfrm>
          <a:prstGeom prst="rect">
            <a:avLst/>
          </a:prstGeom>
          <a:noFill/>
          <a:ln>
            <a:noFill/>
          </a:ln>
        </p:spPr>
        <p:txBody>
          <a:bodyPr spcFirstLastPara="1" wrap="square" lIns="72875" tIns="72875" rIns="72875" bIns="72875" anchor="t" anchorCtr="0">
            <a:noAutofit/>
          </a:bodyPr>
          <a:lstStyle>
            <a:lvl1pPr lvl="0" algn="l"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23" name="Google Shape;23;p4"/>
          <p:cNvSpPr txBox="1">
            <a:spLocks noGrp="1"/>
          </p:cNvSpPr>
          <p:nvPr>
            <p:ph type="body" idx="1"/>
          </p:nvPr>
        </p:nvSpPr>
        <p:spPr>
          <a:xfrm>
            <a:off x="722314" y="2180035"/>
            <a:ext cx="7772409" cy="1125140"/>
          </a:xfrm>
          <a:prstGeom prst="rect">
            <a:avLst/>
          </a:prstGeom>
          <a:noFill/>
          <a:ln>
            <a:noFill/>
          </a:ln>
        </p:spPr>
        <p:txBody>
          <a:bodyPr spcFirstLastPara="1" wrap="square" lIns="72875" tIns="72875" rIns="72875" bIns="72875" anchor="b" anchorCtr="0">
            <a:noAutofit/>
          </a:bodyPr>
          <a:lstStyle>
            <a:lvl1pPr marL="457200" lvl="0" indent="-228600" rtl="0">
              <a:spcBef>
                <a:spcPts val="600"/>
              </a:spcBef>
              <a:spcAft>
                <a:spcPts val="0"/>
              </a:spcAft>
              <a:buClr>
                <a:srgbClr val="888888"/>
              </a:buClr>
              <a:buSzPts val="1100"/>
              <a:buFont typeface="Calibri"/>
              <a:buNone/>
              <a:defRPr/>
            </a:lvl1pPr>
            <a:lvl2pPr marL="914400" lvl="1" indent="-228600" rtl="0">
              <a:spcBef>
                <a:spcPts val="500"/>
              </a:spcBef>
              <a:spcAft>
                <a:spcPts val="0"/>
              </a:spcAft>
              <a:buClr>
                <a:srgbClr val="888888"/>
              </a:buClr>
              <a:buSzPts val="1100"/>
              <a:buFont typeface="Calibri"/>
              <a:buNone/>
              <a:defRPr/>
            </a:lvl2pPr>
            <a:lvl3pPr marL="1371600" lvl="2" indent="-228600" rtl="0">
              <a:spcBef>
                <a:spcPts val="400"/>
              </a:spcBef>
              <a:spcAft>
                <a:spcPts val="0"/>
              </a:spcAft>
              <a:buClr>
                <a:srgbClr val="888888"/>
              </a:buClr>
              <a:buSzPts val="1100"/>
              <a:buFont typeface="Calibri"/>
              <a:buNone/>
              <a:defRPr/>
            </a:lvl3pPr>
            <a:lvl4pPr marL="1828800" lvl="3" indent="-228600" rtl="0">
              <a:spcBef>
                <a:spcPts val="400"/>
              </a:spcBef>
              <a:spcAft>
                <a:spcPts val="0"/>
              </a:spcAft>
              <a:buClr>
                <a:srgbClr val="888888"/>
              </a:buClr>
              <a:buSzPts val="1100"/>
              <a:buFont typeface="Calibri"/>
              <a:buNone/>
              <a:defRPr/>
            </a:lvl4pPr>
            <a:lvl5pPr marL="2286000" lvl="4" indent="-228600" rtl="0">
              <a:spcBef>
                <a:spcPts val="400"/>
              </a:spcBef>
              <a:spcAft>
                <a:spcPts val="0"/>
              </a:spcAft>
              <a:buClr>
                <a:srgbClr val="888888"/>
              </a:buClr>
              <a:buSzPts val="1100"/>
              <a:buFont typeface="Calibri"/>
              <a:buNone/>
              <a:defRPr/>
            </a:lvl5pPr>
            <a:lvl6pPr marL="2743200" lvl="5" indent="-228600" rtl="0">
              <a:spcBef>
                <a:spcPts val="400"/>
              </a:spcBef>
              <a:spcAft>
                <a:spcPts val="0"/>
              </a:spcAft>
              <a:buClr>
                <a:srgbClr val="888888"/>
              </a:buClr>
              <a:buSzPts val="1100"/>
              <a:buFont typeface="Calibri"/>
              <a:buNone/>
              <a:defRPr/>
            </a:lvl6pPr>
            <a:lvl7pPr marL="3200400" lvl="6" indent="-228600" rtl="0">
              <a:spcBef>
                <a:spcPts val="400"/>
              </a:spcBef>
              <a:spcAft>
                <a:spcPts val="0"/>
              </a:spcAft>
              <a:buClr>
                <a:srgbClr val="888888"/>
              </a:buClr>
              <a:buSzPts val="1100"/>
              <a:buFont typeface="Calibri"/>
              <a:buNone/>
              <a:defRPr/>
            </a:lvl7pPr>
            <a:lvl8pPr marL="3657600" lvl="7" indent="-228600" rtl="0">
              <a:spcBef>
                <a:spcPts val="400"/>
              </a:spcBef>
              <a:spcAft>
                <a:spcPts val="0"/>
              </a:spcAft>
              <a:buClr>
                <a:srgbClr val="888888"/>
              </a:buClr>
              <a:buSzPts val="1100"/>
              <a:buFont typeface="Calibri"/>
              <a:buNone/>
              <a:defRPr/>
            </a:lvl8pPr>
            <a:lvl9pPr marL="4114800" lvl="8" indent="-228600" rtl="0">
              <a:spcBef>
                <a:spcPts val="400"/>
              </a:spcBef>
              <a:spcAft>
                <a:spcPts val="0"/>
              </a:spcAft>
              <a:buClr>
                <a:srgbClr val="888888"/>
              </a:buClr>
              <a:buSzPts val="1100"/>
              <a:buFont typeface="Calibri"/>
              <a:buNone/>
              <a:defRPr/>
            </a:lvl9pPr>
          </a:lstStyle>
          <a:p>
            <a:endParaRPr/>
          </a:p>
        </p:txBody>
      </p:sp>
      <p:sp>
        <p:nvSpPr>
          <p:cNvPr id="24" name="Google Shape;24;p4"/>
          <p:cNvSpPr txBox="1">
            <a:spLocks noGrp="1"/>
          </p:cNvSpPr>
          <p:nvPr>
            <p:ph type="dt" idx="10"/>
          </p:nvPr>
        </p:nvSpPr>
        <p:spPr>
          <a:xfrm>
            <a:off x="457201" y="4767263"/>
            <a:ext cx="2133603" cy="273844"/>
          </a:xfrm>
          <a:prstGeom prst="rect">
            <a:avLst/>
          </a:prstGeom>
          <a:noFill/>
          <a:ln>
            <a:noFill/>
          </a:ln>
        </p:spPr>
        <p:txBody>
          <a:bodyPr spcFirstLastPara="1" wrap="square" lIns="72875" tIns="72875" rIns="72875" bIns="72875" anchor="ctr" anchorCtr="0">
            <a:noAutofit/>
          </a:bodyPr>
          <a:lstStyle>
            <a:lvl1pPr marL="0" marR="0" lvl="0" indent="-69850" algn="l"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25" name="Google Shape;25;p4"/>
          <p:cNvSpPr txBox="1">
            <a:spLocks noGrp="1"/>
          </p:cNvSpPr>
          <p:nvPr>
            <p:ph type="ftr" idx="11"/>
          </p:nvPr>
        </p:nvSpPr>
        <p:spPr>
          <a:xfrm>
            <a:off x="3124204" y="4767263"/>
            <a:ext cx="2895603" cy="273844"/>
          </a:xfrm>
          <a:prstGeom prst="rect">
            <a:avLst/>
          </a:prstGeom>
          <a:noFill/>
          <a:ln>
            <a:noFill/>
          </a:ln>
        </p:spPr>
        <p:txBody>
          <a:bodyPr spcFirstLastPara="1" wrap="square" lIns="72875" tIns="72875" rIns="72875" bIns="72875" anchor="ctr" anchorCtr="0">
            <a:noAutofit/>
          </a:bodyPr>
          <a:lstStyle>
            <a:lvl1pPr marL="0" marR="0" lvl="0" indent="-69850" algn="ctr"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26" name="Google Shape;26;p4"/>
          <p:cNvSpPr txBox="1">
            <a:spLocks noGrp="1"/>
          </p:cNvSpPr>
          <p:nvPr>
            <p:ph type="sldNum" idx="12"/>
          </p:nvPr>
        </p:nvSpPr>
        <p:spPr>
          <a:xfrm>
            <a:off x="6553207" y="4767263"/>
            <a:ext cx="2133603" cy="273844"/>
          </a:xfrm>
          <a:prstGeom prst="rect">
            <a:avLst/>
          </a:prstGeom>
          <a:noFill/>
          <a:ln>
            <a:noFill/>
          </a:ln>
        </p:spPr>
        <p:txBody>
          <a:bodyPr spcFirstLastPara="1" wrap="square" lIns="83100" tIns="41550" rIns="83100" bIns="4155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57201" y="205979"/>
            <a:ext cx="8229610" cy="857250"/>
          </a:xfrm>
          <a:prstGeom prst="rect">
            <a:avLst/>
          </a:prstGeom>
          <a:noFill/>
          <a:ln>
            <a:noFill/>
          </a:ln>
        </p:spPr>
        <p:txBody>
          <a:bodyPr spcFirstLastPara="1" wrap="square" lIns="72875" tIns="72875" rIns="72875" bIns="72875" anchor="ctr" anchorCtr="0">
            <a:noAutofit/>
          </a:bodyPr>
          <a:lstStyle>
            <a:lvl1pPr lvl="0" algn="ctr" rtl="0">
              <a:spcBef>
                <a:spcPts val="0"/>
              </a:spcBef>
              <a:spcAft>
                <a:spcPts val="0"/>
              </a:spcAft>
              <a:buClr>
                <a:schemeClr val="dk1"/>
              </a:buClr>
              <a:buSzPts val="1100"/>
              <a:buFont typeface="Calibri"/>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29" name="Google Shape;29;p5"/>
          <p:cNvSpPr txBox="1">
            <a:spLocks noGrp="1"/>
          </p:cNvSpPr>
          <p:nvPr>
            <p:ph type="body" idx="1"/>
          </p:nvPr>
        </p:nvSpPr>
        <p:spPr>
          <a:xfrm>
            <a:off x="534989" y="1323975"/>
            <a:ext cx="4732343" cy="3743325"/>
          </a:xfrm>
          <a:prstGeom prst="rect">
            <a:avLst/>
          </a:prstGeom>
          <a:noFill/>
          <a:ln>
            <a:noFill/>
          </a:ln>
        </p:spPr>
        <p:txBody>
          <a:bodyPr spcFirstLastPara="1" wrap="square" lIns="72875" tIns="72875" rIns="72875" bIns="72875" anchor="t" anchorCtr="0">
            <a:noAutofit/>
          </a:bodyPr>
          <a:lstStyle>
            <a:lvl1pPr marL="457200" lvl="0" indent="-298450" rtl="0">
              <a:spcBef>
                <a:spcPts val="600"/>
              </a:spcBef>
              <a:spcAft>
                <a:spcPts val="0"/>
              </a:spcAft>
              <a:buSzPts val="1100"/>
              <a:buChar char="•"/>
              <a:defRPr/>
            </a:lvl1pPr>
            <a:lvl2pPr marL="914400" lvl="1" indent="-298450" rtl="0">
              <a:spcBef>
                <a:spcPts val="500"/>
              </a:spcBef>
              <a:spcAft>
                <a:spcPts val="0"/>
              </a:spcAft>
              <a:buSzPts val="1100"/>
              <a:buChar char="–"/>
              <a:defRPr/>
            </a:lvl2pPr>
            <a:lvl3pPr marL="1371600" lvl="2" indent="-298450" rtl="0">
              <a:spcBef>
                <a:spcPts val="400"/>
              </a:spcBef>
              <a:spcAft>
                <a:spcPts val="0"/>
              </a:spcAft>
              <a:buSzPts val="1100"/>
              <a:buChar char="•"/>
              <a:defRPr/>
            </a:lvl3pPr>
            <a:lvl4pPr marL="1828800" lvl="3" indent="-298450" rtl="0">
              <a:spcBef>
                <a:spcPts val="400"/>
              </a:spcBef>
              <a:spcAft>
                <a:spcPts val="0"/>
              </a:spcAft>
              <a:buSzPts val="1100"/>
              <a:buChar char="–"/>
              <a:defRPr/>
            </a:lvl4pPr>
            <a:lvl5pPr marL="2286000" lvl="4" indent="-298450" rtl="0">
              <a:spcBef>
                <a:spcPts val="400"/>
              </a:spcBef>
              <a:spcAft>
                <a:spcPts val="0"/>
              </a:spcAft>
              <a:buSzPts val="1100"/>
              <a:buChar char="»"/>
              <a:defRPr/>
            </a:lvl5pPr>
            <a:lvl6pPr marL="2743200" lvl="5" indent="-298450" rtl="0">
              <a:spcBef>
                <a:spcPts val="400"/>
              </a:spcBef>
              <a:spcAft>
                <a:spcPts val="0"/>
              </a:spcAft>
              <a:buSzPts val="1100"/>
              <a:buChar char="•"/>
              <a:defRPr/>
            </a:lvl6pPr>
            <a:lvl7pPr marL="3200400" lvl="6" indent="-298450" rtl="0">
              <a:spcBef>
                <a:spcPts val="400"/>
              </a:spcBef>
              <a:spcAft>
                <a:spcPts val="0"/>
              </a:spcAft>
              <a:buSzPts val="1100"/>
              <a:buChar char="•"/>
              <a:defRPr/>
            </a:lvl7pPr>
            <a:lvl8pPr marL="3657600" lvl="7" indent="-298450" rtl="0">
              <a:spcBef>
                <a:spcPts val="400"/>
              </a:spcBef>
              <a:spcAft>
                <a:spcPts val="0"/>
              </a:spcAft>
              <a:buSzPts val="1100"/>
              <a:buChar char="•"/>
              <a:defRPr/>
            </a:lvl8pPr>
            <a:lvl9pPr marL="4114800" lvl="8" indent="-298450" rtl="0">
              <a:spcBef>
                <a:spcPts val="400"/>
              </a:spcBef>
              <a:spcAft>
                <a:spcPts val="0"/>
              </a:spcAft>
              <a:buSzPts val="1100"/>
              <a:buChar char="•"/>
              <a:defRPr/>
            </a:lvl9pPr>
          </a:lstStyle>
          <a:p>
            <a:endParaRPr/>
          </a:p>
        </p:txBody>
      </p:sp>
      <p:sp>
        <p:nvSpPr>
          <p:cNvPr id="30" name="Google Shape;30;p5"/>
          <p:cNvSpPr txBox="1">
            <a:spLocks noGrp="1"/>
          </p:cNvSpPr>
          <p:nvPr>
            <p:ph type="body" idx="2"/>
          </p:nvPr>
        </p:nvSpPr>
        <p:spPr>
          <a:xfrm>
            <a:off x="5419732" y="1323975"/>
            <a:ext cx="4733931" cy="3743325"/>
          </a:xfrm>
          <a:prstGeom prst="rect">
            <a:avLst/>
          </a:prstGeom>
          <a:noFill/>
          <a:ln>
            <a:noFill/>
          </a:ln>
        </p:spPr>
        <p:txBody>
          <a:bodyPr spcFirstLastPara="1" wrap="square" lIns="72875" tIns="72875" rIns="72875" bIns="72875" anchor="t" anchorCtr="0">
            <a:noAutofit/>
          </a:bodyPr>
          <a:lstStyle>
            <a:lvl1pPr marL="457200" lvl="0" indent="-298450" rtl="0">
              <a:spcBef>
                <a:spcPts val="600"/>
              </a:spcBef>
              <a:spcAft>
                <a:spcPts val="0"/>
              </a:spcAft>
              <a:buSzPts val="1100"/>
              <a:buChar char="•"/>
              <a:defRPr/>
            </a:lvl1pPr>
            <a:lvl2pPr marL="914400" lvl="1" indent="-298450" rtl="0">
              <a:spcBef>
                <a:spcPts val="500"/>
              </a:spcBef>
              <a:spcAft>
                <a:spcPts val="0"/>
              </a:spcAft>
              <a:buSzPts val="1100"/>
              <a:buChar char="–"/>
              <a:defRPr/>
            </a:lvl2pPr>
            <a:lvl3pPr marL="1371600" lvl="2" indent="-298450" rtl="0">
              <a:spcBef>
                <a:spcPts val="400"/>
              </a:spcBef>
              <a:spcAft>
                <a:spcPts val="0"/>
              </a:spcAft>
              <a:buSzPts val="1100"/>
              <a:buChar char="•"/>
              <a:defRPr/>
            </a:lvl3pPr>
            <a:lvl4pPr marL="1828800" lvl="3" indent="-298450" rtl="0">
              <a:spcBef>
                <a:spcPts val="400"/>
              </a:spcBef>
              <a:spcAft>
                <a:spcPts val="0"/>
              </a:spcAft>
              <a:buSzPts val="1100"/>
              <a:buChar char="–"/>
              <a:defRPr/>
            </a:lvl4pPr>
            <a:lvl5pPr marL="2286000" lvl="4" indent="-298450" rtl="0">
              <a:spcBef>
                <a:spcPts val="400"/>
              </a:spcBef>
              <a:spcAft>
                <a:spcPts val="0"/>
              </a:spcAft>
              <a:buSzPts val="1100"/>
              <a:buChar char="»"/>
              <a:defRPr/>
            </a:lvl5pPr>
            <a:lvl6pPr marL="2743200" lvl="5" indent="-298450" rtl="0">
              <a:spcBef>
                <a:spcPts val="400"/>
              </a:spcBef>
              <a:spcAft>
                <a:spcPts val="0"/>
              </a:spcAft>
              <a:buSzPts val="1100"/>
              <a:buChar char="•"/>
              <a:defRPr/>
            </a:lvl6pPr>
            <a:lvl7pPr marL="3200400" lvl="6" indent="-298450" rtl="0">
              <a:spcBef>
                <a:spcPts val="400"/>
              </a:spcBef>
              <a:spcAft>
                <a:spcPts val="0"/>
              </a:spcAft>
              <a:buSzPts val="1100"/>
              <a:buChar char="•"/>
              <a:defRPr/>
            </a:lvl7pPr>
            <a:lvl8pPr marL="3657600" lvl="7" indent="-298450" rtl="0">
              <a:spcBef>
                <a:spcPts val="400"/>
              </a:spcBef>
              <a:spcAft>
                <a:spcPts val="0"/>
              </a:spcAft>
              <a:buSzPts val="1100"/>
              <a:buChar char="•"/>
              <a:defRPr/>
            </a:lvl8pPr>
            <a:lvl9pPr marL="4114800" lvl="8" indent="-298450" rtl="0">
              <a:spcBef>
                <a:spcPts val="400"/>
              </a:spcBef>
              <a:spcAft>
                <a:spcPts val="0"/>
              </a:spcAft>
              <a:buSzPts val="1100"/>
              <a:buChar char="•"/>
              <a:defRPr/>
            </a:lvl9pPr>
          </a:lstStyle>
          <a:p>
            <a:endParaRPr/>
          </a:p>
        </p:txBody>
      </p:sp>
      <p:sp>
        <p:nvSpPr>
          <p:cNvPr id="31" name="Google Shape;31;p5"/>
          <p:cNvSpPr txBox="1">
            <a:spLocks noGrp="1"/>
          </p:cNvSpPr>
          <p:nvPr>
            <p:ph type="dt" idx="10"/>
          </p:nvPr>
        </p:nvSpPr>
        <p:spPr>
          <a:xfrm>
            <a:off x="457201" y="4767263"/>
            <a:ext cx="2133603" cy="273844"/>
          </a:xfrm>
          <a:prstGeom prst="rect">
            <a:avLst/>
          </a:prstGeom>
          <a:noFill/>
          <a:ln>
            <a:noFill/>
          </a:ln>
        </p:spPr>
        <p:txBody>
          <a:bodyPr spcFirstLastPara="1" wrap="square" lIns="72875" tIns="72875" rIns="72875" bIns="72875" anchor="ctr" anchorCtr="0">
            <a:noAutofit/>
          </a:bodyPr>
          <a:lstStyle>
            <a:lvl1pPr marL="0" marR="0" lvl="0" indent="-69850" algn="l"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32" name="Google Shape;32;p5"/>
          <p:cNvSpPr txBox="1">
            <a:spLocks noGrp="1"/>
          </p:cNvSpPr>
          <p:nvPr>
            <p:ph type="ftr" idx="11"/>
          </p:nvPr>
        </p:nvSpPr>
        <p:spPr>
          <a:xfrm>
            <a:off x="3124204" y="4767263"/>
            <a:ext cx="2895603" cy="273844"/>
          </a:xfrm>
          <a:prstGeom prst="rect">
            <a:avLst/>
          </a:prstGeom>
          <a:noFill/>
          <a:ln>
            <a:noFill/>
          </a:ln>
        </p:spPr>
        <p:txBody>
          <a:bodyPr spcFirstLastPara="1" wrap="square" lIns="72875" tIns="72875" rIns="72875" bIns="72875" anchor="ctr" anchorCtr="0">
            <a:noAutofit/>
          </a:bodyPr>
          <a:lstStyle>
            <a:lvl1pPr marL="0" marR="0" lvl="0" indent="-69850" algn="ctr"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33" name="Google Shape;33;p5"/>
          <p:cNvSpPr txBox="1">
            <a:spLocks noGrp="1"/>
          </p:cNvSpPr>
          <p:nvPr>
            <p:ph type="sldNum" idx="12"/>
          </p:nvPr>
        </p:nvSpPr>
        <p:spPr>
          <a:xfrm>
            <a:off x="6553207" y="4767263"/>
            <a:ext cx="2133603" cy="273844"/>
          </a:xfrm>
          <a:prstGeom prst="rect">
            <a:avLst/>
          </a:prstGeom>
          <a:noFill/>
          <a:ln>
            <a:noFill/>
          </a:ln>
        </p:spPr>
        <p:txBody>
          <a:bodyPr spcFirstLastPara="1" wrap="square" lIns="83100" tIns="41550" rIns="83100" bIns="4155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457201" y="205979"/>
            <a:ext cx="8229610" cy="857250"/>
          </a:xfrm>
          <a:prstGeom prst="rect">
            <a:avLst/>
          </a:prstGeom>
          <a:noFill/>
          <a:ln>
            <a:noFill/>
          </a:ln>
        </p:spPr>
        <p:txBody>
          <a:bodyPr spcFirstLastPara="1" wrap="square" lIns="72875" tIns="72875" rIns="72875" bIns="72875" anchor="ctr" anchorCtr="0">
            <a:noAutofit/>
          </a:bodyPr>
          <a:lstStyle>
            <a:lvl1pPr lvl="0"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36" name="Google Shape;36;p6"/>
          <p:cNvSpPr txBox="1">
            <a:spLocks noGrp="1"/>
          </p:cNvSpPr>
          <p:nvPr>
            <p:ph type="body" idx="1"/>
          </p:nvPr>
        </p:nvSpPr>
        <p:spPr>
          <a:xfrm>
            <a:off x="457201" y="1151335"/>
            <a:ext cx="4040193" cy="479821"/>
          </a:xfrm>
          <a:prstGeom prst="rect">
            <a:avLst/>
          </a:prstGeom>
          <a:noFill/>
          <a:ln>
            <a:noFill/>
          </a:ln>
        </p:spPr>
        <p:txBody>
          <a:bodyPr spcFirstLastPara="1" wrap="square" lIns="72875" tIns="72875" rIns="72875" bIns="72875" anchor="b" anchorCtr="0">
            <a:noAutofit/>
          </a:bodyPr>
          <a:lstStyle>
            <a:lvl1pPr marL="457200" lvl="0" indent="-228600" rtl="0">
              <a:spcBef>
                <a:spcPts val="600"/>
              </a:spcBef>
              <a:spcAft>
                <a:spcPts val="0"/>
              </a:spcAft>
              <a:buSzPts val="1100"/>
              <a:buFont typeface="Calibri"/>
              <a:buNone/>
              <a:defRPr/>
            </a:lvl1pPr>
            <a:lvl2pPr marL="914400" lvl="1" indent="-228600" rtl="0">
              <a:spcBef>
                <a:spcPts val="500"/>
              </a:spcBef>
              <a:spcAft>
                <a:spcPts val="0"/>
              </a:spcAft>
              <a:buSzPts val="1100"/>
              <a:buFont typeface="Calibri"/>
              <a:buNone/>
              <a:defRPr/>
            </a:lvl2pPr>
            <a:lvl3pPr marL="1371600" lvl="2" indent="-228600" rtl="0">
              <a:spcBef>
                <a:spcPts val="400"/>
              </a:spcBef>
              <a:spcAft>
                <a:spcPts val="0"/>
              </a:spcAft>
              <a:buSzPts val="1100"/>
              <a:buFont typeface="Calibri"/>
              <a:buNone/>
              <a:defRPr/>
            </a:lvl3pPr>
            <a:lvl4pPr marL="1828800" lvl="3" indent="-228600" rtl="0">
              <a:spcBef>
                <a:spcPts val="400"/>
              </a:spcBef>
              <a:spcAft>
                <a:spcPts val="0"/>
              </a:spcAft>
              <a:buSzPts val="1100"/>
              <a:buFont typeface="Calibri"/>
              <a:buNone/>
              <a:defRPr/>
            </a:lvl4pPr>
            <a:lvl5pPr marL="2286000" lvl="4" indent="-228600" rtl="0">
              <a:spcBef>
                <a:spcPts val="400"/>
              </a:spcBef>
              <a:spcAft>
                <a:spcPts val="0"/>
              </a:spcAft>
              <a:buSzPts val="1100"/>
              <a:buFont typeface="Calibri"/>
              <a:buNone/>
              <a:defRPr/>
            </a:lvl5pPr>
            <a:lvl6pPr marL="2743200" lvl="5" indent="-228600" rtl="0">
              <a:spcBef>
                <a:spcPts val="400"/>
              </a:spcBef>
              <a:spcAft>
                <a:spcPts val="0"/>
              </a:spcAft>
              <a:buSzPts val="1100"/>
              <a:buFont typeface="Calibri"/>
              <a:buNone/>
              <a:defRPr/>
            </a:lvl6pPr>
            <a:lvl7pPr marL="3200400" lvl="6" indent="-228600" rtl="0">
              <a:spcBef>
                <a:spcPts val="400"/>
              </a:spcBef>
              <a:spcAft>
                <a:spcPts val="0"/>
              </a:spcAft>
              <a:buSzPts val="1100"/>
              <a:buFont typeface="Calibri"/>
              <a:buNone/>
              <a:defRPr/>
            </a:lvl7pPr>
            <a:lvl8pPr marL="3657600" lvl="7" indent="-228600" rtl="0">
              <a:spcBef>
                <a:spcPts val="400"/>
              </a:spcBef>
              <a:spcAft>
                <a:spcPts val="0"/>
              </a:spcAft>
              <a:buSzPts val="1100"/>
              <a:buFont typeface="Calibri"/>
              <a:buNone/>
              <a:defRPr/>
            </a:lvl8pPr>
            <a:lvl9pPr marL="4114800" lvl="8" indent="-228600" rtl="0">
              <a:spcBef>
                <a:spcPts val="400"/>
              </a:spcBef>
              <a:spcAft>
                <a:spcPts val="0"/>
              </a:spcAft>
              <a:buSzPts val="1100"/>
              <a:buFont typeface="Calibri"/>
              <a:buNone/>
              <a:defRPr/>
            </a:lvl9pPr>
          </a:lstStyle>
          <a:p>
            <a:endParaRPr/>
          </a:p>
        </p:txBody>
      </p:sp>
      <p:sp>
        <p:nvSpPr>
          <p:cNvPr id="37" name="Google Shape;37;p6"/>
          <p:cNvSpPr txBox="1">
            <a:spLocks noGrp="1"/>
          </p:cNvSpPr>
          <p:nvPr>
            <p:ph type="body" idx="2"/>
          </p:nvPr>
        </p:nvSpPr>
        <p:spPr>
          <a:xfrm>
            <a:off x="457201" y="1631156"/>
            <a:ext cx="4040193" cy="2963466"/>
          </a:xfrm>
          <a:prstGeom prst="rect">
            <a:avLst/>
          </a:prstGeom>
          <a:noFill/>
          <a:ln>
            <a:noFill/>
          </a:ln>
        </p:spPr>
        <p:txBody>
          <a:bodyPr spcFirstLastPara="1" wrap="square" lIns="72875" tIns="72875" rIns="72875" bIns="72875" anchor="t" anchorCtr="0">
            <a:noAutofit/>
          </a:bodyPr>
          <a:lstStyle>
            <a:lvl1pPr marL="457200" lvl="0" indent="-298450" rtl="0">
              <a:spcBef>
                <a:spcPts val="600"/>
              </a:spcBef>
              <a:spcAft>
                <a:spcPts val="0"/>
              </a:spcAft>
              <a:buSzPts val="1100"/>
              <a:buChar char="•"/>
              <a:defRPr/>
            </a:lvl1pPr>
            <a:lvl2pPr marL="914400" lvl="1" indent="-298450" rtl="0">
              <a:spcBef>
                <a:spcPts val="500"/>
              </a:spcBef>
              <a:spcAft>
                <a:spcPts val="0"/>
              </a:spcAft>
              <a:buSzPts val="1100"/>
              <a:buChar char="–"/>
              <a:defRPr/>
            </a:lvl2pPr>
            <a:lvl3pPr marL="1371600" lvl="2" indent="-298450" rtl="0">
              <a:spcBef>
                <a:spcPts val="400"/>
              </a:spcBef>
              <a:spcAft>
                <a:spcPts val="0"/>
              </a:spcAft>
              <a:buSzPts val="1100"/>
              <a:buChar char="•"/>
              <a:defRPr/>
            </a:lvl3pPr>
            <a:lvl4pPr marL="1828800" lvl="3" indent="-298450" rtl="0">
              <a:spcBef>
                <a:spcPts val="400"/>
              </a:spcBef>
              <a:spcAft>
                <a:spcPts val="0"/>
              </a:spcAft>
              <a:buSzPts val="1100"/>
              <a:buChar char="–"/>
              <a:defRPr/>
            </a:lvl4pPr>
            <a:lvl5pPr marL="2286000" lvl="4" indent="-298450" rtl="0">
              <a:spcBef>
                <a:spcPts val="400"/>
              </a:spcBef>
              <a:spcAft>
                <a:spcPts val="0"/>
              </a:spcAft>
              <a:buSzPts val="1100"/>
              <a:buChar char="»"/>
              <a:defRPr/>
            </a:lvl5pPr>
            <a:lvl6pPr marL="2743200" lvl="5" indent="-298450" rtl="0">
              <a:spcBef>
                <a:spcPts val="400"/>
              </a:spcBef>
              <a:spcAft>
                <a:spcPts val="0"/>
              </a:spcAft>
              <a:buSzPts val="1100"/>
              <a:buChar char="•"/>
              <a:defRPr/>
            </a:lvl6pPr>
            <a:lvl7pPr marL="3200400" lvl="6" indent="-298450" rtl="0">
              <a:spcBef>
                <a:spcPts val="400"/>
              </a:spcBef>
              <a:spcAft>
                <a:spcPts val="0"/>
              </a:spcAft>
              <a:buSzPts val="1100"/>
              <a:buChar char="•"/>
              <a:defRPr/>
            </a:lvl7pPr>
            <a:lvl8pPr marL="3657600" lvl="7" indent="-298450" rtl="0">
              <a:spcBef>
                <a:spcPts val="400"/>
              </a:spcBef>
              <a:spcAft>
                <a:spcPts val="0"/>
              </a:spcAft>
              <a:buSzPts val="1100"/>
              <a:buChar char="•"/>
              <a:defRPr/>
            </a:lvl8pPr>
            <a:lvl9pPr marL="4114800" lvl="8" indent="-298450" rtl="0">
              <a:spcBef>
                <a:spcPts val="400"/>
              </a:spcBef>
              <a:spcAft>
                <a:spcPts val="0"/>
              </a:spcAft>
              <a:buSzPts val="1100"/>
              <a:buChar char="•"/>
              <a:defRPr/>
            </a:lvl9pPr>
          </a:lstStyle>
          <a:p>
            <a:endParaRPr/>
          </a:p>
        </p:txBody>
      </p:sp>
      <p:sp>
        <p:nvSpPr>
          <p:cNvPr id="38" name="Google Shape;38;p6"/>
          <p:cNvSpPr txBox="1">
            <a:spLocks noGrp="1"/>
          </p:cNvSpPr>
          <p:nvPr>
            <p:ph type="body" idx="3"/>
          </p:nvPr>
        </p:nvSpPr>
        <p:spPr>
          <a:xfrm>
            <a:off x="4645031" y="1151335"/>
            <a:ext cx="4041779" cy="479821"/>
          </a:xfrm>
          <a:prstGeom prst="rect">
            <a:avLst/>
          </a:prstGeom>
          <a:noFill/>
          <a:ln>
            <a:noFill/>
          </a:ln>
        </p:spPr>
        <p:txBody>
          <a:bodyPr spcFirstLastPara="1" wrap="square" lIns="72875" tIns="72875" rIns="72875" bIns="72875" anchor="b" anchorCtr="0">
            <a:noAutofit/>
          </a:bodyPr>
          <a:lstStyle>
            <a:lvl1pPr marL="457200" lvl="0" indent="-228600" rtl="0">
              <a:spcBef>
                <a:spcPts val="600"/>
              </a:spcBef>
              <a:spcAft>
                <a:spcPts val="0"/>
              </a:spcAft>
              <a:buSzPts val="1100"/>
              <a:buFont typeface="Calibri"/>
              <a:buNone/>
              <a:defRPr/>
            </a:lvl1pPr>
            <a:lvl2pPr marL="914400" lvl="1" indent="-228600" rtl="0">
              <a:spcBef>
                <a:spcPts val="500"/>
              </a:spcBef>
              <a:spcAft>
                <a:spcPts val="0"/>
              </a:spcAft>
              <a:buSzPts val="1100"/>
              <a:buFont typeface="Calibri"/>
              <a:buNone/>
              <a:defRPr/>
            </a:lvl2pPr>
            <a:lvl3pPr marL="1371600" lvl="2" indent="-228600" rtl="0">
              <a:spcBef>
                <a:spcPts val="400"/>
              </a:spcBef>
              <a:spcAft>
                <a:spcPts val="0"/>
              </a:spcAft>
              <a:buSzPts val="1100"/>
              <a:buFont typeface="Calibri"/>
              <a:buNone/>
              <a:defRPr/>
            </a:lvl3pPr>
            <a:lvl4pPr marL="1828800" lvl="3" indent="-228600" rtl="0">
              <a:spcBef>
                <a:spcPts val="400"/>
              </a:spcBef>
              <a:spcAft>
                <a:spcPts val="0"/>
              </a:spcAft>
              <a:buSzPts val="1100"/>
              <a:buFont typeface="Calibri"/>
              <a:buNone/>
              <a:defRPr/>
            </a:lvl4pPr>
            <a:lvl5pPr marL="2286000" lvl="4" indent="-228600" rtl="0">
              <a:spcBef>
                <a:spcPts val="400"/>
              </a:spcBef>
              <a:spcAft>
                <a:spcPts val="0"/>
              </a:spcAft>
              <a:buSzPts val="1100"/>
              <a:buFont typeface="Calibri"/>
              <a:buNone/>
              <a:defRPr/>
            </a:lvl5pPr>
            <a:lvl6pPr marL="2743200" lvl="5" indent="-228600" rtl="0">
              <a:spcBef>
                <a:spcPts val="400"/>
              </a:spcBef>
              <a:spcAft>
                <a:spcPts val="0"/>
              </a:spcAft>
              <a:buSzPts val="1100"/>
              <a:buFont typeface="Calibri"/>
              <a:buNone/>
              <a:defRPr/>
            </a:lvl6pPr>
            <a:lvl7pPr marL="3200400" lvl="6" indent="-228600" rtl="0">
              <a:spcBef>
                <a:spcPts val="400"/>
              </a:spcBef>
              <a:spcAft>
                <a:spcPts val="0"/>
              </a:spcAft>
              <a:buSzPts val="1100"/>
              <a:buFont typeface="Calibri"/>
              <a:buNone/>
              <a:defRPr/>
            </a:lvl7pPr>
            <a:lvl8pPr marL="3657600" lvl="7" indent="-228600" rtl="0">
              <a:spcBef>
                <a:spcPts val="400"/>
              </a:spcBef>
              <a:spcAft>
                <a:spcPts val="0"/>
              </a:spcAft>
              <a:buSzPts val="1100"/>
              <a:buFont typeface="Calibri"/>
              <a:buNone/>
              <a:defRPr/>
            </a:lvl8pPr>
            <a:lvl9pPr marL="4114800" lvl="8" indent="-228600" rtl="0">
              <a:spcBef>
                <a:spcPts val="400"/>
              </a:spcBef>
              <a:spcAft>
                <a:spcPts val="0"/>
              </a:spcAft>
              <a:buSzPts val="1100"/>
              <a:buFont typeface="Calibri"/>
              <a:buNone/>
              <a:defRPr/>
            </a:lvl9pPr>
          </a:lstStyle>
          <a:p>
            <a:endParaRPr/>
          </a:p>
        </p:txBody>
      </p:sp>
      <p:sp>
        <p:nvSpPr>
          <p:cNvPr id="39" name="Google Shape;39;p6"/>
          <p:cNvSpPr txBox="1">
            <a:spLocks noGrp="1"/>
          </p:cNvSpPr>
          <p:nvPr>
            <p:ph type="body" idx="4"/>
          </p:nvPr>
        </p:nvSpPr>
        <p:spPr>
          <a:xfrm>
            <a:off x="4645031" y="1631156"/>
            <a:ext cx="4041779" cy="2963466"/>
          </a:xfrm>
          <a:prstGeom prst="rect">
            <a:avLst/>
          </a:prstGeom>
          <a:noFill/>
          <a:ln>
            <a:noFill/>
          </a:ln>
        </p:spPr>
        <p:txBody>
          <a:bodyPr spcFirstLastPara="1" wrap="square" lIns="72875" tIns="72875" rIns="72875" bIns="72875" anchor="t" anchorCtr="0">
            <a:noAutofit/>
          </a:bodyPr>
          <a:lstStyle>
            <a:lvl1pPr marL="457200" lvl="0" indent="-298450" rtl="0">
              <a:spcBef>
                <a:spcPts val="600"/>
              </a:spcBef>
              <a:spcAft>
                <a:spcPts val="0"/>
              </a:spcAft>
              <a:buSzPts val="1100"/>
              <a:buChar char="•"/>
              <a:defRPr/>
            </a:lvl1pPr>
            <a:lvl2pPr marL="914400" lvl="1" indent="-298450" rtl="0">
              <a:spcBef>
                <a:spcPts val="500"/>
              </a:spcBef>
              <a:spcAft>
                <a:spcPts val="0"/>
              </a:spcAft>
              <a:buSzPts val="1100"/>
              <a:buChar char="–"/>
              <a:defRPr/>
            </a:lvl2pPr>
            <a:lvl3pPr marL="1371600" lvl="2" indent="-298450" rtl="0">
              <a:spcBef>
                <a:spcPts val="400"/>
              </a:spcBef>
              <a:spcAft>
                <a:spcPts val="0"/>
              </a:spcAft>
              <a:buSzPts val="1100"/>
              <a:buChar char="•"/>
              <a:defRPr/>
            </a:lvl3pPr>
            <a:lvl4pPr marL="1828800" lvl="3" indent="-298450" rtl="0">
              <a:spcBef>
                <a:spcPts val="400"/>
              </a:spcBef>
              <a:spcAft>
                <a:spcPts val="0"/>
              </a:spcAft>
              <a:buSzPts val="1100"/>
              <a:buChar char="–"/>
              <a:defRPr/>
            </a:lvl4pPr>
            <a:lvl5pPr marL="2286000" lvl="4" indent="-298450" rtl="0">
              <a:spcBef>
                <a:spcPts val="400"/>
              </a:spcBef>
              <a:spcAft>
                <a:spcPts val="0"/>
              </a:spcAft>
              <a:buSzPts val="1100"/>
              <a:buChar char="»"/>
              <a:defRPr/>
            </a:lvl5pPr>
            <a:lvl6pPr marL="2743200" lvl="5" indent="-298450" rtl="0">
              <a:spcBef>
                <a:spcPts val="400"/>
              </a:spcBef>
              <a:spcAft>
                <a:spcPts val="0"/>
              </a:spcAft>
              <a:buSzPts val="1100"/>
              <a:buChar char="•"/>
              <a:defRPr/>
            </a:lvl6pPr>
            <a:lvl7pPr marL="3200400" lvl="6" indent="-298450" rtl="0">
              <a:spcBef>
                <a:spcPts val="400"/>
              </a:spcBef>
              <a:spcAft>
                <a:spcPts val="0"/>
              </a:spcAft>
              <a:buSzPts val="1100"/>
              <a:buChar char="•"/>
              <a:defRPr/>
            </a:lvl7pPr>
            <a:lvl8pPr marL="3657600" lvl="7" indent="-298450" rtl="0">
              <a:spcBef>
                <a:spcPts val="400"/>
              </a:spcBef>
              <a:spcAft>
                <a:spcPts val="0"/>
              </a:spcAft>
              <a:buSzPts val="1100"/>
              <a:buChar char="•"/>
              <a:defRPr/>
            </a:lvl8pPr>
            <a:lvl9pPr marL="4114800" lvl="8" indent="-298450" rtl="0">
              <a:spcBef>
                <a:spcPts val="400"/>
              </a:spcBef>
              <a:spcAft>
                <a:spcPts val="0"/>
              </a:spcAft>
              <a:buSzPts val="1100"/>
              <a:buChar char="•"/>
              <a:defRPr/>
            </a:lvl9pPr>
          </a:lstStyle>
          <a:p>
            <a:endParaRPr/>
          </a:p>
        </p:txBody>
      </p:sp>
      <p:sp>
        <p:nvSpPr>
          <p:cNvPr id="40" name="Google Shape;40;p6"/>
          <p:cNvSpPr txBox="1">
            <a:spLocks noGrp="1"/>
          </p:cNvSpPr>
          <p:nvPr>
            <p:ph type="dt" idx="10"/>
          </p:nvPr>
        </p:nvSpPr>
        <p:spPr>
          <a:xfrm>
            <a:off x="457201" y="4767263"/>
            <a:ext cx="2133603" cy="273844"/>
          </a:xfrm>
          <a:prstGeom prst="rect">
            <a:avLst/>
          </a:prstGeom>
          <a:noFill/>
          <a:ln>
            <a:noFill/>
          </a:ln>
        </p:spPr>
        <p:txBody>
          <a:bodyPr spcFirstLastPara="1" wrap="square" lIns="72875" tIns="72875" rIns="72875" bIns="72875" anchor="ctr" anchorCtr="0">
            <a:noAutofit/>
          </a:bodyPr>
          <a:lstStyle>
            <a:lvl1pPr marL="0" marR="0" lvl="0" indent="-69850" algn="l"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41" name="Google Shape;41;p6"/>
          <p:cNvSpPr txBox="1">
            <a:spLocks noGrp="1"/>
          </p:cNvSpPr>
          <p:nvPr>
            <p:ph type="ftr" idx="11"/>
          </p:nvPr>
        </p:nvSpPr>
        <p:spPr>
          <a:xfrm>
            <a:off x="3124204" y="4767263"/>
            <a:ext cx="2895603" cy="273844"/>
          </a:xfrm>
          <a:prstGeom prst="rect">
            <a:avLst/>
          </a:prstGeom>
          <a:noFill/>
          <a:ln>
            <a:noFill/>
          </a:ln>
        </p:spPr>
        <p:txBody>
          <a:bodyPr spcFirstLastPara="1" wrap="square" lIns="72875" tIns="72875" rIns="72875" bIns="72875" anchor="ctr" anchorCtr="0">
            <a:noAutofit/>
          </a:bodyPr>
          <a:lstStyle>
            <a:lvl1pPr marL="0" marR="0" lvl="0" indent="-69850" algn="ctr"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42" name="Google Shape;42;p6"/>
          <p:cNvSpPr txBox="1">
            <a:spLocks noGrp="1"/>
          </p:cNvSpPr>
          <p:nvPr>
            <p:ph type="sldNum" idx="12"/>
          </p:nvPr>
        </p:nvSpPr>
        <p:spPr>
          <a:xfrm>
            <a:off x="6553207" y="4767263"/>
            <a:ext cx="2133603" cy="273844"/>
          </a:xfrm>
          <a:prstGeom prst="rect">
            <a:avLst/>
          </a:prstGeom>
          <a:noFill/>
          <a:ln>
            <a:noFill/>
          </a:ln>
        </p:spPr>
        <p:txBody>
          <a:bodyPr spcFirstLastPara="1" wrap="square" lIns="83100" tIns="41550" rIns="83100" bIns="4155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57201" y="205979"/>
            <a:ext cx="8229610" cy="857250"/>
          </a:xfrm>
          <a:prstGeom prst="rect">
            <a:avLst/>
          </a:prstGeom>
          <a:noFill/>
          <a:ln>
            <a:noFill/>
          </a:ln>
        </p:spPr>
        <p:txBody>
          <a:bodyPr spcFirstLastPara="1" wrap="square" lIns="72875" tIns="72875" rIns="72875" bIns="72875" anchor="ctr" anchorCtr="0">
            <a:noAutofit/>
          </a:bodyPr>
          <a:lstStyle>
            <a:lvl1pPr lvl="0" algn="ctr" rtl="0">
              <a:spcBef>
                <a:spcPts val="0"/>
              </a:spcBef>
              <a:spcAft>
                <a:spcPts val="0"/>
              </a:spcAft>
              <a:buClr>
                <a:schemeClr val="dk1"/>
              </a:buClr>
              <a:buSzPts val="1100"/>
              <a:buFont typeface="Calibri"/>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45" name="Google Shape;45;p7"/>
          <p:cNvSpPr txBox="1">
            <a:spLocks noGrp="1"/>
          </p:cNvSpPr>
          <p:nvPr>
            <p:ph type="dt" idx="10"/>
          </p:nvPr>
        </p:nvSpPr>
        <p:spPr>
          <a:xfrm>
            <a:off x="457201" y="4767263"/>
            <a:ext cx="2133603" cy="273844"/>
          </a:xfrm>
          <a:prstGeom prst="rect">
            <a:avLst/>
          </a:prstGeom>
          <a:noFill/>
          <a:ln>
            <a:noFill/>
          </a:ln>
        </p:spPr>
        <p:txBody>
          <a:bodyPr spcFirstLastPara="1" wrap="square" lIns="72875" tIns="72875" rIns="72875" bIns="72875" anchor="ctr" anchorCtr="0">
            <a:noAutofit/>
          </a:bodyPr>
          <a:lstStyle>
            <a:lvl1pPr marL="0" marR="0" lvl="0" indent="-69850" algn="l"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46" name="Google Shape;46;p7"/>
          <p:cNvSpPr txBox="1">
            <a:spLocks noGrp="1"/>
          </p:cNvSpPr>
          <p:nvPr>
            <p:ph type="ftr" idx="11"/>
          </p:nvPr>
        </p:nvSpPr>
        <p:spPr>
          <a:xfrm>
            <a:off x="3124204" y="4767263"/>
            <a:ext cx="2895603" cy="273844"/>
          </a:xfrm>
          <a:prstGeom prst="rect">
            <a:avLst/>
          </a:prstGeom>
          <a:noFill/>
          <a:ln>
            <a:noFill/>
          </a:ln>
        </p:spPr>
        <p:txBody>
          <a:bodyPr spcFirstLastPara="1" wrap="square" lIns="72875" tIns="72875" rIns="72875" bIns="72875" anchor="ctr" anchorCtr="0">
            <a:noAutofit/>
          </a:bodyPr>
          <a:lstStyle>
            <a:lvl1pPr marL="0" marR="0" lvl="0" indent="-69850" algn="ctr"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47" name="Google Shape;47;p7"/>
          <p:cNvSpPr txBox="1">
            <a:spLocks noGrp="1"/>
          </p:cNvSpPr>
          <p:nvPr>
            <p:ph type="sldNum" idx="12"/>
          </p:nvPr>
        </p:nvSpPr>
        <p:spPr>
          <a:xfrm>
            <a:off x="6553207" y="4767263"/>
            <a:ext cx="2133603" cy="273844"/>
          </a:xfrm>
          <a:prstGeom prst="rect">
            <a:avLst/>
          </a:prstGeom>
          <a:noFill/>
          <a:ln>
            <a:noFill/>
          </a:ln>
        </p:spPr>
        <p:txBody>
          <a:bodyPr spcFirstLastPara="1" wrap="square" lIns="83100" tIns="41550" rIns="83100" bIns="4155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dt" idx="10"/>
          </p:nvPr>
        </p:nvSpPr>
        <p:spPr>
          <a:xfrm>
            <a:off x="457201" y="4767263"/>
            <a:ext cx="2133603" cy="273844"/>
          </a:xfrm>
          <a:prstGeom prst="rect">
            <a:avLst/>
          </a:prstGeom>
          <a:noFill/>
          <a:ln>
            <a:noFill/>
          </a:ln>
        </p:spPr>
        <p:txBody>
          <a:bodyPr spcFirstLastPara="1" wrap="square" lIns="72875" tIns="72875" rIns="72875" bIns="72875" anchor="ctr" anchorCtr="0">
            <a:noAutofit/>
          </a:bodyPr>
          <a:lstStyle>
            <a:lvl1pPr marL="0" marR="0" lvl="0" indent="-69850" algn="l"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50" name="Google Shape;50;p8"/>
          <p:cNvSpPr txBox="1">
            <a:spLocks noGrp="1"/>
          </p:cNvSpPr>
          <p:nvPr>
            <p:ph type="ftr" idx="11"/>
          </p:nvPr>
        </p:nvSpPr>
        <p:spPr>
          <a:xfrm>
            <a:off x="3124204" y="4767263"/>
            <a:ext cx="2895603" cy="273844"/>
          </a:xfrm>
          <a:prstGeom prst="rect">
            <a:avLst/>
          </a:prstGeom>
          <a:noFill/>
          <a:ln>
            <a:noFill/>
          </a:ln>
        </p:spPr>
        <p:txBody>
          <a:bodyPr spcFirstLastPara="1" wrap="square" lIns="72875" tIns="72875" rIns="72875" bIns="72875" anchor="ctr" anchorCtr="0">
            <a:noAutofit/>
          </a:bodyPr>
          <a:lstStyle>
            <a:lvl1pPr marL="0" marR="0" lvl="0" indent="-69850" algn="ctr"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51" name="Google Shape;51;p8"/>
          <p:cNvSpPr txBox="1">
            <a:spLocks noGrp="1"/>
          </p:cNvSpPr>
          <p:nvPr>
            <p:ph type="sldNum" idx="12"/>
          </p:nvPr>
        </p:nvSpPr>
        <p:spPr>
          <a:xfrm>
            <a:off x="6553207" y="4767263"/>
            <a:ext cx="2133603" cy="273844"/>
          </a:xfrm>
          <a:prstGeom prst="rect">
            <a:avLst/>
          </a:prstGeom>
          <a:noFill/>
          <a:ln>
            <a:noFill/>
          </a:ln>
        </p:spPr>
        <p:txBody>
          <a:bodyPr spcFirstLastPara="1" wrap="square" lIns="83100" tIns="41550" rIns="83100" bIns="4155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457202" y="204787"/>
            <a:ext cx="3008316" cy="871538"/>
          </a:xfrm>
          <a:prstGeom prst="rect">
            <a:avLst/>
          </a:prstGeom>
          <a:noFill/>
          <a:ln>
            <a:noFill/>
          </a:ln>
        </p:spPr>
        <p:txBody>
          <a:bodyPr spcFirstLastPara="1" wrap="square" lIns="72875" tIns="72875" rIns="72875" bIns="72875" anchor="b" anchorCtr="0">
            <a:noAutofit/>
          </a:bodyPr>
          <a:lstStyle>
            <a:lvl1pPr lvl="0" algn="l"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54" name="Google Shape;54;p9"/>
          <p:cNvSpPr txBox="1">
            <a:spLocks noGrp="1"/>
          </p:cNvSpPr>
          <p:nvPr>
            <p:ph type="body" idx="1"/>
          </p:nvPr>
        </p:nvSpPr>
        <p:spPr>
          <a:xfrm>
            <a:off x="3575054" y="204788"/>
            <a:ext cx="5111757" cy="4389835"/>
          </a:xfrm>
          <a:prstGeom prst="rect">
            <a:avLst/>
          </a:prstGeom>
          <a:noFill/>
          <a:ln>
            <a:noFill/>
          </a:ln>
        </p:spPr>
        <p:txBody>
          <a:bodyPr spcFirstLastPara="1" wrap="square" lIns="72875" tIns="72875" rIns="72875" bIns="72875" anchor="t" anchorCtr="0">
            <a:noAutofit/>
          </a:bodyPr>
          <a:lstStyle>
            <a:lvl1pPr marL="457200" lvl="0" indent="-298450" rtl="0">
              <a:spcBef>
                <a:spcPts val="600"/>
              </a:spcBef>
              <a:spcAft>
                <a:spcPts val="0"/>
              </a:spcAft>
              <a:buSzPts val="1100"/>
              <a:buChar char="•"/>
              <a:defRPr/>
            </a:lvl1pPr>
            <a:lvl2pPr marL="914400" lvl="1" indent="-298450" rtl="0">
              <a:spcBef>
                <a:spcPts val="500"/>
              </a:spcBef>
              <a:spcAft>
                <a:spcPts val="0"/>
              </a:spcAft>
              <a:buSzPts val="1100"/>
              <a:buChar char="–"/>
              <a:defRPr/>
            </a:lvl2pPr>
            <a:lvl3pPr marL="1371600" lvl="2" indent="-298450" rtl="0">
              <a:spcBef>
                <a:spcPts val="400"/>
              </a:spcBef>
              <a:spcAft>
                <a:spcPts val="0"/>
              </a:spcAft>
              <a:buSzPts val="1100"/>
              <a:buChar char="•"/>
              <a:defRPr/>
            </a:lvl3pPr>
            <a:lvl4pPr marL="1828800" lvl="3" indent="-298450" rtl="0">
              <a:spcBef>
                <a:spcPts val="400"/>
              </a:spcBef>
              <a:spcAft>
                <a:spcPts val="0"/>
              </a:spcAft>
              <a:buSzPts val="1100"/>
              <a:buChar char="–"/>
              <a:defRPr/>
            </a:lvl4pPr>
            <a:lvl5pPr marL="2286000" lvl="4" indent="-298450" rtl="0">
              <a:spcBef>
                <a:spcPts val="400"/>
              </a:spcBef>
              <a:spcAft>
                <a:spcPts val="0"/>
              </a:spcAft>
              <a:buSzPts val="1100"/>
              <a:buChar char="»"/>
              <a:defRPr/>
            </a:lvl5pPr>
            <a:lvl6pPr marL="2743200" lvl="5" indent="-298450" rtl="0">
              <a:spcBef>
                <a:spcPts val="400"/>
              </a:spcBef>
              <a:spcAft>
                <a:spcPts val="0"/>
              </a:spcAft>
              <a:buSzPts val="1100"/>
              <a:buChar char="•"/>
              <a:defRPr/>
            </a:lvl6pPr>
            <a:lvl7pPr marL="3200400" lvl="6" indent="-298450" rtl="0">
              <a:spcBef>
                <a:spcPts val="400"/>
              </a:spcBef>
              <a:spcAft>
                <a:spcPts val="0"/>
              </a:spcAft>
              <a:buSzPts val="1100"/>
              <a:buChar char="•"/>
              <a:defRPr/>
            </a:lvl7pPr>
            <a:lvl8pPr marL="3657600" lvl="7" indent="-298450" rtl="0">
              <a:spcBef>
                <a:spcPts val="400"/>
              </a:spcBef>
              <a:spcAft>
                <a:spcPts val="0"/>
              </a:spcAft>
              <a:buSzPts val="1100"/>
              <a:buChar char="•"/>
              <a:defRPr/>
            </a:lvl8pPr>
            <a:lvl9pPr marL="4114800" lvl="8" indent="-298450" rtl="0">
              <a:spcBef>
                <a:spcPts val="400"/>
              </a:spcBef>
              <a:spcAft>
                <a:spcPts val="0"/>
              </a:spcAft>
              <a:buSzPts val="1100"/>
              <a:buChar char="•"/>
              <a:defRPr/>
            </a:lvl9pPr>
          </a:lstStyle>
          <a:p>
            <a:endParaRPr/>
          </a:p>
        </p:txBody>
      </p:sp>
      <p:sp>
        <p:nvSpPr>
          <p:cNvPr id="55" name="Google Shape;55;p9"/>
          <p:cNvSpPr txBox="1">
            <a:spLocks noGrp="1"/>
          </p:cNvSpPr>
          <p:nvPr>
            <p:ph type="body" idx="2"/>
          </p:nvPr>
        </p:nvSpPr>
        <p:spPr>
          <a:xfrm>
            <a:off x="457202" y="1076325"/>
            <a:ext cx="3008316" cy="3518297"/>
          </a:xfrm>
          <a:prstGeom prst="rect">
            <a:avLst/>
          </a:prstGeom>
          <a:noFill/>
          <a:ln>
            <a:noFill/>
          </a:ln>
        </p:spPr>
        <p:txBody>
          <a:bodyPr spcFirstLastPara="1" wrap="square" lIns="72875" tIns="72875" rIns="72875" bIns="72875" anchor="t" anchorCtr="0">
            <a:noAutofit/>
          </a:bodyPr>
          <a:lstStyle>
            <a:lvl1pPr marL="457200" lvl="0" indent="-228600" rtl="0">
              <a:spcBef>
                <a:spcPts val="600"/>
              </a:spcBef>
              <a:spcAft>
                <a:spcPts val="0"/>
              </a:spcAft>
              <a:buSzPts val="1100"/>
              <a:buFont typeface="Calibri"/>
              <a:buNone/>
              <a:defRPr/>
            </a:lvl1pPr>
            <a:lvl2pPr marL="914400" lvl="1" indent="-228600" rtl="0">
              <a:spcBef>
                <a:spcPts val="500"/>
              </a:spcBef>
              <a:spcAft>
                <a:spcPts val="0"/>
              </a:spcAft>
              <a:buSzPts val="1100"/>
              <a:buFont typeface="Calibri"/>
              <a:buNone/>
              <a:defRPr/>
            </a:lvl2pPr>
            <a:lvl3pPr marL="1371600" lvl="2" indent="-228600" rtl="0">
              <a:spcBef>
                <a:spcPts val="400"/>
              </a:spcBef>
              <a:spcAft>
                <a:spcPts val="0"/>
              </a:spcAft>
              <a:buSzPts val="1100"/>
              <a:buFont typeface="Calibri"/>
              <a:buNone/>
              <a:defRPr/>
            </a:lvl3pPr>
            <a:lvl4pPr marL="1828800" lvl="3" indent="-228600" rtl="0">
              <a:spcBef>
                <a:spcPts val="400"/>
              </a:spcBef>
              <a:spcAft>
                <a:spcPts val="0"/>
              </a:spcAft>
              <a:buSzPts val="1100"/>
              <a:buFont typeface="Calibri"/>
              <a:buNone/>
              <a:defRPr/>
            </a:lvl4pPr>
            <a:lvl5pPr marL="2286000" lvl="4" indent="-228600" rtl="0">
              <a:spcBef>
                <a:spcPts val="400"/>
              </a:spcBef>
              <a:spcAft>
                <a:spcPts val="0"/>
              </a:spcAft>
              <a:buSzPts val="1100"/>
              <a:buFont typeface="Calibri"/>
              <a:buNone/>
              <a:defRPr/>
            </a:lvl5pPr>
            <a:lvl6pPr marL="2743200" lvl="5" indent="-228600" rtl="0">
              <a:spcBef>
                <a:spcPts val="400"/>
              </a:spcBef>
              <a:spcAft>
                <a:spcPts val="0"/>
              </a:spcAft>
              <a:buSzPts val="1100"/>
              <a:buFont typeface="Calibri"/>
              <a:buNone/>
              <a:defRPr/>
            </a:lvl6pPr>
            <a:lvl7pPr marL="3200400" lvl="6" indent="-228600" rtl="0">
              <a:spcBef>
                <a:spcPts val="400"/>
              </a:spcBef>
              <a:spcAft>
                <a:spcPts val="0"/>
              </a:spcAft>
              <a:buSzPts val="1100"/>
              <a:buFont typeface="Calibri"/>
              <a:buNone/>
              <a:defRPr/>
            </a:lvl7pPr>
            <a:lvl8pPr marL="3657600" lvl="7" indent="-228600" rtl="0">
              <a:spcBef>
                <a:spcPts val="400"/>
              </a:spcBef>
              <a:spcAft>
                <a:spcPts val="0"/>
              </a:spcAft>
              <a:buSzPts val="1100"/>
              <a:buFont typeface="Calibri"/>
              <a:buNone/>
              <a:defRPr/>
            </a:lvl8pPr>
            <a:lvl9pPr marL="4114800" lvl="8" indent="-228600" rtl="0">
              <a:spcBef>
                <a:spcPts val="400"/>
              </a:spcBef>
              <a:spcAft>
                <a:spcPts val="0"/>
              </a:spcAft>
              <a:buSzPts val="1100"/>
              <a:buFont typeface="Calibri"/>
              <a:buNone/>
              <a:defRPr/>
            </a:lvl9pPr>
          </a:lstStyle>
          <a:p>
            <a:endParaRPr/>
          </a:p>
        </p:txBody>
      </p:sp>
      <p:sp>
        <p:nvSpPr>
          <p:cNvPr id="56" name="Google Shape;56;p9"/>
          <p:cNvSpPr txBox="1">
            <a:spLocks noGrp="1"/>
          </p:cNvSpPr>
          <p:nvPr>
            <p:ph type="dt" idx="10"/>
          </p:nvPr>
        </p:nvSpPr>
        <p:spPr>
          <a:xfrm>
            <a:off x="457201" y="4767263"/>
            <a:ext cx="2133603" cy="273844"/>
          </a:xfrm>
          <a:prstGeom prst="rect">
            <a:avLst/>
          </a:prstGeom>
          <a:noFill/>
          <a:ln>
            <a:noFill/>
          </a:ln>
        </p:spPr>
        <p:txBody>
          <a:bodyPr spcFirstLastPara="1" wrap="square" lIns="72875" tIns="72875" rIns="72875" bIns="72875" anchor="ctr" anchorCtr="0">
            <a:noAutofit/>
          </a:bodyPr>
          <a:lstStyle>
            <a:lvl1pPr marL="0" marR="0" lvl="0" indent="-69850" algn="l"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57" name="Google Shape;57;p9"/>
          <p:cNvSpPr txBox="1">
            <a:spLocks noGrp="1"/>
          </p:cNvSpPr>
          <p:nvPr>
            <p:ph type="ftr" idx="11"/>
          </p:nvPr>
        </p:nvSpPr>
        <p:spPr>
          <a:xfrm>
            <a:off x="3124204" y="4767263"/>
            <a:ext cx="2895603" cy="273844"/>
          </a:xfrm>
          <a:prstGeom prst="rect">
            <a:avLst/>
          </a:prstGeom>
          <a:noFill/>
          <a:ln>
            <a:noFill/>
          </a:ln>
        </p:spPr>
        <p:txBody>
          <a:bodyPr spcFirstLastPara="1" wrap="square" lIns="72875" tIns="72875" rIns="72875" bIns="72875" anchor="ctr" anchorCtr="0">
            <a:noAutofit/>
          </a:bodyPr>
          <a:lstStyle>
            <a:lvl1pPr marL="0" marR="0" lvl="0" indent="-69850" algn="ctr"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58" name="Google Shape;58;p9"/>
          <p:cNvSpPr txBox="1">
            <a:spLocks noGrp="1"/>
          </p:cNvSpPr>
          <p:nvPr>
            <p:ph type="sldNum" idx="12"/>
          </p:nvPr>
        </p:nvSpPr>
        <p:spPr>
          <a:xfrm>
            <a:off x="6553207" y="4767263"/>
            <a:ext cx="2133603" cy="273844"/>
          </a:xfrm>
          <a:prstGeom prst="rect">
            <a:avLst/>
          </a:prstGeom>
          <a:noFill/>
          <a:ln>
            <a:noFill/>
          </a:ln>
        </p:spPr>
        <p:txBody>
          <a:bodyPr spcFirstLastPara="1" wrap="square" lIns="83100" tIns="41550" rIns="83100" bIns="4155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1792290" y="3600450"/>
            <a:ext cx="5486407" cy="425053"/>
          </a:xfrm>
          <a:prstGeom prst="rect">
            <a:avLst/>
          </a:prstGeom>
          <a:noFill/>
          <a:ln>
            <a:noFill/>
          </a:ln>
        </p:spPr>
        <p:txBody>
          <a:bodyPr spcFirstLastPara="1" wrap="square" lIns="72875" tIns="72875" rIns="72875" bIns="72875" anchor="b" anchorCtr="0">
            <a:noAutofit/>
          </a:bodyPr>
          <a:lstStyle>
            <a:lvl1pPr lvl="0" algn="l" rtl="0">
              <a:spcBef>
                <a:spcPts val="0"/>
              </a:spcBef>
              <a:spcAft>
                <a:spcPts val="0"/>
              </a:spcAft>
              <a:buSzPts val="1100"/>
              <a:buNone/>
              <a:defRPr/>
            </a:lvl1pPr>
            <a:lvl2pPr lvl="1" rtl="0">
              <a:spcBef>
                <a:spcPts val="0"/>
              </a:spcBef>
              <a:spcAft>
                <a:spcPts val="0"/>
              </a:spcAft>
              <a:buSzPts val="1100"/>
              <a:buChar char="○"/>
              <a:defRPr/>
            </a:lvl2pPr>
            <a:lvl3pPr lvl="2" rtl="0">
              <a:spcBef>
                <a:spcPts val="0"/>
              </a:spcBef>
              <a:spcAft>
                <a:spcPts val="0"/>
              </a:spcAft>
              <a:buSzPts val="1100"/>
              <a:buChar char="■"/>
              <a:defRPr/>
            </a:lvl3pPr>
            <a:lvl4pPr lvl="3" rtl="0">
              <a:spcBef>
                <a:spcPts val="0"/>
              </a:spcBef>
              <a:spcAft>
                <a:spcPts val="0"/>
              </a:spcAft>
              <a:buSzPts val="1100"/>
              <a:buChar char="●"/>
              <a:defRPr/>
            </a:lvl4pPr>
            <a:lvl5pPr lvl="4" rtl="0">
              <a:spcBef>
                <a:spcPts val="0"/>
              </a:spcBef>
              <a:spcAft>
                <a:spcPts val="0"/>
              </a:spcAft>
              <a:buSzPts val="1100"/>
              <a:buChar char="○"/>
              <a:defRPr/>
            </a:lvl5pPr>
            <a:lvl6pPr lvl="5" rtl="0">
              <a:spcBef>
                <a:spcPts val="0"/>
              </a:spcBef>
              <a:spcAft>
                <a:spcPts val="0"/>
              </a:spcAft>
              <a:buSzPts val="1100"/>
              <a:buChar char="■"/>
              <a:defRPr/>
            </a:lvl6pPr>
            <a:lvl7pPr lvl="6" rtl="0">
              <a:spcBef>
                <a:spcPts val="0"/>
              </a:spcBef>
              <a:spcAft>
                <a:spcPts val="0"/>
              </a:spcAft>
              <a:buSzPts val="1100"/>
              <a:buChar char="●"/>
              <a:defRPr/>
            </a:lvl7pPr>
            <a:lvl8pPr lvl="7" rtl="0">
              <a:spcBef>
                <a:spcPts val="0"/>
              </a:spcBef>
              <a:spcAft>
                <a:spcPts val="0"/>
              </a:spcAft>
              <a:buSzPts val="1100"/>
              <a:buChar char="○"/>
              <a:defRPr/>
            </a:lvl8pPr>
            <a:lvl9pPr lvl="8" rtl="0">
              <a:spcBef>
                <a:spcPts val="0"/>
              </a:spcBef>
              <a:spcAft>
                <a:spcPts val="0"/>
              </a:spcAft>
              <a:buSzPts val="1100"/>
              <a:buChar char="■"/>
              <a:defRPr/>
            </a:lvl9pPr>
          </a:lstStyle>
          <a:p>
            <a:endParaRPr/>
          </a:p>
        </p:txBody>
      </p:sp>
      <p:sp>
        <p:nvSpPr>
          <p:cNvPr id="61" name="Google Shape;61;p10"/>
          <p:cNvSpPr>
            <a:spLocks noGrp="1"/>
          </p:cNvSpPr>
          <p:nvPr>
            <p:ph type="pic" idx="2"/>
          </p:nvPr>
        </p:nvSpPr>
        <p:spPr>
          <a:xfrm>
            <a:off x="1792290" y="459581"/>
            <a:ext cx="5486407" cy="3086100"/>
          </a:xfrm>
          <a:prstGeom prst="rect">
            <a:avLst/>
          </a:prstGeom>
          <a:noFill/>
          <a:ln>
            <a:noFill/>
          </a:ln>
        </p:spPr>
      </p:sp>
      <p:sp>
        <p:nvSpPr>
          <p:cNvPr id="62" name="Google Shape;62;p10"/>
          <p:cNvSpPr txBox="1">
            <a:spLocks noGrp="1"/>
          </p:cNvSpPr>
          <p:nvPr>
            <p:ph type="body" idx="1"/>
          </p:nvPr>
        </p:nvSpPr>
        <p:spPr>
          <a:xfrm>
            <a:off x="1792290" y="4025503"/>
            <a:ext cx="5486407" cy="603647"/>
          </a:xfrm>
          <a:prstGeom prst="rect">
            <a:avLst/>
          </a:prstGeom>
          <a:noFill/>
          <a:ln>
            <a:noFill/>
          </a:ln>
        </p:spPr>
        <p:txBody>
          <a:bodyPr spcFirstLastPara="1" wrap="square" lIns="72875" tIns="72875" rIns="72875" bIns="72875" anchor="t" anchorCtr="0">
            <a:noAutofit/>
          </a:bodyPr>
          <a:lstStyle>
            <a:lvl1pPr marL="457200" lvl="0" indent="-228600" rtl="0">
              <a:spcBef>
                <a:spcPts val="600"/>
              </a:spcBef>
              <a:spcAft>
                <a:spcPts val="0"/>
              </a:spcAft>
              <a:buSzPts val="1100"/>
              <a:buFont typeface="Calibri"/>
              <a:buNone/>
              <a:defRPr/>
            </a:lvl1pPr>
            <a:lvl2pPr marL="914400" lvl="1" indent="-228600" rtl="0">
              <a:spcBef>
                <a:spcPts val="500"/>
              </a:spcBef>
              <a:spcAft>
                <a:spcPts val="0"/>
              </a:spcAft>
              <a:buSzPts val="1100"/>
              <a:buFont typeface="Calibri"/>
              <a:buNone/>
              <a:defRPr/>
            </a:lvl2pPr>
            <a:lvl3pPr marL="1371600" lvl="2" indent="-228600" rtl="0">
              <a:spcBef>
                <a:spcPts val="400"/>
              </a:spcBef>
              <a:spcAft>
                <a:spcPts val="0"/>
              </a:spcAft>
              <a:buSzPts val="1100"/>
              <a:buFont typeface="Calibri"/>
              <a:buNone/>
              <a:defRPr/>
            </a:lvl3pPr>
            <a:lvl4pPr marL="1828800" lvl="3" indent="-228600" rtl="0">
              <a:spcBef>
                <a:spcPts val="400"/>
              </a:spcBef>
              <a:spcAft>
                <a:spcPts val="0"/>
              </a:spcAft>
              <a:buSzPts val="1100"/>
              <a:buFont typeface="Calibri"/>
              <a:buNone/>
              <a:defRPr/>
            </a:lvl4pPr>
            <a:lvl5pPr marL="2286000" lvl="4" indent="-228600" rtl="0">
              <a:spcBef>
                <a:spcPts val="400"/>
              </a:spcBef>
              <a:spcAft>
                <a:spcPts val="0"/>
              </a:spcAft>
              <a:buSzPts val="1100"/>
              <a:buFont typeface="Calibri"/>
              <a:buNone/>
              <a:defRPr/>
            </a:lvl5pPr>
            <a:lvl6pPr marL="2743200" lvl="5" indent="-228600" rtl="0">
              <a:spcBef>
                <a:spcPts val="400"/>
              </a:spcBef>
              <a:spcAft>
                <a:spcPts val="0"/>
              </a:spcAft>
              <a:buSzPts val="1100"/>
              <a:buFont typeface="Calibri"/>
              <a:buNone/>
              <a:defRPr/>
            </a:lvl6pPr>
            <a:lvl7pPr marL="3200400" lvl="6" indent="-228600" rtl="0">
              <a:spcBef>
                <a:spcPts val="400"/>
              </a:spcBef>
              <a:spcAft>
                <a:spcPts val="0"/>
              </a:spcAft>
              <a:buSzPts val="1100"/>
              <a:buFont typeface="Calibri"/>
              <a:buNone/>
              <a:defRPr/>
            </a:lvl7pPr>
            <a:lvl8pPr marL="3657600" lvl="7" indent="-228600" rtl="0">
              <a:spcBef>
                <a:spcPts val="400"/>
              </a:spcBef>
              <a:spcAft>
                <a:spcPts val="0"/>
              </a:spcAft>
              <a:buSzPts val="1100"/>
              <a:buFont typeface="Calibri"/>
              <a:buNone/>
              <a:defRPr/>
            </a:lvl8pPr>
            <a:lvl9pPr marL="4114800" lvl="8" indent="-228600" rtl="0">
              <a:spcBef>
                <a:spcPts val="400"/>
              </a:spcBef>
              <a:spcAft>
                <a:spcPts val="0"/>
              </a:spcAft>
              <a:buSzPts val="1100"/>
              <a:buFont typeface="Calibri"/>
              <a:buNone/>
              <a:defRPr/>
            </a:lvl9pPr>
          </a:lstStyle>
          <a:p>
            <a:endParaRPr/>
          </a:p>
        </p:txBody>
      </p:sp>
      <p:sp>
        <p:nvSpPr>
          <p:cNvPr id="63" name="Google Shape;63;p10"/>
          <p:cNvSpPr txBox="1">
            <a:spLocks noGrp="1"/>
          </p:cNvSpPr>
          <p:nvPr>
            <p:ph type="dt" idx="10"/>
          </p:nvPr>
        </p:nvSpPr>
        <p:spPr>
          <a:xfrm>
            <a:off x="457201" y="4767263"/>
            <a:ext cx="2133603" cy="273844"/>
          </a:xfrm>
          <a:prstGeom prst="rect">
            <a:avLst/>
          </a:prstGeom>
          <a:noFill/>
          <a:ln>
            <a:noFill/>
          </a:ln>
        </p:spPr>
        <p:txBody>
          <a:bodyPr spcFirstLastPara="1" wrap="square" lIns="72875" tIns="72875" rIns="72875" bIns="72875" anchor="ctr" anchorCtr="0">
            <a:noAutofit/>
          </a:bodyPr>
          <a:lstStyle>
            <a:lvl1pPr marL="0" marR="0" lvl="0" indent="-69850" algn="l"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64" name="Google Shape;64;p10"/>
          <p:cNvSpPr txBox="1">
            <a:spLocks noGrp="1"/>
          </p:cNvSpPr>
          <p:nvPr>
            <p:ph type="ftr" idx="11"/>
          </p:nvPr>
        </p:nvSpPr>
        <p:spPr>
          <a:xfrm>
            <a:off x="3124204" y="4767263"/>
            <a:ext cx="2895603" cy="273844"/>
          </a:xfrm>
          <a:prstGeom prst="rect">
            <a:avLst/>
          </a:prstGeom>
          <a:noFill/>
          <a:ln>
            <a:noFill/>
          </a:ln>
        </p:spPr>
        <p:txBody>
          <a:bodyPr spcFirstLastPara="1" wrap="square" lIns="72875" tIns="72875" rIns="72875" bIns="72875" anchor="ctr" anchorCtr="0">
            <a:noAutofit/>
          </a:bodyPr>
          <a:lstStyle>
            <a:lvl1pPr marL="0" marR="0" lvl="0" indent="-69850" algn="ctr" rtl="0">
              <a:spcBef>
                <a:spcPts val="0"/>
              </a:spcBef>
              <a:spcAft>
                <a:spcPts val="0"/>
              </a:spcAft>
              <a:buSzPts val="1100"/>
              <a:buChar char="●"/>
              <a:defRPr/>
            </a:lvl1pPr>
            <a:lvl2pPr marL="419100" marR="0" lvl="1" indent="-69850" algn="l" rtl="0">
              <a:spcBef>
                <a:spcPts val="0"/>
              </a:spcBef>
              <a:spcAft>
                <a:spcPts val="0"/>
              </a:spcAft>
              <a:buSzPts val="1100"/>
              <a:buChar char="○"/>
              <a:defRPr/>
            </a:lvl2pPr>
            <a:lvl3pPr marL="825500" marR="0" lvl="2" indent="-69850" algn="l" rtl="0">
              <a:spcBef>
                <a:spcPts val="0"/>
              </a:spcBef>
              <a:spcAft>
                <a:spcPts val="0"/>
              </a:spcAft>
              <a:buSzPts val="1100"/>
              <a:buChar char="■"/>
              <a:defRPr/>
            </a:lvl3pPr>
            <a:lvl4pPr marL="1244600" marR="0" lvl="3" indent="-69850" algn="l" rtl="0">
              <a:spcBef>
                <a:spcPts val="0"/>
              </a:spcBef>
              <a:spcAft>
                <a:spcPts val="0"/>
              </a:spcAft>
              <a:buSzPts val="1100"/>
              <a:buChar char="●"/>
              <a:defRPr/>
            </a:lvl4pPr>
            <a:lvl5pPr marL="1663700" marR="0" lvl="4" indent="-69850" algn="l" rtl="0">
              <a:spcBef>
                <a:spcPts val="0"/>
              </a:spcBef>
              <a:spcAft>
                <a:spcPts val="0"/>
              </a:spcAft>
              <a:buSzPts val="1100"/>
              <a:buChar char="○"/>
              <a:defRPr/>
            </a:lvl5pPr>
            <a:lvl6pPr marL="2082800" marR="0" lvl="5" indent="-82550" algn="l" rtl="0">
              <a:spcBef>
                <a:spcPts val="0"/>
              </a:spcBef>
              <a:spcAft>
                <a:spcPts val="0"/>
              </a:spcAft>
              <a:buSzPts val="1100"/>
              <a:buChar char="■"/>
              <a:defRPr/>
            </a:lvl6pPr>
            <a:lvl7pPr marL="2489200" marR="0" lvl="6" indent="-69850" algn="l" rtl="0">
              <a:spcBef>
                <a:spcPts val="0"/>
              </a:spcBef>
              <a:spcAft>
                <a:spcPts val="0"/>
              </a:spcAft>
              <a:buSzPts val="1100"/>
              <a:buChar char="●"/>
              <a:defRPr/>
            </a:lvl7pPr>
            <a:lvl8pPr marL="2908300" marR="0" lvl="7" indent="-69850" algn="l" rtl="0">
              <a:spcBef>
                <a:spcPts val="0"/>
              </a:spcBef>
              <a:spcAft>
                <a:spcPts val="0"/>
              </a:spcAft>
              <a:buSzPts val="1100"/>
              <a:buChar char="○"/>
              <a:defRPr/>
            </a:lvl8pPr>
            <a:lvl9pPr marL="3327400" marR="0" lvl="8" indent="-82550" algn="l" rtl="0">
              <a:spcBef>
                <a:spcPts val="0"/>
              </a:spcBef>
              <a:spcAft>
                <a:spcPts val="0"/>
              </a:spcAft>
              <a:buSzPts val="1100"/>
              <a:buChar char="■"/>
              <a:defRPr/>
            </a:lvl9pPr>
          </a:lstStyle>
          <a:p>
            <a:endParaRPr/>
          </a:p>
        </p:txBody>
      </p:sp>
      <p:sp>
        <p:nvSpPr>
          <p:cNvPr id="65" name="Google Shape;65;p10"/>
          <p:cNvSpPr txBox="1">
            <a:spLocks noGrp="1"/>
          </p:cNvSpPr>
          <p:nvPr>
            <p:ph type="sldNum" idx="12"/>
          </p:nvPr>
        </p:nvSpPr>
        <p:spPr>
          <a:xfrm>
            <a:off x="6553207" y="4767263"/>
            <a:ext cx="2133603" cy="273844"/>
          </a:xfrm>
          <a:prstGeom prst="rect">
            <a:avLst/>
          </a:prstGeom>
          <a:noFill/>
          <a:ln>
            <a:noFill/>
          </a:ln>
        </p:spPr>
        <p:txBody>
          <a:bodyPr spcFirstLastPara="1" wrap="square" lIns="83100" tIns="41550" rIns="83100" bIns="4155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1" y="205979"/>
            <a:ext cx="8229610" cy="857250"/>
          </a:xfrm>
          <a:prstGeom prst="rect">
            <a:avLst/>
          </a:prstGeom>
          <a:noFill/>
          <a:ln>
            <a:noFill/>
          </a:ln>
        </p:spPr>
        <p:txBody>
          <a:bodyPr spcFirstLastPara="1" wrap="square" lIns="72875" tIns="72875" rIns="72875" bIns="72875" anchor="ctr" anchorCtr="0">
            <a:noAutofit/>
          </a:bodyPr>
          <a:lstStyle>
            <a:lvl1pPr marL="0" marR="0" lvl="0" indent="0" algn="ctr" rtl="0">
              <a:spcBef>
                <a:spcPts val="0"/>
              </a:spcBef>
              <a:spcAft>
                <a:spcPts val="0"/>
              </a:spcAft>
              <a:buClr>
                <a:schemeClr val="dk1"/>
              </a:buClr>
              <a:buSzPts val="1100"/>
              <a:buFont typeface="Calibri"/>
              <a:buNone/>
              <a:defRPr sz="1100"/>
            </a:lvl1pPr>
            <a:lvl2pPr marL="0" marR="0" lvl="1" indent="-69850" algn="l" rtl="0">
              <a:spcBef>
                <a:spcPts val="0"/>
              </a:spcBef>
              <a:spcAft>
                <a:spcPts val="0"/>
              </a:spcAft>
              <a:buSzPts val="1100"/>
              <a:buChar char="○"/>
              <a:defRPr sz="1100"/>
            </a:lvl2pPr>
            <a:lvl3pPr marL="0" marR="0" lvl="2" indent="-69850" algn="l" rtl="0">
              <a:spcBef>
                <a:spcPts val="0"/>
              </a:spcBef>
              <a:spcAft>
                <a:spcPts val="0"/>
              </a:spcAft>
              <a:buSzPts val="1100"/>
              <a:buChar char="■"/>
              <a:defRPr sz="1100"/>
            </a:lvl3pPr>
            <a:lvl4pPr marL="0" marR="0" lvl="3" indent="-69850" algn="l" rtl="0">
              <a:spcBef>
                <a:spcPts val="0"/>
              </a:spcBef>
              <a:spcAft>
                <a:spcPts val="0"/>
              </a:spcAft>
              <a:buSzPts val="1100"/>
              <a:buChar char="●"/>
              <a:defRPr sz="1100"/>
            </a:lvl4pPr>
            <a:lvl5pPr marL="0" marR="0" lvl="4" indent="-69850" algn="l" rtl="0">
              <a:spcBef>
                <a:spcPts val="0"/>
              </a:spcBef>
              <a:spcAft>
                <a:spcPts val="0"/>
              </a:spcAft>
              <a:buSzPts val="1100"/>
              <a:buChar char="○"/>
              <a:defRPr sz="1100"/>
            </a:lvl5pPr>
            <a:lvl6pPr marL="0" marR="0" lvl="5" indent="-69850" algn="l" rtl="0">
              <a:spcBef>
                <a:spcPts val="0"/>
              </a:spcBef>
              <a:spcAft>
                <a:spcPts val="0"/>
              </a:spcAft>
              <a:buSzPts val="1100"/>
              <a:buChar char="■"/>
              <a:defRPr sz="1100"/>
            </a:lvl6pPr>
            <a:lvl7pPr marL="0" marR="0" lvl="6" indent="-69850" algn="l" rtl="0">
              <a:spcBef>
                <a:spcPts val="0"/>
              </a:spcBef>
              <a:spcAft>
                <a:spcPts val="0"/>
              </a:spcAft>
              <a:buSzPts val="1100"/>
              <a:buChar char="●"/>
              <a:defRPr sz="1100"/>
            </a:lvl7pPr>
            <a:lvl8pPr marL="0" marR="0" lvl="7" indent="-69850" algn="l" rtl="0">
              <a:spcBef>
                <a:spcPts val="0"/>
              </a:spcBef>
              <a:spcAft>
                <a:spcPts val="0"/>
              </a:spcAft>
              <a:buSzPts val="1100"/>
              <a:buChar char="○"/>
              <a:defRPr sz="1100"/>
            </a:lvl8pPr>
            <a:lvl9pPr marL="0" marR="0" lvl="8" indent="-69850" algn="l" rtl="0">
              <a:spcBef>
                <a:spcPts val="0"/>
              </a:spcBef>
              <a:spcAft>
                <a:spcPts val="0"/>
              </a:spcAft>
              <a:buSzPts val="1100"/>
              <a:buChar char="■"/>
              <a:defRPr sz="1100"/>
            </a:lvl9pPr>
          </a:lstStyle>
          <a:p>
            <a:endParaRPr/>
          </a:p>
        </p:txBody>
      </p:sp>
      <p:sp>
        <p:nvSpPr>
          <p:cNvPr id="7" name="Google Shape;7;p1"/>
          <p:cNvSpPr txBox="1">
            <a:spLocks noGrp="1"/>
          </p:cNvSpPr>
          <p:nvPr>
            <p:ph type="body" idx="1"/>
          </p:nvPr>
        </p:nvSpPr>
        <p:spPr>
          <a:xfrm>
            <a:off x="457201" y="1200151"/>
            <a:ext cx="8229610" cy="3394472"/>
          </a:xfrm>
          <a:prstGeom prst="rect">
            <a:avLst/>
          </a:prstGeom>
          <a:noFill/>
          <a:ln>
            <a:noFill/>
          </a:ln>
        </p:spPr>
        <p:txBody>
          <a:bodyPr spcFirstLastPara="1" wrap="square" lIns="72875" tIns="72875" rIns="72875" bIns="72875" anchor="t" anchorCtr="0">
            <a:noAutofit/>
          </a:bodyPr>
          <a:lstStyle>
            <a:lvl1pPr marL="457200" marR="0" lvl="0" indent="-298450" algn="l" rtl="0">
              <a:spcBef>
                <a:spcPts val="600"/>
              </a:spcBef>
              <a:spcAft>
                <a:spcPts val="0"/>
              </a:spcAft>
              <a:buClr>
                <a:schemeClr val="dk1"/>
              </a:buClr>
              <a:buSzPts val="1100"/>
              <a:buFont typeface="Arial"/>
              <a:buChar char="•"/>
              <a:defRPr sz="1100"/>
            </a:lvl1pPr>
            <a:lvl2pPr marL="914400" marR="0" lvl="1" indent="-298450" algn="l" rtl="0">
              <a:spcBef>
                <a:spcPts val="500"/>
              </a:spcBef>
              <a:spcAft>
                <a:spcPts val="0"/>
              </a:spcAft>
              <a:buClr>
                <a:schemeClr val="dk1"/>
              </a:buClr>
              <a:buSzPts val="1100"/>
              <a:buFont typeface="Arial"/>
              <a:buChar char="–"/>
              <a:defRPr sz="1100"/>
            </a:lvl2pPr>
            <a:lvl3pPr marL="1371600" marR="0" lvl="2" indent="-298450" algn="l" rtl="0">
              <a:spcBef>
                <a:spcPts val="400"/>
              </a:spcBef>
              <a:spcAft>
                <a:spcPts val="0"/>
              </a:spcAft>
              <a:buClr>
                <a:schemeClr val="dk1"/>
              </a:buClr>
              <a:buSzPts val="1100"/>
              <a:buFont typeface="Arial"/>
              <a:buChar char="•"/>
              <a:defRPr sz="1100"/>
            </a:lvl3pPr>
            <a:lvl4pPr marL="1828800" marR="0" lvl="3" indent="-298450" algn="l" rtl="0">
              <a:spcBef>
                <a:spcPts val="400"/>
              </a:spcBef>
              <a:spcAft>
                <a:spcPts val="0"/>
              </a:spcAft>
              <a:buClr>
                <a:schemeClr val="dk1"/>
              </a:buClr>
              <a:buSzPts val="1100"/>
              <a:buFont typeface="Arial"/>
              <a:buChar char="–"/>
              <a:defRPr sz="1100"/>
            </a:lvl4pPr>
            <a:lvl5pPr marL="2286000" marR="0" lvl="4" indent="-298450" algn="l" rtl="0">
              <a:spcBef>
                <a:spcPts val="400"/>
              </a:spcBef>
              <a:spcAft>
                <a:spcPts val="0"/>
              </a:spcAft>
              <a:buClr>
                <a:schemeClr val="dk1"/>
              </a:buClr>
              <a:buSzPts val="1100"/>
              <a:buFont typeface="Arial"/>
              <a:buChar char="»"/>
              <a:defRPr sz="1100"/>
            </a:lvl5pPr>
            <a:lvl6pPr marL="2743200" marR="0" lvl="5" indent="-298450" algn="l" rtl="0">
              <a:spcBef>
                <a:spcPts val="400"/>
              </a:spcBef>
              <a:spcAft>
                <a:spcPts val="0"/>
              </a:spcAft>
              <a:buClr>
                <a:schemeClr val="dk1"/>
              </a:buClr>
              <a:buSzPts val="1100"/>
              <a:buFont typeface="Arial"/>
              <a:buChar char="•"/>
              <a:defRPr sz="1100"/>
            </a:lvl6pPr>
            <a:lvl7pPr marL="3200400" marR="0" lvl="6" indent="-298450" algn="l" rtl="0">
              <a:spcBef>
                <a:spcPts val="400"/>
              </a:spcBef>
              <a:spcAft>
                <a:spcPts val="0"/>
              </a:spcAft>
              <a:buClr>
                <a:schemeClr val="dk1"/>
              </a:buClr>
              <a:buSzPts val="1100"/>
              <a:buFont typeface="Arial"/>
              <a:buChar char="•"/>
              <a:defRPr sz="1100"/>
            </a:lvl7pPr>
            <a:lvl8pPr marL="3657600" marR="0" lvl="7" indent="-298450" algn="l" rtl="0">
              <a:spcBef>
                <a:spcPts val="400"/>
              </a:spcBef>
              <a:spcAft>
                <a:spcPts val="0"/>
              </a:spcAft>
              <a:buClr>
                <a:schemeClr val="dk1"/>
              </a:buClr>
              <a:buSzPts val="1100"/>
              <a:buFont typeface="Arial"/>
              <a:buChar char="•"/>
              <a:defRPr sz="1100"/>
            </a:lvl8pPr>
            <a:lvl9pPr marL="4114800" marR="0" lvl="8" indent="-298450" algn="l" rtl="0">
              <a:spcBef>
                <a:spcPts val="400"/>
              </a:spcBef>
              <a:spcAft>
                <a:spcPts val="0"/>
              </a:spcAft>
              <a:buClr>
                <a:schemeClr val="dk1"/>
              </a:buClr>
              <a:buSzPts val="1100"/>
              <a:buFont typeface="Arial"/>
              <a:buChar char="•"/>
              <a:defRPr sz="1100"/>
            </a:lvl9pPr>
          </a:lstStyle>
          <a:p>
            <a:endParaRPr/>
          </a:p>
        </p:txBody>
      </p:sp>
      <p:sp>
        <p:nvSpPr>
          <p:cNvPr id="8" name="Google Shape;8;p1"/>
          <p:cNvSpPr txBox="1">
            <a:spLocks noGrp="1"/>
          </p:cNvSpPr>
          <p:nvPr>
            <p:ph type="dt" idx="10"/>
          </p:nvPr>
        </p:nvSpPr>
        <p:spPr>
          <a:xfrm>
            <a:off x="457201" y="4767263"/>
            <a:ext cx="2133603" cy="273844"/>
          </a:xfrm>
          <a:prstGeom prst="rect">
            <a:avLst/>
          </a:prstGeom>
          <a:noFill/>
          <a:ln>
            <a:noFill/>
          </a:ln>
        </p:spPr>
        <p:txBody>
          <a:bodyPr spcFirstLastPara="1" wrap="square" lIns="72875" tIns="72875" rIns="72875" bIns="72875" anchor="ctr" anchorCtr="0">
            <a:noAutofit/>
          </a:bodyPr>
          <a:lstStyle>
            <a:lvl1pPr marL="0" marR="0" lvl="0" indent="-69850" algn="l" rtl="0">
              <a:spcBef>
                <a:spcPts val="0"/>
              </a:spcBef>
              <a:spcAft>
                <a:spcPts val="0"/>
              </a:spcAft>
              <a:buSzPts val="1100"/>
              <a:buChar char="●"/>
              <a:defRPr sz="1100"/>
            </a:lvl1pPr>
            <a:lvl2pPr marL="419100" marR="0" lvl="1" indent="-69850" algn="l" rtl="0">
              <a:spcBef>
                <a:spcPts val="0"/>
              </a:spcBef>
              <a:spcAft>
                <a:spcPts val="0"/>
              </a:spcAft>
              <a:buSzPts val="1100"/>
              <a:buChar char="○"/>
              <a:defRPr sz="1100"/>
            </a:lvl2pPr>
            <a:lvl3pPr marL="825500" marR="0" lvl="2" indent="-69850" algn="l" rtl="0">
              <a:spcBef>
                <a:spcPts val="0"/>
              </a:spcBef>
              <a:spcAft>
                <a:spcPts val="0"/>
              </a:spcAft>
              <a:buSzPts val="1100"/>
              <a:buChar char="■"/>
              <a:defRPr sz="1100"/>
            </a:lvl3pPr>
            <a:lvl4pPr marL="1244600" marR="0" lvl="3" indent="-69850" algn="l" rtl="0">
              <a:spcBef>
                <a:spcPts val="0"/>
              </a:spcBef>
              <a:spcAft>
                <a:spcPts val="0"/>
              </a:spcAft>
              <a:buSzPts val="1100"/>
              <a:buChar char="●"/>
              <a:defRPr sz="1100"/>
            </a:lvl4pPr>
            <a:lvl5pPr marL="1663700" marR="0" lvl="4" indent="-69850" algn="l" rtl="0">
              <a:spcBef>
                <a:spcPts val="0"/>
              </a:spcBef>
              <a:spcAft>
                <a:spcPts val="0"/>
              </a:spcAft>
              <a:buSzPts val="1100"/>
              <a:buChar char="○"/>
              <a:defRPr sz="1100"/>
            </a:lvl5pPr>
            <a:lvl6pPr marL="2082800" marR="0" lvl="5" indent="-82550" algn="l" rtl="0">
              <a:spcBef>
                <a:spcPts val="0"/>
              </a:spcBef>
              <a:spcAft>
                <a:spcPts val="0"/>
              </a:spcAft>
              <a:buSzPts val="1100"/>
              <a:buChar char="■"/>
              <a:defRPr sz="1100"/>
            </a:lvl6pPr>
            <a:lvl7pPr marL="2489200" marR="0" lvl="6" indent="-69850" algn="l" rtl="0">
              <a:spcBef>
                <a:spcPts val="0"/>
              </a:spcBef>
              <a:spcAft>
                <a:spcPts val="0"/>
              </a:spcAft>
              <a:buSzPts val="1100"/>
              <a:buChar char="●"/>
              <a:defRPr sz="1100"/>
            </a:lvl7pPr>
            <a:lvl8pPr marL="2908300" marR="0" lvl="7" indent="-69850" algn="l" rtl="0">
              <a:spcBef>
                <a:spcPts val="0"/>
              </a:spcBef>
              <a:spcAft>
                <a:spcPts val="0"/>
              </a:spcAft>
              <a:buSzPts val="1100"/>
              <a:buChar char="○"/>
              <a:defRPr sz="1100"/>
            </a:lvl8pPr>
            <a:lvl9pPr marL="3327400" marR="0" lvl="8" indent="-82550" algn="l" rtl="0">
              <a:spcBef>
                <a:spcPts val="0"/>
              </a:spcBef>
              <a:spcAft>
                <a:spcPts val="0"/>
              </a:spcAft>
              <a:buSzPts val="1100"/>
              <a:buChar char="■"/>
              <a:defRPr sz="1100"/>
            </a:lvl9pPr>
          </a:lstStyle>
          <a:p>
            <a:endParaRPr/>
          </a:p>
        </p:txBody>
      </p:sp>
      <p:sp>
        <p:nvSpPr>
          <p:cNvPr id="9" name="Google Shape;9;p1"/>
          <p:cNvSpPr txBox="1">
            <a:spLocks noGrp="1"/>
          </p:cNvSpPr>
          <p:nvPr>
            <p:ph type="ftr" idx="11"/>
          </p:nvPr>
        </p:nvSpPr>
        <p:spPr>
          <a:xfrm>
            <a:off x="3124204" y="4767263"/>
            <a:ext cx="2895603" cy="273844"/>
          </a:xfrm>
          <a:prstGeom prst="rect">
            <a:avLst/>
          </a:prstGeom>
          <a:noFill/>
          <a:ln>
            <a:noFill/>
          </a:ln>
        </p:spPr>
        <p:txBody>
          <a:bodyPr spcFirstLastPara="1" wrap="square" lIns="72875" tIns="72875" rIns="72875" bIns="72875" anchor="ctr" anchorCtr="0">
            <a:noAutofit/>
          </a:bodyPr>
          <a:lstStyle>
            <a:lvl1pPr marL="0" marR="0" lvl="0" indent="-69850" algn="ctr" rtl="0">
              <a:spcBef>
                <a:spcPts val="0"/>
              </a:spcBef>
              <a:spcAft>
                <a:spcPts val="0"/>
              </a:spcAft>
              <a:buSzPts val="1100"/>
              <a:buChar char="●"/>
              <a:defRPr sz="1100"/>
            </a:lvl1pPr>
            <a:lvl2pPr marL="419100" marR="0" lvl="1" indent="-69850" algn="l" rtl="0">
              <a:spcBef>
                <a:spcPts val="0"/>
              </a:spcBef>
              <a:spcAft>
                <a:spcPts val="0"/>
              </a:spcAft>
              <a:buSzPts val="1100"/>
              <a:buChar char="○"/>
              <a:defRPr sz="1100"/>
            </a:lvl2pPr>
            <a:lvl3pPr marL="825500" marR="0" lvl="2" indent="-69850" algn="l" rtl="0">
              <a:spcBef>
                <a:spcPts val="0"/>
              </a:spcBef>
              <a:spcAft>
                <a:spcPts val="0"/>
              </a:spcAft>
              <a:buSzPts val="1100"/>
              <a:buChar char="■"/>
              <a:defRPr sz="1100"/>
            </a:lvl3pPr>
            <a:lvl4pPr marL="1244600" marR="0" lvl="3" indent="-69850" algn="l" rtl="0">
              <a:spcBef>
                <a:spcPts val="0"/>
              </a:spcBef>
              <a:spcAft>
                <a:spcPts val="0"/>
              </a:spcAft>
              <a:buSzPts val="1100"/>
              <a:buChar char="●"/>
              <a:defRPr sz="1100"/>
            </a:lvl4pPr>
            <a:lvl5pPr marL="1663700" marR="0" lvl="4" indent="-69850" algn="l" rtl="0">
              <a:spcBef>
                <a:spcPts val="0"/>
              </a:spcBef>
              <a:spcAft>
                <a:spcPts val="0"/>
              </a:spcAft>
              <a:buSzPts val="1100"/>
              <a:buChar char="○"/>
              <a:defRPr sz="1100"/>
            </a:lvl5pPr>
            <a:lvl6pPr marL="2082800" marR="0" lvl="5" indent="-82550" algn="l" rtl="0">
              <a:spcBef>
                <a:spcPts val="0"/>
              </a:spcBef>
              <a:spcAft>
                <a:spcPts val="0"/>
              </a:spcAft>
              <a:buSzPts val="1100"/>
              <a:buChar char="■"/>
              <a:defRPr sz="1100"/>
            </a:lvl6pPr>
            <a:lvl7pPr marL="2489200" marR="0" lvl="6" indent="-69850" algn="l" rtl="0">
              <a:spcBef>
                <a:spcPts val="0"/>
              </a:spcBef>
              <a:spcAft>
                <a:spcPts val="0"/>
              </a:spcAft>
              <a:buSzPts val="1100"/>
              <a:buChar char="●"/>
              <a:defRPr sz="1100"/>
            </a:lvl7pPr>
            <a:lvl8pPr marL="2908300" marR="0" lvl="7" indent="-69850" algn="l" rtl="0">
              <a:spcBef>
                <a:spcPts val="0"/>
              </a:spcBef>
              <a:spcAft>
                <a:spcPts val="0"/>
              </a:spcAft>
              <a:buSzPts val="1100"/>
              <a:buChar char="○"/>
              <a:defRPr sz="1100"/>
            </a:lvl8pPr>
            <a:lvl9pPr marL="3327400" marR="0" lvl="8" indent="-82550" algn="l" rtl="0">
              <a:spcBef>
                <a:spcPts val="0"/>
              </a:spcBef>
              <a:spcAft>
                <a:spcPts val="0"/>
              </a:spcAft>
              <a:buSzPts val="1100"/>
              <a:buChar char="■"/>
              <a:defRPr sz="1100"/>
            </a:lvl9pPr>
          </a:lstStyle>
          <a:p>
            <a:endParaRPr/>
          </a:p>
        </p:txBody>
      </p:sp>
      <p:sp>
        <p:nvSpPr>
          <p:cNvPr id="10" name="Google Shape;10;p1"/>
          <p:cNvSpPr txBox="1">
            <a:spLocks noGrp="1"/>
          </p:cNvSpPr>
          <p:nvPr>
            <p:ph type="sldNum" idx="12"/>
          </p:nvPr>
        </p:nvSpPr>
        <p:spPr>
          <a:xfrm>
            <a:off x="6553207" y="4767263"/>
            <a:ext cx="2133603" cy="273844"/>
          </a:xfrm>
          <a:prstGeom prst="rect">
            <a:avLst/>
          </a:prstGeom>
          <a:noFill/>
          <a:ln>
            <a:noFill/>
          </a:ln>
        </p:spPr>
        <p:txBody>
          <a:bodyPr spcFirstLastPara="1" wrap="square" lIns="83100" tIns="41550" rIns="83100" bIns="41550" anchor="ctr" anchorCtr="0">
            <a:noAutofit/>
          </a:bodyPr>
          <a:lstStyle>
            <a:lvl1pPr marL="0" marR="0" lvl="0" indent="0" algn="r" rtl="0">
              <a:spcBef>
                <a:spcPts val="0"/>
              </a:spcBef>
              <a:buNone/>
              <a:defRPr sz="1100" b="0" i="0" u="none" strike="noStrike" cap="none">
                <a:solidFill>
                  <a:srgbClr val="888888"/>
                </a:solidFill>
                <a:latin typeface="Calibri"/>
                <a:ea typeface="Calibri"/>
                <a:cs typeface="Calibri"/>
                <a:sym typeface="Calibri"/>
              </a:defRPr>
            </a:lvl1pPr>
            <a:lvl2pPr marL="0" marR="0" lvl="1" indent="0" algn="r" rtl="0">
              <a:spcBef>
                <a:spcPts val="0"/>
              </a:spcBef>
              <a:buNone/>
              <a:defRPr sz="1100" b="0" i="0" u="none" strike="noStrike" cap="none">
                <a:solidFill>
                  <a:srgbClr val="888888"/>
                </a:solidFill>
                <a:latin typeface="Calibri"/>
                <a:ea typeface="Calibri"/>
                <a:cs typeface="Calibri"/>
                <a:sym typeface="Calibri"/>
              </a:defRPr>
            </a:lvl2pPr>
            <a:lvl3pPr marL="0" marR="0" lvl="2" indent="0" algn="r" rtl="0">
              <a:spcBef>
                <a:spcPts val="0"/>
              </a:spcBef>
              <a:buNone/>
              <a:defRPr sz="1100" b="0" i="0" u="none" strike="noStrike" cap="none">
                <a:solidFill>
                  <a:srgbClr val="888888"/>
                </a:solidFill>
                <a:latin typeface="Calibri"/>
                <a:ea typeface="Calibri"/>
                <a:cs typeface="Calibri"/>
                <a:sym typeface="Calibri"/>
              </a:defRPr>
            </a:lvl3pPr>
            <a:lvl4pPr marL="0" marR="0" lvl="3" indent="0" algn="r" rtl="0">
              <a:spcBef>
                <a:spcPts val="0"/>
              </a:spcBef>
              <a:buNone/>
              <a:defRPr sz="1100" b="0" i="0" u="none" strike="noStrike" cap="none">
                <a:solidFill>
                  <a:srgbClr val="888888"/>
                </a:solidFill>
                <a:latin typeface="Calibri"/>
                <a:ea typeface="Calibri"/>
                <a:cs typeface="Calibri"/>
                <a:sym typeface="Calibri"/>
              </a:defRPr>
            </a:lvl4pPr>
            <a:lvl5pPr marL="0" marR="0" lvl="4" indent="0" algn="r" rtl="0">
              <a:spcBef>
                <a:spcPts val="0"/>
              </a:spcBef>
              <a:buNone/>
              <a:defRPr sz="1100" b="0" i="0" u="none" strike="noStrike" cap="none">
                <a:solidFill>
                  <a:srgbClr val="888888"/>
                </a:solidFill>
                <a:latin typeface="Calibri"/>
                <a:ea typeface="Calibri"/>
                <a:cs typeface="Calibri"/>
                <a:sym typeface="Calibri"/>
              </a:defRPr>
            </a:lvl5pPr>
            <a:lvl6pPr marL="0" marR="0" lvl="5" indent="0" algn="r" rtl="0">
              <a:spcBef>
                <a:spcPts val="0"/>
              </a:spcBef>
              <a:buNone/>
              <a:defRPr sz="1100" b="0" i="0" u="none" strike="noStrike" cap="none">
                <a:solidFill>
                  <a:srgbClr val="888888"/>
                </a:solidFill>
                <a:latin typeface="Calibri"/>
                <a:ea typeface="Calibri"/>
                <a:cs typeface="Calibri"/>
                <a:sym typeface="Calibri"/>
              </a:defRPr>
            </a:lvl6pPr>
            <a:lvl7pPr marL="0" marR="0" lvl="6" indent="0" algn="r" rtl="0">
              <a:spcBef>
                <a:spcPts val="0"/>
              </a:spcBef>
              <a:buNone/>
              <a:defRPr sz="1100" b="0" i="0" u="none" strike="noStrike" cap="none">
                <a:solidFill>
                  <a:srgbClr val="888888"/>
                </a:solidFill>
                <a:latin typeface="Calibri"/>
                <a:ea typeface="Calibri"/>
                <a:cs typeface="Calibri"/>
                <a:sym typeface="Calibri"/>
              </a:defRPr>
            </a:lvl7pPr>
            <a:lvl8pPr marL="0" marR="0" lvl="7" indent="0" algn="r" rtl="0">
              <a:spcBef>
                <a:spcPts val="0"/>
              </a:spcBef>
              <a:buNone/>
              <a:defRPr sz="1100" b="0" i="0" u="none" strike="noStrike" cap="none">
                <a:solidFill>
                  <a:srgbClr val="888888"/>
                </a:solidFill>
                <a:latin typeface="Calibri"/>
                <a:ea typeface="Calibri"/>
                <a:cs typeface="Calibri"/>
                <a:sym typeface="Calibri"/>
              </a:defRPr>
            </a:lvl8pPr>
            <a:lvl9pPr marL="0" marR="0" lvl="8" indent="0" algn="r" rtl="0">
              <a:spcBef>
                <a:spcPts val="0"/>
              </a:spcBef>
              <a:buNone/>
              <a:defRPr sz="11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s://towardsdatascience.com/the-5-clustering-algorithms-data-scientists-need-to-know-a36d136ef68"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116.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130.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1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pyod.readthedocs.io/en/latest/" TargetMode="External"/><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153.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1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2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223.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9.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48.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2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50.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25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1.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5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0.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0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30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06.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58.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35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59.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60.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36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61.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36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62.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70.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72.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37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73.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37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7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81.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86.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38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87.xml"/><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38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88.xml"/><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38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89.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4.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90.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4.png"/></Relationships>
</file>

<file path=ppt/slides/_rels/slide39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91.xm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4.png"/></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03.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40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04.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40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05.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07.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40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08.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40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09.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10.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4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11.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13.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41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14.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41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15.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29.xml"/><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30.xml"/><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44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4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51.xml"/><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mailto:christophe.guyeux@univ-fcomte.fr"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3" descr="Femto-header_PowerPoint.jpg"/>
          <p:cNvPicPr preferRelativeResize="0"/>
          <p:nvPr/>
        </p:nvPicPr>
        <p:blipFill rotWithShape="1">
          <a:blip r:embed="rId3">
            <a:alphaModFix/>
          </a:blip>
          <a:srcRect l="22015"/>
          <a:stretch/>
        </p:blipFill>
        <p:spPr>
          <a:xfrm>
            <a:off x="2250282" y="0"/>
            <a:ext cx="6893729" cy="1815988"/>
          </a:xfrm>
          <a:prstGeom prst="rect">
            <a:avLst/>
          </a:prstGeom>
          <a:noFill/>
          <a:ln>
            <a:noFill/>
          </a:ln>
        </p:spPr>
      </p:pic>
      <p:sp>
        <p:nvSpPr>
          <p:cNvPr id="83" name="Google Shape;83;p13"/>
          <p:cNvSpPr txBox="1"/>
          <p:nvPr/>
        </p:nvSpPr>
        <p:spPr>
          <a:xfrm>
            <a:off x="864675" y="1423050"/>
            <a:ext cx="7526400" cy="2297400"/>
          </a:xfrm>
          <a:prstGeom prst="rect">
            <a:avLst/>
          </a:prstGeom>
          <a:noFill/>
          <a:ln>
            <a:noFill/>
          </a:ln>
        </p:spPr>
        <p:txBody>
          <a:bodyPr spcFirstLastPara="1" wrap="square" lIns="0" tIns="0" rIns="0" bIns="0" anchor="ctr" anchorCtr="0">
            <a:noAutofit/>
          </a:bodyPr>
          <a:lstStyle/>
          <a:p>
            <a:pPr marL="76200" marR="0" lvl="0" algn="l" rtl="0">
              <a:spcBef>
                <a:spcPts val="0"/>
              </a:spcBef>
              <a:spcAft>
                <a:spcPts val="0"/>
              </a:spcAft>
              <a:buClr>
                <a:srgbClr val="707F87"/>
              </a:buClr>
              <a:buSzPts val="2400"/>
            </a:pPr>
            <a:r>
              <a:rPr lang="fr-FR" sz="2400" dirty="0">
                <a:solidFill>
                  <a:srgbClr val="707F87"/>
                </a:solidFill>
              </a:rPr>
              <a:t>Un aperçu non-exhaustif des possibilités de l’IA</a:t>
            </a:r>
            <a:endParaRPr sz="2400" dirty="0">
              <a:solidFill>
                <a:srgbClr val="707F87"/>
              </a:solidFill>
            </a:endParaRPr>
          </a:p>
          <a:p>
            <a:pPr marL="0" marR="0" lvl="0" indent="0" algn="l" rtl="0">
              <a:spcBef>
                <a:spcPts val="0"/>
              </a:spcBef>
              <a:spcAft>
                <a:spcPts val="0"/>
              </a:spcAft>
              <a:buNone/>
            </a:pPr>
            <a:endParaRPr sz="2400" dirty="0">
              <a:solidFill>
                <a:srgbClr val="707F87"/>
              </a:solidFill>
            </a:endParaRPr>
          </a:p>
          <a:p>
            <a:pPr marL="0" marR="0" lvl="0" indent="0" algn="l" rtl="0">
              <a:spcBef>
                <a:spcPts val="0"/>
              </a:spcBef>
              <a:spcAft>
                <a:spcPts val="0"/>
              </a:spcAft>
              <a:buNone/>
            </a:pPr>
            <a:r>
              <a:rPr lang="fr" sz="1800" i="1" dirty="0">
                <a:solidFill>
                  <a:srgbClr val="707F87"/>
                </a:solidFill>
              </a:rPr>
              <a:t>D. Laiymani et C. </a:t>
            </a:r>
            <a:r>
              <a:rPr lang="fr" sz="1800" i="1" dirty="0" err="1">
                <a:solidFill>
                  <a:srgbClr val="707F87"/>
                </a:solidFill>
              </a:rPr>
              <a:t>Guyeux</a:t>
            </a:r>
            <a:endParaRPr sz="1800" i="1" dirty="0"/>
          </a:p>
          <a:p>
            <a:pPr marL="0" marR="0" lvl="0" indent="0" algn="l" rtl="0">
              <a:spcBef>
                <a:spcPts val="0"/>
              </a:spcBef>
              <a:spcAft>
                <a:spcPts val="0"/>
              </a:spcAft>
              <a:buNone/>
            </a:pPr>
            <a:endParaRPr sz="1700" b="0" i="0" u="none" strike="noStrike" cap="none" dirty="0">
              <a:solidFill>
                <a:srgbClr val="707F87"/>
              </a:solidFill>
              <a:latin typeface="Arial"/>
              <a:ea typeface="Arial"/>
              <a:cs typeface="Arial"/>
              <a:sym typeface="Arial"/>
            </a:endParaRPr>
          </a:p>
        </p:txBody>
      </p:sp>
      <p:pic>
        <p:nvPicPr>
          <p:cNvPr id="84" name="Google Shape;84;p13" descr="G:\sophie.roger\Nvelle Charte Graphique\fin\Logotype\Logos\Fichiers bitmap\PNG - fond transparent\Femto-logo_couleur-2012-transp.png"/>
          <p:cNvPicPr preferRelativeResize="0"/>
          <p:nvPr/>
        </p:nvPicPr>
        <p:blipFill rotWithShape="1">
          <a:blip r:embed="rId4">
            <a:alphaModFix/>
          </a:blip>
          <a:srcRect/>
          <a:stretch/>
        </p:blipFill>
        <p:spPr>
          <a:xfrm>
            <a:off x="307976" y="239668"/>
            <a:ext cx="1942306" cy="604619"/>
          </a:xfrm>
          <a:prstGeom prst="rect">
            <a:avLst/>
          </a:prstGeom>
          <a:noFill/>
          <a:ln>
            <a:noFill/>
          </a:ln>
        </p:spPr>
      </p:pic>
      <p:pic>
        <p:nvPicPr>
          <p:cNvPr id="85" name="Google Shape;85;p13" descr="G:\sophie.roger\Nvelle Charte Graphique\fin\Logotype\Logos\Fichiers bitmap\PNG - fond transparent\Femto-logo_couleur-2012-transp.png"/>
          <p:cNvPicPr preferRelativeResize="0"/>
          <p:nvPr/>
        </p:nvPicPr>
        <p:blipFill rotWithShape="1">
          <a:blip r:embed="rId4">
            <a:alphaModFix/>
          </a:blip>
          <a:srcRect/>
          <a:stretch/>
        </p:blipFill>
        <p:spPr>
          <a:xfrm>
            <a:off x="-3397680" y="-1970899"/>
            <a:ext cx="1352656" cy="421067"/>
          </a:xfrm>
          <a:prstGeom prst="rect">
            <a:avLst/>
          </a:prstGeom>
          <a:noFill/>
          <a:ln>
            <a:noFill/>
          </a:ln>
        </p:spPr>
      </p:pic>
      <p:pic>
        <p:nvPicPr>
          <p:cNvPr id="86" name="Google Shape;86;p13" descr="G:\sophie.roger\Nvelle Charte Graphique\fin\logos tutelles\Logo-ensmm.jpg"/>
          <p:cNvPicPr preferRelativeResize="0"/>
          <p:nvPr/>
        </p:nvPicPr>
        <p:blipFill rotWithShape="1">
          <a:blip r:embed="rId5">
            <a:alphaModFix/>
          </a:blip>
          <a:srcRect/>
          <a:stretch/>
        </p:blipFill>
        <p:spPr>
          <a:xfrm>
            <a:off x="1577399" y="4673074"/>
            <a:ext cx="794487" cy="127573"/>
          </a:xfrm>
          <a:prstGeom prst="rect">
            <a:avLst/>
          </a:prstGeom>
          <a:noFill/>
          <a:ln>
            <a:noFill/>
          </a:ln>
        </p:spPr>
      </p:pic>
      <p:pic>
        <p:nvPicPr>
          <p:cNvPr id="87" name="Google Shape;87;p13" descr="G:\sophie.roger\Nvelle Charte Graphique\fin\logos tutelles\cnrs_quadri.jpeg"/>
          <p:cNvPicPr preferRelativeResize="0"/>
          <p:nvPr/>
        </p:nvPicPr>
        <p:blipFill rotWithShape="1">
          <a:blip r:embed="rId6">
            <a:alphaModFix/>
          </a:blip>
          <a:srcRect/>
          <a:stretch/>
        </p:blipFill>
        <p:spPr>
          <a:xfrm>
            <a:off x="966255" y="4580120"/>
            <a:ext cx="287294" cy="287294"/>
          </a:xfrm>
          <a:prstGeom prst="rect">
            <a:avLst/>
          </a:prstGeom>
          <a:noFill/>
          <a:ln>
            <a:noFill/>
          </a:ln>
        </p:spPr>
      </p:pic>
      <p:pic>
        <p:nvPicPr>
          <p:cNvPr id="88" name="Google Shape;88;p13" descr="G:\sophie.roger\Nvelle Charte Graphique\fin\logos tutelles\ufc Quadri.jpg"/>
          <p:cNvPicPr preferRelativeResize="0"/>
          <p:nvPr/>
        </p:nvPicPr>
        <p:blipFill rotWithShape="1">
          <a:blip r:embed="rId7">
            <a:alphaModFix/>
          </a:blip>
          <a:srcRect/>
          <a:stretch/>
        </p:blipFill>
        <p:spPr>
          <a:xfrm>
            <a:off x="307976" y="4580120"/>
            <a:ext cx="413909" cy="255092"/>
          </a:xfrm>
          <a:prstGeom prst="rect">
            <a:avLst/>
          </a:prstGeom>
          <a:noFill/>
          <a:ln>
            <a:noFill/>
          </a:ln>
        </p:spPr>
      </p:pic>
      <p:pic>
        <p:nvPicPr>
          <p:cNvPr id="89" name="Google Shape;89;p13" descr="G:\sophie.roger\Nvelle Charte Graphique\fin\logos tutelles\utbm quadri.jpg"/>
          <p:cNvPicPr preferRelativeResize="0"/>
          <p:nvPr/>
        </p:nvPicPr>
        <p:blipFill rotWithShape="1">
          <a:blip r:embed="rId8">
            <a:alphaModFix/>
          </a:blip>
          <a:srcRect/>
          <a:stretch/>
        </p:blipFill>
        <p:spPr>
          <a:xfrm>
            <a:off x="2616344" y="4645549"/>
            <a:ext cx="680785" cy="2218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Clustering: challenges</a:t>
            </a:r>
            <a:endParaRPr sz="3200">
              <a:solidFill>
                <a:srgbClr val="707F87"/>
              </a:solidFill>
              <a:latin typeface="Calibri"/>
              <a:ea typeface="Calibri"/>
              <a:cs typeface="Calibri"/>
              <a:sym typeface="Calibri"/>
            </a:endParaRPr>
          </a:p>
        </p:txBody>
      </p:sp>
      <p:cxnSp>
        <p:nvCxnSpPr>
          <p:cNvPr id="177" name="Google Shape;177;p2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8" name="Google Shape;178;p2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0" name="Google Shape;180;p22"/>
          <p:cNvPicPr preferRelativeResize="0"/>
          <p:nvPr/>
        </p:nvPicPr>
        <p:blipFill>
          <a:blip r:embed="rId3">
            <a:alphaModFix/>
          </a:blip>
          <a:stretch>
            <a:fillRect/>
          </a:stretch>
        </p:blipFill>
        <p:spPr>
          <a:xfrm>
            <a:off x="3801375" y="911401"/>
            <a:ext cx="4709014" cy="3566699"/>
          </a:xfrm>
          <a:prstGeom prst="rect">
            <a:avLst/>
          </a:prstGeom>
          <a:noFill/>
          <a:ln>
            <a:noFill/>
          </a:ln>
        </p:spPr>
      </p:pic>
      <p:sp>
        <p:nvSpPr>
          <p:cNvPr id="181" name="Google Shape;181;p22"/>
          <p:cNvSpPr/>
          <p:nvPr/>
        </p:nvSpPr>
        <p:spPr>
          <a:xfrm>
            <a:off x="4288525" y="3252000"/>
            <a:ext cx="1947900" cy="95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5247975" y="911400"/>
            <a:ext cx="3423300" cy="119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4375750" y="2045400"/>
            <a:ext cx="3368400" cy="1158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4593800" y="911400"/>
            <a:ext cx="4077600" cy="25077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4426375" y="3252000"/>
            <a:ext cx="1947900" cy="9522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65;p21">
            <a:extLst>
              <a:ext uri="{FF2B5EF4-FFF2-40B4-BE49-F238E27FC236}">
                <a16:creationId xmlns:a16="http://schemas.microsoft.com/office/drawing/2014/main" id="{07240FBF-4418-28CD-F10C-8D3E507106AE}"/>
              </a:ext>
            </a:extLst>
          </p:cNvPr>
          <p:cNvSpPr txBox="1"/>
          <p:nvPr/>
        </p:nvSpPr>
        <p:spPr>
          <a:xfrm>
            <a:off x="472600" y="1044798"/>
            <a:ext cx="3474451" cy="1800463"/>
          </a:xfrm>
          <a:prstGeom prst="rect">
            <a:avLst/>
          </a:prstGeom>
          <a:noFill/>
          <a:ln>
            <a:noFill/>
          </a:ln>
        </p:spPr>
        <p:txBody>
          <a:bodyPr spcFirstLastPara="1" wrap="square" lIns="91425" tIns="91425" rIns="91425" bIns="91425" anchor="t" anchorCtr="0">
            <a:spAutoFit/>
          </a:bodyPr>
          <a:lstStyle/>
          <a:p>
            <a:r>
              <a:rPr lang="fr-FR" sz="1500" dirty="0">
                <a:latin typeface="Courier New"/>
                <a:ea typeface="Courier New"/>
                <a:cs typeface="Courier New"/>
                <a:sym typeface="Courier New"/>
              </a:rPr>
              <a:t>- Combien de groupes ?</a:t>
            </a:r>
          </a:p>
          <a:p>
            <a:pPr marL="285750" lvl="0" indent="-285750" algn="l" rtl="0">
              <a:spcBef>
                <a:spcPts val="0"/>
              </a:spcBef>
              <a:spcAft>
                <a:spcPts val="0"/>
              </a:spcAft>
              <a:buFontTx/>
              <a:buChar char="-"/>
            </a:pPr>
            <a:r>
              <a:rPr lang="fr-FR" sz="1500" dirty="0">
                <a:latin typeface="Courier New"/>
                <a:ea typeface="Courier New"/>
                <a:cs typeface="Courier New"/>
                <a:sym typeface="Courier New"/>
              </a:rPr>
              <a:t>Que faire des cas atypiques ?</a:t>
            </a:r>
          </a:p>
          <a:p>
            <a:pPr marL="285750" lvl="0" indent="-285750" algn="l" rtl="0">
              <a:spcBef>
                <a:spcPts val="0"/>
              </a:spcBef>
              <a:spcAft>
                <a:spcPts val="0"/>
              </a:spcAft>
              <a:buFontTx/>
              <a:buChar char="-"/>
            </a:pPr>
            <a:r>
              <a:rPr lang="fr-FR" sz="1500" dirty="0">
                <a:latin typeface="Courier New"/>
                <a:ea typeface="Courier New"/>
                <a:cs typeface="Courier New"/>
                <a:sym typeface="Courier New"/>
              </a:rPr>
              <a:t>Comment évaluer un clustering ?</a:t>
            </a:r>
          </a:p>
          <a:p>
            <a:pPr marL="285750" lvl="0" indent="-285750" algn="l" rtl="0">
              <a:spcBef>
                <a:spcPts val="0"/>
              </a:spcBef>
              <a:spcAft>
                <a:spcPts val="0"/>
              </a:spcAft>
              <a:buFontTx/>
              <a:buChar char="-"/>
            </a:pPr>
            <a:r>
              <a:rPr lang="fr-FR" sz="1500" dirty="0">
                <a:latin typeface="Courier New"/>
                <a:ea typeface="Courier New"/>
                <a:cs typeface="Courier New"/>
                <a:sym typeface="Courier New"/>
              </a:rPr>
              <a:t>Comment choisir entre 2 clusterings ?</a:t>
            </a:r>
            <a:endParaRPr sz="1500" dirty="0">
              <a:latin typeface="Courier New"/>
              <a:ea typeface="Courier New"/>
              <a:cs typeface="Courier New"/>
              <a:sym typeface="Courier New"/>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1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Mean-shift</a:t>
            </a:r>
            <a:endParaRPr sz="3200">
              <a:solidFill>
                <a:srgbClr val="707F87"/>
              </a:solidFill>
              <a:latin typeface="Calibri"/>
              <a:ea typeface="Calibri"/>
              <a:cs typeface="Calibri"/>
              <a:sym typeface="Calibri"/>
            </a:endParaRPr>
          </a:p>
        </p:txBody>
      </p:sp>
      <p:cxnSp>
        <p:nvCxnSpPr>
          <p:cNvPr id="1152" name="Google Shape;1152;p11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153" name="Google Shape;1153;p11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54" name="Google Shape;1154;p118"/>
          <p:cNvPicPr preferRelativeResize="0"/>
          <p:nvPr/>
        </p:nvPicPr>
        <p:blipFill>
          <a:blip r:embed="rId3">
            <a:alphaModFix/>
          </a:blip>
          <a:stretch>
            <a:fillRect/>
          </a:stretch>
        </p:blipFill>
        <p:spPr>
          <a:xfrm>
            <a:off x="300038" y="1847851"/>
            <a:ext cx="8543925" cy="14478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1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Mean-shift: algorithm</a:t>
            </a:r>
            <a:endParaRPr sz="3200">
              <a:solidFill>
                <a:srgbClr val="707F87"/>
              </a:solidFill>
              <a:latin typeface="Calibri"/>
              <a:ea typeface="Calibri"/>
              <a:cs typeface="Calibri"/>
              <a:sym typeface="Calibri"/>
            </a:endParaRPr>
          </a:p>
        </p:txBody>
      </p:sp>
      <p:cxnSp>
        <p:nvCxnSpPr>
          <p:cNvPr id="1160" name="Google Shape;1160;p11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161" name="Google Shape;1161;p11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62" name="Google Shape;1162;p119"/>
          <p:cNvPicPr preferRelativeResize="0"/>
          <p:nvPr/>
        </p:nvPicPr>
        <p:blipFill>
          <a:blip r:embed="rId3">
            <a:alphaModFix/>
          </a:blip>
          <a:stretch>
            <a:fillRect/>
          </a:stretch>
        </p:blipFill>
        <p:spPr>
          <a:xfrm>
            <a:off x="113400" y="1381601"/>
            <a:ext cx="8839200" cy="238030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2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Mean-shift</a:t>
            </a:r>
            <a:endParaRPr sz="3200">
              <a:solidFill>
                <a:srgbClr val="707F87"/>
              </a:solidFill>
              <a:latin typeface="Calibri"/>
              <a:ea typeface="Calibri"/>
              <a:cs typeface="Calibri"/>
              <a:sym typeface="Calibri"/>
            </a:endParaRPr>
          </a:p>
        </p:txBody>
      </p:sp>
      <p:cxnSp>
        <p:nvCxnSpPr>
          <p:cNvPr id="1168" name="Google Shape;1168;p12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169" name="Google Shape;1169;p12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70" name="Google Shape;1170;p120"/>
          <p:cNvPicPr preferRelativeResize="0"/>
          <p:nvPr/>
        </p:nvPicPr>
        <p:blipFill>
          <a:blip r:embed="rId3">
            <a:alphaModFix/>
          </a:blip>
          <a:stretch>
            <a:fillRect/>
          </a:stretch>
        </p:blipFill>
        <p:spPr>
          <a:xfrm>
            <a:off x="113400" y="1381601"/>
            <a:ext cx="8839200" cy="2380309"/>
          </a:xfrm>
          <a:prstGeom prst="rect">
            <a:avLst/>
          </a:prstGeom>
          <a:noFill/>
          <a:ln>
            <a:noFill/>
          </a:ln>
        </p:spPr>
      </p:pic>
      <p:sp>
        <p:nvSpPr>
          <p:cNvPr id="1171" name="Google Shape;1171;p120"/>
          <p:cNvSpPr txBox="1"/>
          <p:nvPr/>
        </p:nvSpPr>
        <p:spPr>
          <a:xfrm>
            <a:off x="2554075" y="4088475"/>
            <a:ext cx="4445400" cy="619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fr" sz="1050">
                <a:solidFill>
                  <a:srgbClr val="D4D4D4"/>
                </a:solidFill>
                <a:highlight>
                  <a:srgbClr val="1E1E1E"/>
                </a:highlight>
                <a:latin typeface="Courier New"/>
                <a:ea typeface="Courier New"/>
                <a:cs typeface="Courier New"/>
                <a:sym typeface="Courier New"/>
              </a:rPr>
              <a:t>An animation of the method : </a:t>
            </a:r>
            <a:r>
              <a:rPr lang="fr" sz="1050" u="sng">
                <a:solidFill>
                  <a:schemeClr val="hlink"/>
                </a:solidFill>
                <a:highlight>
                  <a:srgbClr val="1E1E1E"/>
                </a:highlight>
                <a:latin typeface="Courier New"/>
                <a:ea typeface="Courier New"/>
                <a:cs typeface="Courier New"/>
                <a:sym typeface="Courier New"/>
                <a:hlinkClick r:id="rId4"/>
              </a:rPr>
              <a:t>here</a:t>
            </a:r>
            <a:endParaRPr sz="105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2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Mean-shift in python</a:t>
            </a:r>
            <a:endParaRPr sz="3200">
              <a:solidFill>
                <a:srgbClr val="707F87"/>
              </a:solidFill>
              <a:latin typeface="Calibri"/>
              <a:ea typeface="Calibri"/>
              <a:cs typeface="Calibri"/>
              <a:sym typeface="Calibri"/>
            </a:endParaRPr>
          </a:p>
        </p:txBody>
      </p:sp>
      <p:cxnSp>
        <p:nvCxnSpPr>
          <p:cNvPr id="1177" name="Google Shape;1177;p12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178" name="Google Shape;1178;p12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79" name="Google Shape;1179;p121"/>
          <p:cNvPicPr preferRelativeResize="0"/>
          <p:nvPr/>
        </p:nvPicPr>
        <p:blipFill>
          <a:blip r:embed="rId3">
            <a:alphaModFix/>
          </a:blip>
          <a:stretch>
            <a:fillRect/>
          </a:stretch>
        </p:blipFill>
        <p:spPr>
          <a:xfrm>
            <a:off x="1712125" y="1040501"/>
            <a:ext cx="5895975" cy="32004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2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Mean-shift: pros &amp; cons</a:t>
            </a:r>
            <a:endParaRPr sz="3200">
              <a:solidFill>
                <a:srgbClr val="707F87"/>
              </a:solidFill>
              <a:latin typeface="Calibri"/>
              <a:ea typeface="Calibri"/>
              <a:cs typeface="Calibri"/>
              <a:sym typeface="Calibri"/>
            </a:endParaRPr>
          </a:p>
        </p:txBody>
      </p:sp>
      <p:cxnSp>
        <p:nvCxnSpPr>
          <p:cNvPr id="1185" name="Google Shape;1185;p12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186" name="Google Shape;1186;p12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87" name="Google Shape;1187;p122"/>
          <p:cNvPicPr preferRelativeResize="0"/>
          <p:nvPr/>
        </p:nvPicPr>
        <p:blipFill>
          <a:blip r:embed="rId3">
            <a:alphaModFix/>
          </a:blip>
          <a:stretch>
            <a:fillRect/>
          </a:stretch>
        </p:blipFill>
        <p:spPr>
          <a:xfrm>
            <a:off x="152400" y="1560889"/>
            <a:ext cx="8839201" cy="202173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2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193" name="Google Shape;1193;p123"/>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Clustering techniques</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others</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pic>
        <p:nvPicPr>
          <p:cNvPr id="1194" name="Google Shape;1194;p123"/>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24"/>
          <p:cNvSpPr txBox="1"/>
          <p:nvPr/>
        </p:nvSpPr>
        <p:spPr>
          <a:xfrm>
            <a:off x="531500" y="803275"/>
            <a:ext cx="8112300" cy="3692400"/>
          </a:xfrm>
          <a:prstGeom prst="rect">
            <a:avLst/>
          </a:prstGeom>
          <a:noFill/>
          <a:ln>
            <a:noFill/>
          </a:ln>
        </p:spPr>
        <p:txBody>
          <a:bodyPr spcFirstLastPara="1" wrap="square" lIns="0" tIns="0" rIns="0" bIns="0" anchor="t" anchorCtr="0">
            <a:noAutofit/>
          </a:bodyPr>
          <a:lstStyle/>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K-Means</a:t>
            </a:r>
            <a:endParaRPr sz="1500">
              <a:solidFill>
                <a:schemeClr val="dk1"/>
              </a:solidFill>
              <a:latin typeface="Courier New"/>
              <a:ea typeface="Courier New"/>
              <a:cs typeface="Courier New"/>
              <a:sym typeface="Courier New"/>
            </a:endParaRPr>
          </a:p>
          <a:p>
            <a:pPr marL="1371600" lvl="2"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Mini Batch K-Means</a:t>
            </a:r>
            <a:endParaRPr sz="1500">
              <a:solidFill>
                <a:schemeClr val="dk1"/>
              </a:solidFill>
              <a:latin typeface="Courier New"/>
              <a:ea typeface="Courier New"/>
              <a:cs typeface="Courier New"/>
              <a:sym typeface="Courier New"/>
            </a:endParaRPr>
          </a:p>
          <a:p>
            <a:pPr marL="1371600" lvl="2"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K-Medoids</a:t>
            </a:r>
            <a:endParaRPr sz="1500">
              <a:solidFill>
                <a:schemeClr val="dk1"/>
              </a:solidFill>
              <a:latin typeface="Courier New"/>
              <a:ea typeface="Courier New"/>
              <a:cs typeface="Courier New"/>
              <a:sym typeface="Courier New"/>
            </a:endParaRPr>
          </a:p>
          <a:p>
            <a:pPr marL="1371600" lvl="2"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K-Modes</a:t>
            </a: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Hierarchical clustering</a:t>
            </a:r>
            <a:endParaRPr sz="1500">
              <a:solidFill>
                <a:schemeClr val="dk1"/>
              </a:solidFill>
              <a:latin typeface="Courier New"/>
              <a:ea typeface="Courier New"/>
              <a:cs typeface="Courier New"/>
              <a:sym typeface="Courier New"/>
            </a:endParaRPr>
          </a:p>
          <a:p>
            <a:pPr marL="1371600" lvl="2"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Agglomerative</a:t>
            </a:r>
            <a:endParaRPr sz="1500">
              <a:solidFill>
                <a:schemeClr val="dk1"/>
              </a:solidFill>
              <a:latin typeface="Courier New"/>
              <a:ea typeface="Courier New"/>
              <a:cs typeface="Courier New"/>
              <a:sym typeface="Courier New"/>
            </a:endParaRPr>
          </a:p>
          <a:p>
            <a:pPr marL="1371600" lvl="2"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Divisive</a:t>
            </a: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Mean-shift</a:t>
            </a: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Nearest neighbors</a:t>
            </a: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Birch</a:t>
            </a: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DBSCAN / HDBSCAN*</a:t>
            </a: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Gaussian Mixture Model</a:t>
            </a: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Affinity propagation</a:t>
            </a: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a:t>
            </a:r>
            <a:endParaRPr sz="1500">
              <a:solidFill>
                <a:schemeClr val="dk1"/>
              </a:solidFill>
              <a:latin typeface="Courier New"/>
              <a:ea typeface="Courier New"/>
              <a:cs typeface="Courier New"/>
              <a:sym typeface="Courier New"/>
            </a:endParaRPr>
          </a:p>
        </p:txBody>
      </p:sp>
      <p:sp>
        <p:nvSpPr>
          <p:cNvPr id="1200" name="Google Shape;1200;p12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Other classical clustering</a:t>
            </a:r>
            <a:endParaRPr sz="3200">
              <a:solidFill>
                <a:srgbClr val="707F87"/>
              </a:solidFill>
              <a:latin typeface="Calibri"/>
              <a:ea typeface="Calibri"/>
              <a:cs typeface="Calibri"/>
              <a:sym typeface="Calibri"/>
            </a:endParaRPr>
          </a:p>
        </p:txBody>
      </p:sp>
      <p:cxnSp>
        <p:nvCxnSpPr>
          <p:cNvPr id="1201" name="Google Shape;1201;p12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202" name="Google Shape;1202;p12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25"/>
          <p:cNvSpPr txBox="1"/>
          <p:nvPr/>
        </p:nvSpPr>
        <p:spPr>
          <a:xfrm>
            <a:off x="531500" y="895325"/>
            <a:ext cx="8112300" cy="36003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Active semi-supervised clustering algorithms</a:t>
            </a: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COP-Kmeans: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COP (COnstrained Pairwise) K-Means is a constrained clustering technique, where it is specified that this and that individual must be linked, when that and that other must not.</a:t>
            </a: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MinSizeKmeans :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forces a minimum size for clusters.</a:t>
            </a: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a:t>
            </a:r>
            <a:endParaRPr sz="1500">
              <a:solidFill>
                <a:schemeClr val="dk1"/>
              </a:solidFill>
              <a:latin typeface="Courier New"/>
              <a:ea typeface="Courier New"/>
              <a:cs typeface="Courier New"/>
              <a:sym typeface="Courier New"/>
            </a:endParaRPr>
          </a:p>
        </p:txBody>
      </p:sp>
      <p:sp>
        <p:nvSpPr>
          <p:cNvPr id="1208" name="Google Shape;1208;p12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Constrained clustering</a:t>
            </a:r>
            <a:endParaRPr sz="3200">
              <a:solidFill>
                <a:srgbClr val="707F87"/>
              </a:solidFill>
              <a:latin typeface="Calibri"/>
              <a:ea typeface="Calibri"/>
              <a:cs typeface="Calibri"/>
              <a:sym typeface="Calibri"/>
            </a:endParaRPr>
          </a:p>
        </p:txBody>
      </p:sp>
      <p:cxnSp>
        <p:nvCxnSpPr>
          <p:cNvPr id="1209" name="Google Shape;1209;p12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210" name="Google Shape;1210;p12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12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Various clustering approaches</a:t>
            </a:r>
            <a:endParaRPr sz="3200">
              <a:solidFill>
                <a:srgbClr val="707F87"/>
              </a:solidFill>
              <a:latin typeface="Calibri"/>
              <a:ea typeface="Calibri"/>
              <a:cs typeface="Calibri"/>
              <a:sym typeface="Calibri"/>
            </a:endParaRPr>
          </a:p>
        </p:txBody>
      </p:sp>
      <p:cxnSp>
        <p:nvCxnSpPr>
          <p:cNvPr id="1216" name="Google Shape;1216;p12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217" name="Google Shape;1217;p12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18" name="Google Shape;1218;p126"/>
          <p:cNvPicPr preferRelativeResize="0"/>
          <p:nvPr/>
        </p:nvPicPr>
        <p:blipFill>
          <a:blip r:embed="rId3">
            <a:alphaModFix/>
          </a:blip>
          <a:stretch>
            <a:fillRect/>
          </a:stretch>
        </p:blipFill>
        <p:spPr>
          <a:xfrm>
            <a:off x="1430200" y="757801"/>
            <a:ext cx="6589292" cy="407969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2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224" name="Google Shape;1224;p127"/>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Clustering evaluation</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pic>
        <p:nvPicPr>
          <p:cNvPr id="1225" name="Google Shape;1225;p127"/>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Clustering: challenges</a:t>
            </a:r>
            <a:endParaRPr sz="3200">
              <a:solidFill>
                <a:srgbClr val="707F87"/>
              </a:solidFill>
              <a:latin typeface="Calibri"/>
              <a:ea typeface="Calibri"/>
              <a:cs typeface="Calibri"/>
              <a:sym typeface="Calibri"/>
            </a:endParaRPr>
          </a:p>
        </p:txBody>
      </p:sp>
      <p:cxnSp>
        <p:nvCxnSpPr>
          <p:cNvPr id="191" name="Google Shape;191;p2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92" name="Google Shape;192;p2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4" name="Google Shape;194;p23"/>
          <p:cNvPicPr preferRelativeResize="0"/>
          <p:nvPr/>
        </p:nvPicPr>
        <p:blipFill>
          <a:blip r:embed="rId3">
            <a:alphaModFix/>
          </a:blip>
          <a:stretch>
            <a:fillRect/>
          </a:stretch>
        </p:blipFill>
        <p:spPr>
          <a:xfrm>
            <a:off x="3801375" y="911401"/>
            <a:ext cx="4709014" cy="3566699"/>
          </a:xfrm>
          <a:prstGeom prst="rect">
            <a:avLst/>
          </a:prstGeom>
          <a:noFill/>
          <a:ln>
            <a:noFill/>
          </a:ln>
        </p:spPr>
      </p:pic>
      <p:sp>
        <p:nvSpPr>
          <p:cNvPr id="195" name="Google Shape;195;p23"/>
          <p:cNvSpPr/>
          <p:nvPr/>
        </p:nvSpPr>
        <p:spPr>
          <a:xfrm>
            <a:off x="4288525" y="3252000"/>
            <a:ext cx="1947900" cy="95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5247975" y="911400"/>
            <a:ext cx="3423300" cy="119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375750" y="2045400"/>
            <a:ext cx="3368400" cy="1158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93800" y="911400"/>
            <a:ext cx="4077600" cy="25077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4426375" y="3252000"/>
            <a:ext cx="1947900" cy="952200"/>
          </a:xfrm>
          <a:prstGeom prst="ellipse">
            <a:avLst/>
          </a:prstGeom>
          <a:noFill/>
          <a:ln w="952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65;p21">
            <a:extLst>
              <a:ext uri="{FF2B5EF4-FFF2-40B4-BE49-F238E27FC236}">
                <a16:creationId xmlns:a16="http://schemas.microsoft.com/office/drawing/2014/main" id="{A2780BE0-BE4A-3766-244D-92A03B29C33C}"/>
              </a:ext>
            </a:extLst>
          </p:cNvPr>
          <p:cNvSpPr txBox="1"/>
          <p:nvPr/>
        </p:nvSpPr>
        <p:spPr>
          <a:xfrm>
            <a:off x="472600" y="1044798"/>
            <a:ext cx="3474451" cy="3185457"/>
          </a:xfrm>
          <a:prstGeom prst="rect">
            <a:avLst/>
          </a:prstGeom>
          <a:noFill/>
          <a:ln>
            <a:noFill/>
          </a:ln>
        </p:spPr>
        <p:txBody>
          <a:bodyPr spcFirstLastPara="1" wrap="square" lIns="91425" tIns="91425" rIns="91425" bIns="91425" anchor="t" anchorCtr="0">
            <a:spAutoFit/>
          </a:bodyPr>
          <a:lstStyle/>
          <a:p>
            <a:r>
              <a:rPr lang="fr-FR" sz="1500" dirty="0">
                <a:latin typeface="Courier New"/>
                <a:ea typeface="Courier New"/>
                <a:cs typeface="Courier New"/>
                <a:sym typeface="Courier New"/>
              </a:rPr>
              <a:t>- Combien de groupes ?</a:t>
            </a:r>
          </a:p>
          <a:p>
            <a:pPr marL="285750" lvl="0" indent="-285750" algn="l" rtl="0">
              <a:spcBef>
                <a:spcPts val="0"/>
              </a:spcBef>
              <a:spcAft>
                <a:spcPts val="0"/>
              </a:spcAft>
              <a:buFontTx/>
              <a:buChar char="-"/>
            </a:pPr>
            <a:r>
              <a:rPr lang="fr-FR" sz="1500" dirty="0">
                <a:latin typeface="Courier New"/>
                <a:ea typeface="Courier New"/>
                <a:cs typeface="Courier New"/>
                <a:sym typeface="Courier New"/>
              </a:rPr>
              <a:t>Que faire des cas atypiques ?</a:t>
            </a:r>
          </a:p>
          <a:p>
            <a:pPr marL="285750" lvl="0" indent="-285750" algn="l" rtl="0">
              <a:spcBef>
                <a:spcPts val="0"/>
              </a:spcBef>
              <a:spcAft>
                <a:spcPts val="0"/>
              </a:spcAft>
              <a:buFontTx/>
              <a:buChar char="-"/>
            </a:pPr>
            <a:r>
              <a:rPr lang="fr-FR" sz="1500" dirty="0">
                <a:latin typeface="Courier New"/>
                <a:ea typeface="Courier New"/>
                <a:cs typeface="Courier New"/>
                <a:sym typeface="Courier New"/>
              </a:rPr>
              <a:t>Comment évaluer un clustering ?</a:t>
            </a:r>
          </a:p>
          <a:p>
            <a:pPr marL="285750" lvl="0" indent="-285750" algn="l" rtl="0">
              <a:spcBef>
                <a:spcPts val="0"/>
              </a:spcBef>
              <a:spcAft>
                <a:spcPts val="0"/>
              </a:spcAft>
              <a:buFontTx/>
              <a:buChar char="-"/>
            </a:pPr>
            <a:r>
              <a:rPr lang="fr-FR" sz="1500" dirty="0">
                <a:latin typeface="Courier New"/>
                <a:ea typeface="Courier New"/>
                <a:cs typeface="Courier New"/>
                <a:sym typeface="Courier New"/>
              </a:rPr>
              <a:t>Comment choisir entre 2 clusterings ?</a:t>
            </a:r>
          </a:p>
          <a:p>
            <a:pPr marL="285750" indent="-285750">
              <a:buFontTx/>
              <a:buChar char="-"/>
            </a:pPr>
            <a:r>
              <a:rPr lang="fr-FR" sz="1500" dirty="0">
                <a:latin typeface="Courier New"/>
                <a:ea typeface="Courier New"/>
                <a:cs typeface="Courier New"/>
                <a:sym typeface="Courier New"/>
              </a:rPr>
              <a:t>Quelle méthode utilisée ? Avec quels paramètres ? ((k-</a:t>
            </a:r>
            <a:r>
              <a:rPr lang="fr-FR" sz="1500" dirty="0" err="1">
                <a:latin typeface="Courier New"/>
                <a:ea typeface="Courier New"/>
                <a:cs typeface="Courier New"/>
                <a:sym typeface="Courier New"/>
              </a:rPr>
              <a:t>means</a:t>
            </a:r>
            <a:r>
              <a:rPr lang="fr-FR" sz="1500" dirty="0">
                <a:latin typeface="Courier New"/>
                <a:ea typeface="Courier New"/>
                <a:cs typeface="Courier New"/>
                <a:sym typeface="Courier New"/>
              </a:rPr>
              <a:t>, </a:t>
            </a:r>
            <a:r>
              <a:rPr lang="fr-FR" sz="1500" dirty="0" err="1">
                <a:latin typeface="Courier New"/>
                <a:ea typeface="Courier New"/>
                <a:cs typeface="Courier New"/>
                <a:sym typeface="Courier New"/>
              </a:rPr>
              <a:t>mean</a:t>
            </a:r>
            <a:r>
              <a:rPr lang="fr-FR" sz="1500" dirty="0">
                <a:latin typeface="Courier New"/>
                <a:ea typeface="Courier New"/>
                <a:cs typeface="Courier New"/>
                <a:sym typeface="Courier New"/>
              </a:rPr>
              <a:t> shift, </a:t>
            </a:r>
            <a:r>
              <a:rPr lang="fr-FR" sz="1500" dirty="0" err="1">
                <a:latin typeface="Courier New"/>
                <a:ea typeface="Courier New"/>
                <a:cs typeface="Courier New"/>
                <a:sym typeface="Courier New"/>
              </a:rPr>
              <a:t>DBscan</a:t>
            </a:r>
            <a:r>
              <a:rPr lang="fr-FR" sz="1500" dirty="0">
                <a:latin typeface="Courier New"/>
                <a:ea typeface="Courier New"/>
                <a:cs typeface="Courier New"/>
                <a:sym typeface="Courier New"/>
              </a:rPr>
              <a:t>, </a:t>
            </a:r>
            <a:r>
              <a:rPr lang="fr-FR" sz="1500" dirty="0" err="1">
                <a:latin typeface="Courier New"/>
                <a:ea typeface="Courier New"/>
                <a:cs typeface="Courier New"/>
                <a:sym typeface="Courier New"/>
              </a:rPr>
              <a:t>hierarchical</a:t>
            </a:r>
            <a:r>
              <a:rPr lang="fr-FR" sz="1500" dirty="0">
                <a:latin typeface="Courier New"/>
                <a:ea typeface="Courier New"/>
                <a:cs typeface="Courier New"/>
                <a:sym typeface="Courier New"/>
              </a:rPr>
              <a:t> clustering…)</a:t>
            </a:r>
          </a:p>
          <a:p>
            <a:pPr lvl="0" algn="l" rtl="0">
              <a:spcBef>
                <a:spcPts val="0"/>
              </a:spcBef>
              <a:spcAft>
                <a:spcPts val="0"/>
              </a:spcAft>
            </a:pPr>
            <a:endParaRPr lang="fr-FR" sz="1500" dirty="0">
              <a:latin typeface="Courier New"/>
              <a:ea typeface="Courier New"/>
              <a:cs typeface="Courier New"/>
              <a:sym typeface="Courier New"/>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2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Elbow method</a:t>
            </a:r>
            <a:endParaRPr sz="3200">
              <a:solidFill>
                <a:srgbClr val="707F87"/>
              </a:solidFill>
              <a:latin typeface="Calibri"/>
              <a:ea typeface="Calibri"/>
              <a:cs typeface="Calibri"/>
              <a:sym typeface="Calibri"/>
            </a:endParaRPr>
          </a:p>
        </p:txBody>
      </p:sp>
      <p:cxnSp>
        <p:nvCxnSpPr>
          <p:cNvPr id="1231" name="Google Shape;1231;p12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232" name="Google Shape;1232;p12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33" name="Google Shape;1233;p128"/>
          <p:cNvPicPr preferRelativeResize="0"/>
          <p:nvPr/>
        </p:nvPicPr>
        <p:blipFill>
          <a:blip r:embed="rId3">
            <a:alphaModFix/>
          </a:blip>
          <a:stretch>
            <a:fillRect/>
          </a:stretch>
        </p:blipFill>
        <p:spPr>
          <a:xfrm>
            <a:off x="152400" y="1998514"/>
            <a:ext cx="8839201" cy="114647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2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Elbow method in practice</a:t>
            </a:r>
            <a:endParaRPr sz="3200">
              <a:solidFill>
                <a:srgbClr val="707F87"/>
              </a:solidFill>
              <a:latin typeface="Calibri"/>
              <a:ea typeface="Calibri"/>
              <a:cs typeface="Calibri"/>
              <a:sym typeface="Calibri"/>
            </a:endParaRPr>
          </a:p>
        </p:txBody>
      </p:sp>
      <p:cxnSp>
        <p:nvCxnSpPr>
          <p:cNvPr id="1239" name="Google Shape;1239;p12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240" name="Google Shape;1240;p12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41" name="Google Shape;1241;p129"/>
          <p:cNvPicPr preferRelativeResize="0"/>
          <p:nvPr/>
        </p:nvPicPr>
        <p:blipFill>
          <a:blip r:embed="rId3">
            <a:alphaModFix/>
          </a:blip>
          <a:stretch>
            <a:fillRect/>
          </a:stretch>
        </p:blipFill>
        <p:spPr>
          <a:xfrm>
            <a:off x="2521275" y="759001"/>
            <a:ext cx="4765362" cy="407969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3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Dunn index</a:t>
            </a:r>
            <a:endParaRPr sz="3200">
              <a:solidFill>
                <a:srgbClr val="707F87"/>
              </a:solidFill>
              <a:latin typeface="Calibri"/>
              <a:ea typeface="Calibri"/>
              <a:cs typeface="Calibri"/>
              <a:sym typeface="Calibri"/>
            </a:endParaRPr>
          </a:p>
        </p:txBody>
      </p:sp>
      <p:cxnSp>
        <p:nvCxnSpPr>
          <p:cNvPr id="1247" name="Google Shape;1247;p13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248" name="Google Shape;1248;p13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49" name="Google Shape;1249;p130"/>
          <p:cNvPicPr preferRelativeResize="0"/>
          <p:nvPr/>
        </p:nvPicPr>
        <p:blipFill>
          <a:blip r:embed="rId3">
            <a:alphaModFix/>
          </a:blip>
          <a:stretch>
            <a:fillRect/>
          </a:stretch>
        </p:blipFill>
        <p:spPr>
          <a:xfrm>
            <a:off x="113400" y="1325201"/>
            <a:ext cx="8839200" cy="249310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3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Dunn index (python code)</a:t>
            </a:r>
            <a:endParaRPr sz="3200">
              <a:solidFill>
                <a:srgbClr val="707F87"/>
              </a:solidFill>
              <a:latin typeface="Calibri"/>
              <a:ea typeface="Calibri"/>
              <a:cs typeface="Calibri"/>
              <a:sym typeface="Calibri"/>
            </a:endParaRPr>
          </a:p>
        </p:txBody>
      </p:sp>
      <p:cxnSp>
        <p:nvCxnSpPr>
          <p:cNvPr id="1255" name="Google Shape;1255;p13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256" name="Google Shape;1256;p13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57" name="Google Shape;1257;p131"/>
          <p:cNvPicPr preferRelativeResize="0"/>
          <p:nvPr/>
        </p:nvPicPr>
        <p:blipFill>
          <a:blip r:embed="rId3">
            <a:alphaModFix/>
          </a:blip>
          <a:stretch>
            <a:fillRect/>
          </a:stretch>
        </p:blipFill>
        <p:spPr>
          <a:xfrm>
            <a:off x="152400" y="911401"/>
            <a:ext cx="8839198" cy="30704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3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(un)supervised sklearn metrics</a:t>
            </a:r>
            <a:endParaRPr sz="3200">
              <a:solidFill>
                <a:srgbClr val="707F87"/>
              </a:solidFill>
              <a:latin typeface="Calibri"/>
              <a:ea typeface="Calibri"/>
              <a:cs typeface="Calibri"/>
              <a:sym typeface="Calibri"/>
            </a:endParaRPr>
          </a:p>
        </p:txBody>
      </p:sp>
      <p:cxnSp>
        <p:nvCxnSpPr>
          <p:cNvPr id="1263" name="Google Shape;1263;p13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264" name="Google Shape;1264;p13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65" name="Google Shape;1265;p132"/>
          <p:cNvPicPr preferRelativeResize="0"/>
          <p:nvPr/>
        </p:nvPicPr>
        <p:blipFill>
          <a:blip r:embed="rId3">
            <a:alphaModFix/>
          </a:blip>
          <a:stretch>
            <a:fillRect/>
          </a:stretch>
        </p:blipFill>
        <p:spPr>
          <a:xfrm>
            <a:off x="914400" y="835201"/>
            <a:ext cx="7082694" cy="407969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33"/>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Select a clustering dataset from https://archive.ics.uci.edu/</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Try various clustering approaches, by playing with the algorithms, their parameters…</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Use various evaluation technics to select the most promising clusterings</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Plot the data of the selected clusterings, with one color per cluster (may need a Principal Component Analysis)</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Send me your project (pdf notebook) to: christophe.guyeux@univ-fcomte.fr</a:t>
            </a:r>
            <a:endParaRPr sz="1500">
              <a:solidFill>
                <a:srgbClr val="0000FF"/>
              </a:solidFill>
            </a:endParaRPr>
          </a:p>
          <a:p>
            <a:pPr marL="0" lvl="0" indent="0" algn="just" rtl="0">
              <a:lnSpc>
                <a:spcPct val="115000"/>
              </a:lnSpc>
              <a:spcBef>
                <a:spcPts val="0"/>
              </a:spcBef>
              <a:spcAft>
                <a:spcPts val="0"/>
              </a:spcAft>
              <a:buNone/>
            </a:pPr>
            <a:endParaRPr sz="1500">
              <a:latin typeface="Courier New"/>
              <a:ea typeface="Courier New"/>
              <a:cs typeface="Courier New"/>
              <a:sym typeface="Courier New"/>
            </a:endParaRPr>
          </a:p>
        </p:txBody>
      </p:sp>
      <p:sp>
        <p:nvSpPr>
          <p:cNvPr id="1271" name="Google Shape;1271;p13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Project</a:t>
            </a:r>
            <a:endParaRPr sz="3200">
              <a:solidFill>
                <a:srgbClr val="707F87"/>
              </a:solidFill>
              <a:latin typeface="Calibri"/>
              <a:ea typeface="Calibri"/>
              <a:cs typeface="Calibri"/>
              <a:sym typeface="Calibri"/>
            </a:endParaRPr>
          </a:p>
        </p:txBody>
      </p:sp>
      <p:cxnSp>
        <p:nvCxnSpPr>
          <p:cNvPr id="1272" name="Google Shape;1272;p13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273" name="Google Shape;1273;p13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pic>
        <p:nvPicPr>
          <p:cNvPr id="1278" name="Google Shape;1278;p134" descr="Femto-header_PowerPoint.jpg"/>
          <p:cNvPicPr preferRelativeResize="0"/>
          <p:nvPr/>
        </p:nvPicPr>
        <p:blipFill rotWithShape="1">
          <a:blip r:embed="rId3">
            <a:alphaModFix/>
          </a:blip>
          <a:srcRect l="22015"/>
          <a:stretch/>
        </p:blipFill>
        <p:spPr>
          <a:xfrm>
            <a:off x="2250282" y="0"/>
            <a:ext cx="6893700" cy="1815900"/>
          </a:xfrm>
          <a:prstGeom prst="rect">
            <a:avLst/>
          </a:prstGeom>
          <a:noFill/>
          <a:ln>
            <a:noFill/>
          </a:ln>
        </p:spPr>
      </p:pic>
      <p:sp>
        <p:nvSpPr>
          <p:cNvPr id="1279" name="Google Shape;1279;p134"/>
          <p:cNvSpPr txBox="1"/>
          <p:nvPr/>
        </p:nvSpPr>
        <p:spPr>
          <a:xfrm>
            <a:off x="864675" y="1423050"/>
            <a:ext cx="7526400" cy="2297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 sz="2400">
                <a:solidFill>
                  <a:srgbClr val="707F87"/>
                </a:solidFill>
              </a:rPr>
              <a:t>5. Classification</a:t>
            </a:r>
            <a:endParaRPr sz="2400">
              <a:solidFill>
                <a:srgbClr val="707F87"/>
              </a:solidFill>
            </a:endParaRPr>
          </a:p>
          <a:p>
            <a:pPr marL="0" marR="0" lvl="0" indent="0" algn="l" rtl="0">
              <a:spcBef>
                <a:spcPts val="0"/>
              </a:spcBef>
              <a:spcAft>
                <a:spcPts val="0"/>
              </a:spcAft>
              <a:buNone/>
            </a:pPr>
            <a:endParaRPr sz="2400">
              <a:solidFill>
                <a:srgbClr val="707F87"/>
              </a:solidFill>
            </a:endParaRPr>
          </a:p>
          <a:p>
            <a:pPr marL="0" marR="0" lvl="0" indent="0" algn="l" rtl="0">
              <a:spcBef>
                <a:spcPts val="0"/>
              </a:spcBef>
              <a:spcAft>
                <a:spcPts val="0"/>
              </a:spcAft>
              <a:buNone/>
            </a:pPr>
            <a:r>
              <a:rPr lang="fr" sz="1800" i="1">
                <a:solidFill>
                  <a:srgbClr val="707F87"/>
                </a:solidFill>
              </a:rPr>
              <a:t>C. Guyeux</a:t>
            </a:r>
            <a:endParaRPr sz="1800" i="1"/>
          </a:p>
          <a:p>
            <a:pPr marL="0" marR="0" lvl="0" indent="0" algn="l" rtl="0">
              <a:spcBef>
                <a:spcPts val="0"/>
              </a:spcBef>
              <a:spcAft>
                <a:spcPts val="0"/>
              </a:spcAft>
              <a:buNone/>
            </a:pPr>
            <a:endParaRPr sz="1700" b="0" i="0" u="none" strike="noStrike" cap="none">
              <a:solidFill>
                <a:srgbClr val="707F87"/>
              </a:solidFill>
              <a:latin typeface="Arial"/>
              <a:ea typeface="Arial"/>
              <a:cs typeface="Arial"/>
              <a:sym typeface="Arial"/>
            </a:endParaRPr>
          </a:p>
          <a:p>
            <a:pPr marL="0" marR="0" lvl="0" indent="0" algn="l" rtl="0">
              <a:spcBef>
                <a:spcPts val="0"/>
              </a:spcBef>
              <a:spcAft>
                <a:spcPts val="0"/>
              </a:spcAft>
              <a:buNone/>
            </a:pPr>
            <a:r>
              <a:rPr lang="fr" sz="1600">
                <a:solidFill>
                  <a:srgbClr val="707F87"/>
                </a:solidFill>
              </a:rPr>
              <a:t>Master IoT</a:t>
            </a:r>
            <a:endParaRPr sz="1100"/>
          </a:p>
        </p:txBody>
      </p:sp>
      <p:pic>
        <p:nvPicPr>
          <p:cNvPr id="1280" name="Google Shape;1280;p134" descr="G:\sophie.roger\Nvelle Charte Graphique\fin\Logotype\Logos\Fichiers bitmap\PNG - fond transparent\Femto-logo_couleur-2012-transp.png"/>
          <p:cNvPicPr preferRelativeResize="0"/>
          <p:nvPr/>
        </p:nvPicPr>
        <p:blipFill rotWithShape="1">
          <a:blip r:embed="rId4">
            <a:alphaModFix/>
          </a:blip>
          <a:srcRect/>
          <a:stretch/>
        </p:blipFill>
        <p:spPr>
          <a:xfrm>
            <a:off x="307976" y="239668"/>
            <a:ext cx="1942200" cy="604500"/>
          </a:xfrm>
          <a:prstGeom prst="rect">
            <a:avLst/>
          </a:prstGeom>
          <a:noFill/>
          <a:ln>
            <a:noFill/>
          </a:ln>
        </p:spPr>
      </p:pic>
      <p:pic>
        <p:nvPicPr>
          <p:cNvPr id="1281" name="Google Shape;1281;p134" descr="G:\sophie.roger\Nvelle Charte Graphique\fin\Logotype\Logos\Fichiers bitmap\PNG - fond transparent\Femto-logo_couleur-2012-transp.png"/>
          <p:cNvPicPr preferRelativeResize="0"/>
          <p:nvPr/>
        </p:nvPicPr>
        <p:blipFill rotWithShape="1">
          <a:blip r:embed="rId4">
            <a:alphaModFix/>
          </a:blip>
          <a:srcRect/>
          <a:stretch/>
        </p:blipFill>
        <p:spPr>
          <a:xfrm>
            <a:off x="-3397680" y="-1970899"/>
            <a:ext cx="1352700" cy="421200"/>
          </a:xfrm>
          <a:prstGeom prst="rect">
            <a:avLst/>
          </a:prstGeom>
          <a:noFill/>
          <a:ln>
            <a:noFill/>
          </a:ln>
        </p:spPr>
      </p:pic>
      <p:pic>
        <p:nvPicPr>
          <p:cNvPr id="1282" name="Google Shape;1282;p134" descr="G:\sophie.roger\Nvelle Charte Graphique\fin\logos tutelles\Logo-ensmm.jpg"/>
          <p:cNvPicPr preferRelativeResize="0"/>
          <p:nvPr/>
        </p:nvPicPr>
        <p:blipFill rotWithShape="1">
          <a:blip r:embed="rId5">
            <a:alphaModFix/>
          </a:blip>
          <a:srcRect/>
          <a:stretch/>
        </p:blipFill>
        <p:spPr>
          <a:xfrm>
            <a:off x="1577399" y="4673074"/>
            <a:ext cx="794400" cy="127500"/>
          </a:xfrm>
          <a:prstGeom prst="rect">
            <a:avLst/>
          </a:prstGeom>
          <a:noFill/>
          <a:ln>
            <a:noFill/>
          </a:ln>
        </p:spPr>
      </p:pic>
      <p:pic>
        <p:nvPicPr>
          <p:cNvPr id="1283" name="Google Shape;1283;p134" descr="G:\sophie.roger\Nvelle Charte Graphique\fin\logos tutelles\cnrs_quadri.jpeg"/>
          <p:cNvPicPr preferRelativeResize="0"/>
          <p:nvPr/>
        </p:nvPicPr>
        <p:blipFill rotWithShape="1">
          <a:blip r:embed="rId6">
            <a:alphaModFix/>
          </a:blip>
          <a:srcRect/>
          <a:stretch/>
        </p:blipFill>
        <p:spPr>
          <a:xfrm>
            <a:off x="966255" y="4580120"/>
            <a:ext cx="287400" cy="287400"/>
          </a:xfrm>
          <a:prstGeom prst="rect">
            <a:avLst/>
          </a:prstGeom>
          <a:noFill/>
          <a:ln>
            <a:noFill/>
          </a:ln>
        </p:spPr>
      </p:pic>
      <p:pic>
        <p:nvPicPr>
          <p:cNvPr id="1284" name="Google Shape;1284;p134" descr="G:\sophie.roger\Nvelle Charte Graphique\fin\logos tutelles\ufc Quadri.jpg"/>
          <p:cNvPicPr preferRelativeResize="0"/>
          <p:nvPr/>
        </p:nvPicPr>
        <p:blipFill rotWithShape="1">
          <a:blip r:embed="rId7">
            <a:alphaModFix/>
          </a:blip>
          <a:srcRect/>
          <a:stretch/>
        </p:blipFill>
        <p:spPr>
          <a:xfrm>
            <a:off x="307976" y="4580120"/>
            <a:ext cx="414000" cy="255000"/>
          </a:xfrm>
          <a:prstGeom prst="rect">
            <a:avLst/>
          </a:prstGeom>
          <a:noFill/>
          <a:ln>
            <a:noFill/>
          </a:ln>
        </p:spPr>
      </p:pic>
      <p:pic>
        <p:nvPicPr>
          <p:cNvPr id="1285" name="Google Shape;1285;p134" descr="G:\sophie.roger\Nvelle Charte Graphique\fin\logos tutelles\utbm quadri.jpg"/>
          <p:cNvPicPr preferRelativeResize="0"/>
          <p:nvPr/>
        </p:nvPicPr>
        <p:blipFill rotWithShape="1">
          <a:blip r:embed="rId8">
            <a:alphaModFix/>
          </a:blip>
          <a:srcRect/>
          <a:stretch/>
        </p:blipFill>
        <p:spPr>
          <a:xfrm>
            <a:off x="2616344" y="4645549"/>
            <a:ext cx="680700" cy="222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3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291" name="Google Shape;1291;p135"/>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Importing a dataset</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pic>
        <p:nvPicPr>
          <p:cNvPr id="1292" name="Google Shape;1292;p135"/>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13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Iris dataset</a:t>
            </a:r>
            <a:endParaRPr sz="3200">
              <a:solidFill>
                <a:srgbClr val="707F87"/>
              </a:solidFill>
              <a:latin typeface="Calibri"/>
              <a:ea typeface="Calibri"/>
              <a:cs typeface="Calibri"/>
              <a:sym typeface="Calibri"/>
            </a:endParaRPr>
          </a:p>
        </p:txBody>
      </p:sp>
      <p:cxnSp>
        <p:nvCxnSpPr>
          <p:cNvPr id="1298" name="Google Shape;1298;p13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299" name="Google Shape;1299;p13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00" name="Google Shape;1300;p136"/>
          <p:cNvPicPr preferRelativeResize="0"/>
          <p:nvPr/>
        </p:nvPicPr>
        <p:blipFill>
          <a:blip r:embed="rId3">
            <a:alphaModFix/>
          </a:blip>
          <a:stretch>
            <a:fillRect/>
          </a:stretch>
        </p:blipFill>
        <p:spPr>
          <a:xfrm>
            <a:off x="152400" y="1490651"/>
            <a:ext cx="8839197" cy="216220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3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Iris dataset</a:t>
            </a:r>
            <a:endParaRPr sz="3200">
              <a:solidFill>
                <a:srgbClr val="707F87"/>
              </a:solidFill>
              <a:latin typeface="Calibri"/>
              <a:ea typeface="Calibri"/>
              <a:cs typeface="Calibri"/>
              <a:sym typeface="Calibri"/>
            </a:endParaRPr>
          </a:p>
        </p:txBody>
      </p:sp>
      <p:cxnSp>
        <p:nvCxnSpPr>
          <p:cNvPr id="1306" name="Google Shape;1306;p13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307" name="Google Shape;1307;p13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08" name="Google Shape;1308;p137"/>
          <p:cNvPicPr preferRelativeResize="0"/>
          <p:nvPr/>
        </p:nvPicPr>
        <p:blipFill>
          <a:blip r:embed="rId3">
            <a:alphaModFix/>
          </a:blip>
          <a:stretch>
            <a:fillRect/>
          </a:stretch>
        </p:blipFill>
        <p:spPr>
          <a:xfrm>
            <a:off x="2443275" y="1011251"/>
            <a:ext cx="5181600" cy="2809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Classification</a:t>
            </a:r>
            <a:endParaRPr sz="3200" dirty="0">
              <a:solidFill>
                <a:srgbClr val="707F87"/>
              </a:solidFill>
              <a:latin typeface="Calibri"/>
              <a:ea typeface="Calibri"/>
              <a:cs typeface="Calibri"/>
              <a:sym typeface="Calibri"/>
            </a:endParaRPr>
          </a:p>
        </p:txBody>
      </p:sp>
      <p:cxnSp>
        <p:nvCxnSpPr>
          <p:cNvPr id="219" name="Google Shape;219;p2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0" name="Google Shape;220;p2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5"/>
          <p:cNvSpPr txBox="1"/>
          <p:nvPr/>
        </p:nvSpPr>
        <p:spPr>
          <a:xfrm>
            <a:off x="1693783" y="2070966"/>
            <a:ext cx="558166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Prédire une classe à partir de caractéristiques</a:t>
            </a:r>
            <a:endParaRPr sz="1500" dirty="0">
              <a:latin typeface="Courier New"/>
              <a:ea typeface="Courier New"/>
              <a:cs typeface="Courier New"/>
              <a:sym typeface="Courier New"/>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13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Iris dataset</a:t>
            </a:r>
            <a:endParaRPr sz="3200">
              <a:solidFill>
                <a:srgbClr val="707F87"/>
              </a:solidFill>
              <a:latin typeface="Calibri"/>
              <a:ea typeface="Calibri"/>
              <a:cs typeface="Calibri"/>
              <a:sym typeface="Calibri"/>
            </a:endParaRPr>
          </a:p>
        </p:txBody>
      </p:sp>
      <p:cxnSp>
        <p:nvCxnSpPr>
          <p:cNvPr id="1314" name="Google Shape;1314;p13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315" name="Google Shape;1315;p13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16" name="Google Shape;1316;p138"/>
          <p:cNvPicPr preferRelativeResize="0"/>
          <p:nvPr/>
        </p:nvPicPr>
        <p:blipFill>
          <a:blip r:embed="rId3">
            <a:alphaModFix/>
          </a:blip>
          <a:stretch>
            <a:fillRect/>
          </a:stretch>
        </p:blipFill>
        <p:spPr>
          <a:xfrm>
            <a:off x="2133100" y="1271589"/>
            <a:ext cx="5229225" cy="26003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3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Iris dataset</a:t>
            </a:r>
            <a:endParaRPr sz="3200">
              <a:solidFill>
                <a:srgbClr val="707F87"/>
              </a:solidFill>
              <a:latin typeface="Calibri"/>
              <a:ea typeface="Calibri"/>
              <a:cs typeface="Calibri"/>
              <a:sym typeface="Calibri"/>
            </a:endParaRPr>
          </a:p>
        </p:txBody>
      </p:sp>
      <p:cxnSp>
        <p:nvCxnSpPr>
          <p:cNvPr id="1322" name="Google Shape;1322;p13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323" name="Google Shape;1323;p13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24" name="Google Shape;1324;p139"/>
          <p:cNvPicPr preferRelativeResize="0"/>
          <p:nvPr/>
        </p:nvPicPr>
        <p:blipFill>
          <a:blip r:embed="rId3">
            <a:alphaModFix/>
          </a:blip>
          <a:stretch>
            <a:fillRect/>
          </a:stretch>
        </p:blipFill>
        <p:spPr>
          <a:xfrm>
            <a:off x="669075" y="995364"/>
            <a:ext cx="7934325" cy="31527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4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Iris dataset</a:t>
            </a:r>
            <a:endParaRPr sz="3200">
              <a:solidFill>
                <a:srgbClr val="707F87"/>
              </a:solidFill>
              <a:latin typeface="Calibri"/>
              <a:ea typeface="Calibri"/>
              <a:cs typeface="Calibri"/>
              <a:sym typeface="Calibri"/>
            </a:endParaRPr>
          </a:p>
        </p:txBody>
      </p:sp>
      <p:cxnSp>
        <p:nvCxnSpPr>
          <p:cNvPr id="1330" name="Google Shape;1330;p14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331" name="Google Shape;1331;p14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32" name="Google Shape;1332;p140"/>
          <p:cNvPicPr preferRelativeResize="0"/>
          <p:nvPr/>
        </p:nvPicPr>
        <p:blipFill>
          <a:blip r:embed="rId3">
            <a:alphaModFix/>
          </a:blip>
          <a:stretch>
            <a:fillRect/>
          </a:stretch>
        </p:blipFill>
        <p:spPr>
          <a:xfrm>
            <a:off x="709613" y="1490664"/>
            <a:ext cx="7724775" cy="21621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4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338" name="Google Shape;1338;p141"/>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Classification with SVM</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pic>
        <p:nvPicPr>
          <p:cNvPr id="1339" name="Google Shape;1339;p141"/>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4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 preparation</a:t>
            </a:r>
            <a:endParaRPr sz="3200">
              <a:solidFill>
                <a:srgbClr val="707F87"/>
              </a:solidFill>
              <a:latin typeface="Calibri"/>
              <a:ea typeface="Calibri"/>
              <a:cs typeface="Calibri"/>
              <a:sym typeface="Calibri"/>
            </a:endParaRPr>
          </a:p>
        </p:txBody>
      </p:sp>
      <p:cxnSp>
        <p:nvCxnSpPr>
          <p:cNvPr id="1345" name="Google Shape;1345;p14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346" name="Google Shape;1346;p14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47" name="Google Shape;1347;p142"/>
          <p:cNvPicPr preferRelativeResize="0"/>
          <p:nvPr/>
        </p:nvPicPr>
        <p:blipFill>
          <a:blip r:embed="rId3">
            <a:alphaModFix/>
          </a:blip>
          <a:stretch>
            <a:fillRect/>
          </a:stretch>
        </p:blipFill>
        <p:spPr>
          <a:xfrm>
            <a:off x="152400" y="911401"/>
            <a:ext cx="8839200" cy="340930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4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Class prediction</a:t>
            </a:r>
            <a:endParaRPr sz="3200">
              <a:solidFill>
                <a:srgbClr val="707F87"/>
              </a:solidFill>
              <a:latin typeface="Calibri"/>
              <a:ea typeface="Calibri"/>
              <a:cs typeface="Calibri"/>
              <a:sym typeface="Calibri"/>
            </a:endParaRPr>
          </a:p>
        </p:txBody>
      </p:sp>
      <p:cxnSp>
        <p:nvCxnSpPr>
          <p:cNvPr id="1353" name="Google Shape;1353;p14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354" name="Google Shape;1354;p14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55" name="Google Shape;1355;p143"/>
          <p:cNvPicPr preferRelativeResize="0"/>
          <p:nvPr/>
        </p:nvPicPr>
        <p:blipFill>
          <a:blip r:embed="rId3">
            <a:alphaModFix/>
          </a:blip>
          <a:stretch>
            <a:fillRect/>
          </a:stretch>
        </p:blipFill>
        <p:spPr>
          <a:xfrm>
            <a:off x="551250" y="757801"/>
            <a:ext cx="8144400" cy="406789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14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Accuracy score</a:t>
            </a:r>
            <a:endParaRPr sz="3200">
              <a:solidFill>
                <a:srgbClr val="707F87"/>
              </a:solidFill>
              <a:latin typeface="Calibri"/>
              <a:ea typeface="Calibri"/>
              <a:cs typeface="Calibri"/>
              <a:sym typeface="Calibri"/>
            </a:endParaRPr>
          </a:p>
        </p:txBody>
      </p:sp>
      <p:cxnSp>
        <p:nvCxnSpPr>
          <p:cNvPr id="1361" name="Google Shape;1361;p14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362" name="Google Shape;1362;p14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63" name="Google Shape;1363;p144"/>
          <p:cNvPicPr preferRelativeResize="0"/>
          <p:nvPr/>
        </p:nvPicPr>
        <p:blipFill>
          <a:blip r:embed="rId3">
            <a:alphaModFix/>
          </a:blip>
          <a:stretch>
            <a:fillRect/>
          </a:stretch>
        </p:blipFill>
        <p:spPr>
          <a:xfrm>
            <a:off x="152400" y="1794714"/>
            <a:ext cx="8839199" cy="1554068"/>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4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Precision, recall, F</a:t>
            </a:r>
            <a:r>
              <a:rPr lang="fr" sz="3200" baseline="-25000">
                <a:solidFill>
                  <a:srgbClr val="707F87"/>
                </a:solidFill>
                <a:latin typeface="Calibri"/>
                <a:ea typeface="Calibri"/>
                <a:cs typeface="Calibri"/>
                <a:sym typeface="Calibri"/>
              </a:rPr>
              <a:t>1</a:t>
            </a:r>
            <a:r>
              <a:rPr lang="fr" sz="3200">
                <a:solidFill>
                  <a:srgbClr val="707F87"/>
                </a:solidFill>
                <a:latin typeface="Calibri"/>
                <a:ea typeface="Calibri"/>
                <a:cs typeface="Calibri"/>
                <a:sym typeface="Calibri"/>
              </a:rPr>
              <a:t>-score</a:t>
            </a:r>
            <a:endParaRPr sz="3200">
              <a:solidFill>
                <a:srgbClr val="707F87"/>
              </a:solidFill>
              <a:latin typeface="Calibri"/>
              <a:ea typeface="Calibri"/>
              <a:cs typeface="Calibri"/>
              <a:sym typeface="Calibri"/>
            </a:endParaRPr>
          </a:p>
        </p:txBody>
      </p:sp>
      <p:cxnSp>
        <p:nvCxnSpPr>
          <p:cNvPr id="1369" name="Google Shape;1369;p14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370" name="Google Shape;1370;p14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71" name="Google Shape;1371;p145"/>
          <p:cNvPicPr preferRelativeResize="0"/>
          <p:nvPr/>
        </p:nvPicPr>
        <p:blipFill>
          <a:blip r:embed="rId3">
            <a:alphaModFix/>
          </a:blip>
          <a:stretch>
            <a:fillRect/>
          </a:stretch>
        </p:blipFill>
        <p:spPr>
          <a:xfrm>
            <a:off x="1047750" y="1050625"/>
            <a:ext cx="2280151" cy="2884825"/>
          </a:xfrm>
          <a:prstGeom prst="rect">
            <a:avLst/>
          </a:prstGeom>
          <a:noFill/>
          <a:ln>
            <a:noFill/>
          </a:ln>
        </p:spPr>
      </p:pic>
      <p:pic>
        <p:nvPicPr>
          <p:cNvPr id="1372" name="Google Shape;1372;p145"/>
          <p:cNvPicPr preferRelativeResize="0"/>
          <p:nvPr/>
        </p:nvPicPr>
        <p:blipFill>
          <a:blip r:embed="rId4">
            <a:alphaModFix/>
          </a:blip>
          <a:stretch>
            <a:fillRect/>
          </a:stretch>
        </p:blipFill>
        <p:spPr>
          <a:xfrm>
            <a:off x="4577850" y="1165200"/>
            <a:ext cx="2908801" cy="1832175"/>
          </a:xfrm>
          <a:prstGeom prst="rect">
            <a:avLst/>
          </a:prstGeom>
          <a:noFill/>
          <a:ln>
            <a:noFill/>
          </a:ln>
        </p:spPr>
      </p:pic>
      <p:pic>
        <p:nvPicPr>
          <p:cNvPr id="1373" name="Google Shape;1373;p145"/>
          <p:cNvPicPr preferRelativeResize="0"/>
          <p:nvPr/>
        </p:nvPicPr>
        <p:blipFill>
          <a:blip r:embed="rId5">
            <a:alphaModFix/>
          </a:blip>
          <a:stretch>
            <a:fillRect/>
          </a:stretch>
        </p:blipFill>
        <p:spPr>
          <a:xfrm>
            <a:off x="4032751" y="2680850"/>
            <a:ext cx="1152525" cy="495300"/>
          </a:xfrm>
          <a:prstGeom prst="rect">
            <a:avLst/>
          </a:prstGeom>
          <a:noFill/>
          <a:ln>
            <a:noFill/>
          </a:ln>
        </p:spPr>
      </p:pic>
      <p:pic>
        <p:nvPicPr>
          <p:cNvPr id="1374" name="Google Shape;1374;p145"/>
          <p:cNvPicPr preferRelativeResize="0"/>
          <p:nvPr/>
        </p:nvPicPr>
        <p:blipFill>
          <a:blip r:embed="rId6">
            <a:alphaModFix/>
          </a:blip>
          <a:stretch>
            <a:fillRect/>
          </a:stretch>
        </p:blipFill>
        <p:spPr>
          <a:xfrm>
            <a:off x="7347425" y="2680850"/>
            <a:ext cx="1152525" cy="495300"/>
          </a:xfrm>
          <a:prstGeom prst="rect">
            <a:avLst/>
          </a:prstGeom>
          <a:noFill/>
          <a:ln>
            <a:noFill/>
          </a:ln>
        </p:spPr>
      </p:pic>
      <p:sp>
        <p:nvSpPr>
          <p:cNvPr id="1375" name="Google Shape;1375;p145"/>
          <p:cNvSpPr txBox="1"/>
          <p:nvPr/>
        </p:nvSpPr>
        <p:spPr>
          <a:xfrm>
            <a:off x="4104550" y="3235700"/>
            <a:ext cx="4661700" cy="6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300"/>
              <a:t>F</a:t>
            </a:r>
            <a:r>
              <a:rPr lang="fr" sz="1300" baseline="-25000"/>
              <a:t>1</a:t>
            </a:r>
            <a:r>
              <a:rPr lang="fr" sz="1300"/>
              <a:t> score : harmonic mean between Precision and Recall</a:t>
            </a:r>
            <a:endParaRPr sz="1300"/>
          </a:p>
          <a:p>
            <a:pPr marL="0" lvl="0" indent="0" algn="l" rtl="0">
              <a:spcBef>
                <a:spcPts val="0"/>
              </a:spcBef>
              <a:spcAft>
                <a:spcPts val="0"/>
              </a:spcAft>
              <a:buNone/>
            </a:pPr>
            <a:r>
              <a:rPr lang="fr" sz="1300"/>
              <a:t>    =&gt; for imbalance data (+ stratified train/test split)</a:t>
            </a:r>
            <a:endParaRPr sz="1300"/>
          </a:p>
        </p:txBody>
      </p:sp>
      <p:sp>
        <p:nvSpPr>
          <p:cNvPr id="1376" name="Google Shape;1376;p145"/>
          <p:cNvSpPr txBox="1"/>
          <p:nvPr/>
        </p:nvSpPr>
        <p:spPr>
          <a:xfrm>
            <a:off x="1472700" y="4060575"/>
            <a:ext cx="7055700" cy="37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100">
                <a:latin typeface="Courier New"/>
                <a:ea typeface="Courier New"/>
                <a:cs typeface="Courier New"/>
                <a:sym typeface="Courier New"/>
              </a:rPr>
              <a:t>&gt;&gt;&gt; from sklearn.metrics import recall_score, precision_score, f1_score</a:t>
            </a:r>
            <a:endParaRPr sz="1100">
              <a:latin typeface="Courier New"/>
              <a:ea typeface="Courier New"/>
              <a:cs typeface="Courier New"/>
              <a:sym typeface="Courier New"/>
            </a:endParaRPr>
          </a:p>
          <a:p>
            <a:pPr marL="0" lvl="0" indent="0" algn="l" rtl="0">
              <a:spcBef>
                <a:spcPts val="0"/>
              </a:spcBef>
              <a:spcAft>
                <a:spcPts val="0"/>
              </a:spcAft>
              <a:buNone/>
            </a:pPr>
            <a:endParaRPr sz="11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14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Cross validation</a:t>
            </a:r>
            <a:endParaRPr sz="3200">
              <a:solidFill>
                <a:srgbClr val="707F87"/>
              </a:solidFill>
              <a:latin typeface="Calibri"/>
              <a:ea typeface="Calibri"/>
              <a:cs typeface="Calibri"/>
              <a:sym typeface="Calibri"/>
            </a:endParaRPr>
          </a:p>
        </p:txBody>
      </p:sp>
      <p:cxnSp>
        <p:nvCxnSpPr>
          <p:cNvPr id="1382" name="Google Shape;1382;p14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383" name="Google Shape;1383;p14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84" name="Google Shape;1384;p146"/>
          <p:cNvPicPr preferRelativeResize="0"/>
          <p:nvPr/>
        </p:nvPicPr>
        <p:blipFill>
          <a:blip r:embed="rId3">
            <a:alphaModFix/>
          </a:blip>
          <a:stretch>
            <a:fillRect/>
          </a:stretch>
        </p:blipFill>
        <p:spPr>
          <a:xfrm>
            <a:off x="152400" y="911401"/>
            <a:ext cx="8839201" cy="310566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47"/>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Compare the SVM classification with the ones you can obtain with Decision trees, Random Forests, Stochastic gradient descent, and Neural networks : </a:t>
            </a:r>
            <a:br>
              <a:rPr lang="fr" sz="1500">
                <a:solidFill>
                  <a:srgbClr val="0000FF"/>
                </a:solidFill>
              </a:rPr>
            </a:br>
            <a:r>
              <a:rPr lang="fr" sz="1500">
                <a:solidFill>
                  <a:srgbClr val="0000FF"/>
                </a:solidFill>
              </a:rPr>
              <a:t>https://scikit-learn.org/stable/supervised_learning.html#supervised-learning</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Select a classification dataset from https://archive.ics.uci.edu/</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Try various classification approaches, by playing with the algorithms, their parameters…</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Use various evaluation technics to select the most promising </a:t>
            </a:r>
            <a:r>
              <a:rPr lang="fr" sz="1500">
                <a:solidFill>
                  <a:schemeClr val="hlink"/>
                </a:solidFill>
              </a:rPr>
              <a:t>classification</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Send me your project (pdf notebook) : christophe.guyeux@univ-fcomte.fr</a:t>
            </a:r>
            <a:endParaRPr sz="1500">
              <a:solidFill>
                <a:srgbClr val="0000FF"/>
              </a:solidFill>
            </a:endParaRPr>
          </a:p>
          <a:p>
            <a:pPr marL="45720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latin typeface="Courier New"/>
              <a:ea typeface="Courier New"/>
              <a:cs typeface="Courier New"/>
              <a:sym typeface="Courier New"/>
            </a:endParaRPr>
          </a:p>
        </p:txBody>
      </p:sp>
      <p:sp>
        <p:nvSpPr>
          <p:cNvPr id="1390" name="Google Shape;1390;p14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Project</a:t>
            </a:r>
            <a:endParaRPr sz="3200">
              <a:solidFill>
                <a:srgbClr val="707F87"/>
              </a:solidFill>
              <a:latin typeface="Calibri"/>
              <a:ea typeface="Calibri"/>
              <a:cs typeface="Calibri"/>
              <a:sym typeface="Calibri"/>
            </a:endParaRPr>
          </a:p>
        </p:txBody>
      </p:sp>
      <p:cxnSp>
        <p:nvCxnSpPr>
          <p:cNvPr id="1391" name="Google Shape;1391;p14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392" name="Google Shape;1392;p14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Classification</a:t>
            </a:r>
            <a:endParaRPr sz="3200" dirty="0">
              <a:solidFill>
                <a:srgbClr val="707F87"/>
              </a:solidFill>
              <a:latin typeface="Calibri"/>
              <a:ea typeface="Calibri"/>
              <a:cs typeface="Calibri"/>
              <a:sym typeface="Calibri"/>
            </a:endParaRPr>
          </a:p>
        </p:txBody>
      </p:sp>
      <p:cxnSp>
        <p:nvCxnSpPr>
          <p:cNvPr id="228" name="Google Shape;228;p2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9" name="Google Shape;229;p2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0" name="Google Shape;230;p26"/>
          <p:cNvPicPr preferRelativeResize="0"/>
          <p:nvPr/>
        </p:nvPicPr>
        <p:blipFill>
          <a:blip r:embed="rId3">
            <a:alphaModFix/>
          </a:blip>
          <a:stretch>
            <a:fillRect/>
          </a:stretch>
        </p:blipFill>
        <p:spPr>
          <a:xfrm>
            <a:off x="3801375" y="911401"/>
            <a:ext cx="4712701" cy="3566700"/>
          </a:xfrm>
          <a:prstGeom prst="rect">
            <a:avLst/>
          </a:prstGeom>
          <a:noFill/>
          <a:ln>
            <a:noFill/>
          </a:ln>
        </p:spPr>
      </p:pic>
      <p:sp>
        <p:nvSpPr>
          <p:cNvPr id="231" name="Google Shape;231;p26"/>
          <p:cNvSpPr/>
          <p:nvPr/>
        </p:nvSpPr>
        <p:spPr>
          <a:xfrm>
            <a:off x="6345550" y="3172050"/>
            <a:ext cx="1919100" cy="68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txBox="1"/>
          <p:nvPr/>
        </p:nvSpPr>
        <p:spPr>
          <a:xfrm>
            <a:off x="6403700" y="3208400"/>
            <a:ext cx="1919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3 types d’iris (fleurs)</a:t>
            </a:r>
            <a:endParaRPr sz="1500" dirty="0">
              <a:latin typeface="Courier New"/>
              <a:ea typeface="Courier New"/>
              <a:cs typeface="Courier New"/>
              <a:sym typeface="Courier New"/>
            </a:endParaRPr>
          </a:p>
        </p:txBody>
      </p:sp>
      <p:pic>
        <p:nvPicPr>
          <p:cNvPr id="233" name="Google Shape;233;p26"/>
          <p:cNvPicPr preferRelativeResize="0"/>
          <p:nvPr/>
        </p:nvPicPr>
        <p:blipFill>
          <a:blip r:embed="rId4">
            <a:alphaModFix/>
          </a:blip>
          <a:stretch>
            <a:fillRect/>
          </a:stretch>
        </p:blipFill>
        <p:spPr>
          <a:xfrm>
            <a:off x="307975" y="1460326"/>
            <a:ext cx="3496575" cy="2222858"/>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pic>
        <p:nvPicPr>
          <p:cNvPr id="1397" name="Google Shape;1397;p148" descr="Femto-header_PowerPoint.jpg"/>
          <p:cNvPicPr preferRelativeResize="0"/>
          <p:nvPr/>
        </p:nvPicPr>
        <p:blipFill rotWithShape="1">
          <a:blip r:embed="rId3">
            <a:alphaModFix/>
          </a:blip>
          <a:srcRect l="22015"/>
          <a:stretch/>
        </p:blipFill>
        <p:spPr>
          <a:xfrm>
            <a:off x="2250282" y="0"/>
            <a:ext cx="6893700" cy="1815900"/>
          </a:xfrm>
          <a:prstGeom prst="rect">
            <a:avLst/>
          </a:prstGeom>
          <a:noFill/>
          <a:ln>
            <a:noFill/>
          </a:ln>
        </p:spPr>
      </p:pic>
      <p:sp>
        <p:nvSpPr>
          <p:cNvPr id="1398" name="Google Shape;1398;p148"/>
          <p:cNvSpPr txBox="1"/>
          <p:nvPr/>
        </p:nvSpPr>
        <p:spPr>
          <a:xfrm>
            <a:off x="864675" y="1423050"/>
            <a:ext cx="7526400" cy="2297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 sz="2400">
                <a:solidFill>
                  <a:srgbClr val="707F87"/>
                </a:solidFill>
              </a:rPr>
              <a:t>6. Data improvement</a:t>
            </a:r>
            <a:endParaRPr sz="2400">
              <a:solidFill>
                <a:srgbClr val="707F87"/>
              </a:solidFill>
            </a:endParaRPr>
          </a:p>
          <a:p>
            <a:pPr marL="0" marR="0" lvl="0" indent="0" algn="l" rtl="0">
              <a:spcBef>
                <a:spcPts val="0"/>
              </a:spcBef>
              <a:spcAft>
                <a:spcPts val="0"/>
              </a:spcAft>
              <a:buNone/>
            </a:pPr>
            <a:endParaRPr sz="2400">
              <a:solidFill>
                <a:srgbClr val="707F87"/>
              </a:solidFill>
            </a:endParaRPr>
          </a:p>
          <a:p>
            <a:pPr marL="0" marR="0" lvl="0" indent="0" algn="l" rtl="0">
              <a:spcBef>
                <a:spcPts val="0"/>
              </a:spcBef>
              <a:spcAft>
                <a:spcPts val="0"/>
              </a:spcAft>
              <a:buNone/>
            </a:pPr>
            <a:r>
              <a:rPr lang="fr" sz="1800" i="1">
                <a:solidFill>
                  <a:srgbClr val="707F87"/>
                </a:solidFill>
              </a:rPr>
              <a:t>C. Guyeux</a:t>
            </a:r>
            <a:endParaRPr sz="1800" i="1"/>
          </a:p>
          <a:p>
            <a:pPr marL="0" marR="0" lvl="0" indent="0" algn="l" rtl="0">
              <a:spcBef>
                <a:spcPts val="0"/>
              </a:spcBef>
              <a:spcAft>
                <a:spcPts val="0"/>
              </a:spcAft>
              <a:buNone/>
            </a:pPr>
            <a:endParaRPr sz="1700" b="0" i="0" u="none" strike="noStrike" cap="none">
              <a:solidFill>
                <a:srgbClr val="707F87"/>
              </a:solidFill>
              <a:latin typeface="Arial"/>
              <a:ea typeface="Arial"/>
              <a:cs typeface="Arial"/>
              <a:sym typeface="Arial"/>
            </a:endParaRPr>
          </a:p>
          <a:p>
            <a:pPr marL="0" marR="0" lvl="0" indent="0" algn="l" rtl="0">
              <a:spcBef>
                <a:spcPts val="0"/>
              </a:spcBef>
              <a:spcAft>
                <a:spcPts val="0"/>
              </a:spcAft>
              <a:buNone/>
            </a:pPr>
            <a:r>
              <a:rPr lang="fr" sz="1600">
                <a:solidFill>
                  <a:srgbClr val="707F87"/>
                </a:solidFill>
              </a:rPr>
              <a:t>Master IoT</a:t>
            </a:r>
            <a:endParaRPr sz="1100"/>
          </a:p>
        </p:txBody>
      </p:sp>
      <p:pic>
        <p:nvPicPr>
          <p:cNvPr id="1399" name="Google Shape;1399;p148" descr="G:\sophie.roger\Nvelle Charte Graphique\fin\Logotype\Logos\Fichiers bitmap\PNG - fond transparent\Femto-logo_couleur-2012-transp.png"/>
          <p:cNvPicPr preferRelativeResize="0"/>
          <p:nvPr/>
        </p:nvPicPr>
        <p:blipFill rotWithShape="1">
          <a:blip r:embed="rId4">
            <a:alphaModFix/>
          </a:blip>
          <a:srcRect/>
          <a:stretch/>
        </p:blipFill>
        <p:spPr>
          <a:xfrm>
            <a:off x="307976" y="239668"/>
            <a:ext cx="1942200" cy="604500"/>
          </a:xfrm>
          <a:prstGeom prst="rect">
            <a:avLst/>
          </a:prstGeom>
          <a:noFill/>
          <a:ln>
            <a:noFill/>
          </a:ln>
        </p:spPr>
      </p:pic>
      <p:pic>
        <p:nvPicPr>
          <p:cNvPr id="1400" name="Google Shape;1400;p148" descr="G:\sophie.roger\Nvelle Charte Graphique\fin\Logotype\Logos\Fichiers bitmap\PNG - fond transparent\Femto-logo_couleur-2012-transp.png"/>
          <p:cNvPicPr preferRelativeResize="0"/>
          <p:nvPr/>
        </p:nvPicPr>
        <p:blipFill rotWithShape="1">
          <a:blip r:embed="rId4">
            <a:alphaModFix/>
          </a:blip>
          <a:srcRect/>
          <a:stretch/>
        </p:blipFill>
        <p:spPr>
          <a:xfrm>
            <a:off x="-3397680" y="-1970899"/>
            <a:ext cx="1352700" cy="421200"/>
          </a:xfrm>
          <a:prstGeom prst="rect">
            <a:avLst/>
          </a:prstGeom>
          <a:noFill/>
          <a:ln>
            <a:noFill/>
          </a:ln>
        </p:spPr>
      </p:pic>
      <p:pic>
        <p:nvPicPr>
          <p:cNvPr id="1401" name="Google Shape;1401;p148" descr="G:\sophie.roger\Nvelle Charte Graphique\fin\logos tutelles\Logo-ensmm.jpg"/>
          <p:cNvPicPr preferRelativeResize="0"/>
          <p:nvPr/>
        </p:nvPicPr>
        <p:blipFill rotWithShape="1">
          <a:blip r:embed="rId5">
            <a:alphaModFix/>
          </a:blip>
          <a:srcRect/>
          <a:stretch/>
        </p:blipFill>
        <p:spPr>
          <a:xfrm>
            <a:off x="1577399" y="4673074"/>
            <a:ext cx="794400" cy="127500"/>
          </a:xfrm>
          <a:prstGeom prst="rect">
            <a:avLst/>
          </a:prstGeom>
          <a:noFill/>
          <a:ln>
            <a:noFill/>
          </a:ln>
        </p:spPr>
      </p:pic>
      <p:pic>
        <p:nvPicPr>
          <p:cNvPr id="1402" name="Google Shape;1402;p148" descr="G:\sophie.roger\Nvelle Charte Graphique\fin\logos tutelles\cnrs_quadri.jpeg"/>
          <p:cNvPicPr preferRelativeResize="0"/>
          <p:nvPr/>
        </p:nvPicPr>
        <p:blipFill rotWithShape="1">
          <a:blip r:embed="rId6">
            <a:alphaModFix/>
          </a:blip>
          <a:srcRect/>
          <a:stretch/>
        </p:blipFill>
        <p:spPr>
          <a:xfrm>
            <a:off x="966255" y="4580120"/>
            <a:ext cx="287400" cy="287400"/>
          </a:xfrm>
          <a:prstGeom prst="rect">
            <a:avLst/>
          </a:prstGeom>
          <a:noFill/>
          <a:ln>
            <a:noFill/>
          </a:ln>
        </p:spPr>
      </p:pic>
      <p:pic>
        <p:nvPicPr>
          <p:cNvPr id="1403" name="Google Shape;1403;p148" descr="G:\sophie.roger\Nvelle Charte Graphique\fin\logos tutelles\ufc Quadri.jpg"/>
          <p:cNvPicPr preferRelativeResize="0"/>
          <p:nvPr/>
        </p:nvPicPr>
        <p:blipFill rotWithShape="1">
          <a:blip r:embed="rId7">
            <a:alphaModFix/>
          </a:blip>
          <a:srcRect/>
          <a:stretch/>
        </p:blipFill>
        <p:spPr>
          <a:xfrm>
            <a:off x="307976" y="4580120"/>
            <a:ext cx="414000" cy="255000"/>
          </a:xfrm>
          <a:prstGeom prst="rect">
            <a:avLst/>
          </a:prstGeom>
          <a:noFill/>
          <a:ln>
            <a:noFill/>
          </a:ln>
        </p:spPr>
      </p:pic>
      <p:pic>
        <p:nvPicPr>
          <p:cNvPr id="1404" name="Google Shape;1404;p148" descr="G:\sophie.roger\Nvelle Charte Graphique\fin\logos tutelles\utbm quadri.jpg"/>
          <p:cNvPicPr preferRelativeResize="0"/>
          <p:nvPr/>
        </p:nvPicPr>
        <p:blipFill rotWithShape="1">
          <a:blip r:embed="rId8">
            <a:alphaModFix/>
          </a:blip>
          <a:srcRect/>
          <a:stretch/>
        </p:blipFill>
        <p:spPr>
          <a:xfrm>
            <a:off x="2616344" y="4645549"/>
            <a:ext cx="680700" cy="2220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4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410" name="Google Shape;1410;p149"/>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Data preparation</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pic>
        <p:nvPicPr>
          <p:cNvPr id="1411" name="Google Shape;1411;p149"/>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50"/>
          <p:cNvSpPr txBox="1"/>
          <p:nvPr/>
        </p:nvSpPr>
        <p:spPr>
          <a:xfrm>
            <a:off x="579200" y="992700"/>
            <a:ext cx="7683600" cy="35028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The first step is to visualize your dataset, and look for outliers or missing data.</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The first ones should be discarded, by one of the methods we will explain later.</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The second ones are to be completed</a:t>
            </a:r>
            <a:endParaRPr sz="1500">
              <a:solidFill>
                <a:schemeClr val="dk1"/>
              </a:solidFill>
              <a:latin typeface="Courier New"/>
              <a:ea typeface="Courier New"/>
              <a:cs typeface="Courier New"/>
              <a:sym typeface="Courier New"/>
            </a:endParaRPr>
          </a:p>
          <a:p>
            <a:pPr marL="1371600" lvl="2"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for example by 0,</a:t>
            </a:r>
            <a:endParaRPr sz="1500">
              <a:solidFill>
                <a:schemeClr val="dk1"/>
              </a:solidFill>
              <a:latin typeface="Courier New"/>
              <a:ea typeface="Courier New"/>
              <a:cs typeface="Courier New"/>
              <a:sym typeface="Courier New"/>
            </a:endParaRPr>
          </a:p>
          <a:p>
            <a:pPr marL="1371600" lvl="2"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or by the average of the data of the column,</a:t>
            </a:r>
            <a:endParaRPr sz="1500">
              <a:solidFill>
                <a:schemeClr val="dk1"/>
              </a:solidFill>
              <a:latin typeface="Courier New"/>
              <a:ea typeface="Courier New"/>
              <a:cs typeface="Courier New"/>
              <a:sym typeface="Courier New"/>
            </a:endParaRPr>
          </a:p>
          <a:p>
            <a:pPr marL="1371600" lvl="2"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or by making a linear interpolation between the two closest known values, if it makes sense.</a:t>
            </a: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1417" name="Google Shape;1417;p15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Outliers &amp; missing data</a:t>
            </a:r>
            <a:endParaRPr sz="3200">
              <a:solidFill>
                <a:srgbClr val="707F87"/>
              </a:solidFill>
              <a:latin typeface="Calibri"/>
              <a:ea typeface="Calibri"/>
              <a:cs typeface="Calibri"/>
              <a:sym typeface="Calibri"/>
            </a:endParaRPr>
          </a:p>
        </p:txBody>
      </p:sp>
      <p:cxnSp>
        <p:nvCxnSpPr>
          <p:cNvPr id="1418" name="Google Shape;1418;p15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419" name="Google Shape;1419;p15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15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Missing data using Pandas</a:t>
            </a:r>
            <a:endParaRPr sz="3200">
              <a:solidFill>
                <a:srgbClr val="707F87"/>
              </a:solidFill>
              <a:latin typeface="Calibri"/>
              <a:ea typeface="Calibri"/>
              <a:cs typeface="Calibri"/>
              <a:sym typeface="Calibri"/>
            </a:endParaRPr>
          </a:p>
        </p:txBody>
      </p:sp>
      <p:cxnSp>
        <p:nvCxnSpPr>
          <p:cNvPr id="1425" name="Google Shape;1425;p15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426" name="Google Shape;1426;p15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7" name="Google Shape;1427;p151"/>
          <p:cNvSpPr txBox="1"/>
          <p:nvPr/>
        </p:nvSpPr>
        <p:spPr>
          <a:xfrm>
            <a:off x="505550" y="946650"/>
            <a:ext cx="8074200" cy="3626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ourier New"/>
              <a:buChar char="●"/>
            </a:pPr>
            <a:r>
              <a:rPr lang="fr" sz="1600"/>
              <a:t>Find columns with missing data</a:t>
            </a:r>
            <a:br>
              <a:rPr lang="fr" sz="1600">
                <a:latin typeface="Courier New"/>
                <a:ea typeface="Courier New"/>
                <a:cs typeface="Courier New"/>
                <a:sym typeface="Courier New"/>
              </a:rPr>
            </a:br>
            <a:r>
              <a:rPr lang="fr" sz="1600">
                <a:latin typeface="Courier New"/>
                <a:ea typeface="Courier New"/>
                <a:cs typeface="Courier New"/>
                <a:sym typeface="Courier New"/>
              </a:rPr>
              <a:t>for col in df:</a:t>
            </a:r>
            <a:endParaRPr sz="1600">
              <a:latin typeface="Courier New"/>
              <a:ea typeface="Courier New"/>
              <a:cs typeface="Courier New"/>
              <a:sym typeface="Courier New"/>
            </a:endParaRPr>
          </a:p>
          <a:p>
            <a:pPr marL="457200" lvl="0" indent="0" algn="l" rtl="0">
              <a:spcBef>
                <a:spcPts val="0"/>
              </a:spcBef>
              <a:spcAft>
                <a:spcPts val="0"/>
              </a:spcAft>
              <a:buNone/>
            </a:pPr>
            <a:r>
              <a:rPr lang="fr" sz="1600">
                <a:latin typeface="Courier New"/>
                <a:ea typeface="Courier New"/>
                <a:cs typeface="Courier New"/>
                <a:sym typeface="Courier New"/>
              </a:rPr>
              <a:t>    df[col].isna().sum()</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t>replace </a:t>
            </a:r>
            <a:r>
              <a:rPr lang="fr" sz="1600">
                <a:solidFill>
                  <a:schemeClr val="dk1"/>
                </a:solidFill>
              </a:rPr>
              <a:t>'mq' by NaNs:</a:t>
            </a:r>
            <a:br>
              <a:rPr lang="fr" sz="1600">
                <a:solidFill>
                  <a:schemeClr val="dk1"/>
                </a:solidFill>
                <a:latin typeface="Courier New"/>
                <a:ea typeface="Courier New"/>
                <a:cs typeface="Courier New"/>
                <a:sym typeface="Courier New"/>
              </a:rPr>
            </a:br>
            <a:r>
              <a:rPr lang="fr" sz="1600">
                <a:solidFill>
                  <a:schemeClr val="dk1"/>
                </a:solidFill>
                <a:latin typeface="Courier New"/>
                <a:ea typeface="Courier New"/>
                <a:cs typeface="Courier New"/>
                <a:sym typeface="Courier New"/>
              </a:rPr>
              <a:t>df.replace('mq', np.NaN)</a:t>
            </a:r>
            <a:br>
              <a:rPr lang="fr" sz="1600">
                <a:solidFill>
                  <a:schemeClr val="dk1"/>
                </a:solidFill>
                <a:latin typeface="Courier New"/>
                <a:ea typeface="Courier New"/>
                <a:cs typeface="Courier New"/>
                <a:sym typeface="Courier New"/>
              </a:rPr>
            </a:br>
            <a:r>
              <a:rPr lang="fr" sz="1600">
                <a:latin typeface="Courier New"/>
                <a:ea typeface="Courier New"/>
                <a:cs typeface="Courier New"/>
                <a:sym typeface="Courier New"/>
              </a:rPr>
              <a:t> </a:t>
            </a: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t>Fill/drop NaNs:</a:t>
            </a:r>
            <a:br>
              <a:rPr lang="fr" sz="1600">
                <a:latin typeface="Courier New"/>
                <a:ea typeface="Courier New"/>
                <a:cs typeface="Courier New"/>
                <a:sym typeface="Courier New"/>
              </a:rPr>
            </a:br>
            <a:r>
              <a:rPr lang="fr" sz="1600">
                <a:solidFill>
                  <a:schemeClr val="dk1"/>
                </a:solidFill>
                <a:latin typeface="Courier New"/>
                <a:ea typeface="Courier New"/>
                <a:cs typeface="Courier New"/>
                <a:sym typeface="Courier New"/>
              </a:rPr>
              <a:t>df['target'].fillna(0)</a:t>
            </a:r>
            <a:br>
              <a:rPr lang="fr" sz="1600">
                <a:solidFill>
                  <a:schemeClr val="dk1"/>
                </a:solidFill>
                <a:latin typeface="Courier New"/>
                <a:ea typeface="Courier New"/>
                <a:cs typeface="Courier New"/>
                <a:sym typeface="Courier New"/>
              </a:rPr>
            </a:br>
            <a:r>
              <a:rPr lang="fr" sz="1600">
                <a:solidFill>
                  <a:schemeClr val="dk1"/>
                </a:solidFill>
                <a:latin typeface="Courier New"/>
                <a:ea typeface="Courier New"/>
                <a:cs typeface="Courier New"/>
                <a:sym typeface="Courier New"/>
              </a:rPr>
              <a:t>df['target'].fillna(df.target.mean())</a:t>
            </a:r>
            <a:br>
              <a:rPr lang="fr" sz="1600">
                <a:latin typeface="Courier New"/>
                <a:ea typeface="Courier New"/>
                <a:cs typeface="Courier New"/>
                <a:sym typeface="Courier New"/>
              </a:rPr>
            </a:br>
            <a:r>
              <a:rPr lang="fr" sz="1600">
                <a:latin typeface="Courier New"/>
                <a:ea typeface="Courier New"/>
                <a:cs typeface="Courier New"/>
                <a:sym typeface="Courier New"/>
              </a:rPr>
              <a:t>df['target'].fillna(method='ffill') # forward fill</a:t>
            </a:r>
            <a:br>
              <a:rPr lang="fr" sz="1600">
                <a:latin typeface="Courier New"/>
                <a:ea typeface="Courier New"/>
                <a:cs typeface="Courier New"/>
                <a:sym typeface="Courier New"/>
              </a:rPr>
            </a:br>
            <a:r>
              <a:rPr lang="fr" sz="1600">
                <a:latin typeface="Courier New"/>
                <a:ea typeface="Courier New"/>
                <a:cs typeface="Courier New"/>
                <a:sym typeface="Courier New"/>
              </a:rPr>
              <a:t>df[</a:t>
            </a:r>
            <a:r>
              <a:rPr lang="fr" sz="1600">
                <a:solidFill>
                  <a:schemeClr val="dk1"/>
                </a:solidFill>
                <a:latin typeface="Courier New"/>
                <a:ea typeface="Courier New"/>
                <a:cs typeface="Courier New"/>
                <a:sym typeface="Courier New"/>
              </a:rPr>
              <a:t>'target'].dropna(inplace=True)</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457200" lvl="0" indent="-330200" algn="l" rtl="0">
              <a:spcBef>
                <a:spcPts val="0"/>
              </a:spcBef>
              <a:spcAft>
                <a:spcPts val="0"/>
              </a:spcAft>
              <a:buSzPts val="1600"/>
              <a:buChar char="●"/>
            </a:pPr>
            <a:r>
              <a:rPr lang="fr" sz="1600">
                <a:latin typeface="Courier New"/>
                <a:ea typeface="Courier New"/>
                <a:cs typeface="Courier New"/>
                <a:sym typeface="Courier New"/>
              </a:rPr>
              <a:t>df[</a:t>
            </a:r>
            <a:r>
              <a:rPr lang="fr" sz="1600">
                <a:solidFill>
                  <a:schemeClr val="dk1"/>
                </a:solidFill>
                <a:latin typeface="Courier New"/>
                <a:ea typeface="Courier New"/>
                <a:cs typeface="Courier New"/>
                <a:sym typeface="Courier New"/>
              </a:rPr>
              <a:t>'target'</a:t>
            </a:r>
            <a:r>
              <a:rPr lang="fr" sz="1600">
                <a:latin typeface="Courier New"/>
                <a:ea typeface="Courier New"/>
                <a:cs typeface="Courier New"/>
                <a:sym typeface="Courier New"/>
              </a:rPr>
              <a:t>].interpolate() # </a:t>
            </a:r>
            <a:r>
              <a:rPr lang="fr" sz="1600">
                <a:solidFill>
                  <a:schemeClr val="dk1"/>
                </a:solidFill>
              </a:rPr>
              <a:t>Linear interpolation</a:t>
            </a:r>
            <a:endParaRPr sz="1600">
              <a:latin typeface="Courier New"/>
              <a:ea typeface="Courier New"/>
              <a:cs typeface="Courier New"/>
              <a:sym typeface="Courier New"/>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15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Outliers detection</a:t>
            </a:r>
            <a:endParaRPr sz="3200">
              <a:solidFill>
                <a:srgbClr val="707F87"/>
              </a:solidFill>
              <a:latin typeface="Calibri"/>
              <a:ea typeface="Calibri"/>
              <a:cs typeface="Calibri"/>
              <a:sym typeface="Calibri"/>
            </a:endParaRPr>
          </a:p>
        </p:txBody>
      </p:sp>
      <p:cxnSp>
        <p:nvCxnSpPr>
          <p:cNvPr id="1433" name="Google Shape;1433;p15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434" name="Google Shape;1434;p15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5" name="Google Shape;1435;p152"/>
          <p:cNvSpPr txBox="1"/>
          <p:nvPr/>
        </p:nvSpPr>
        <p:spPr>
          <a:xfrm>
            <a:off x="505550" y="946650"/>
            <a:ext cx="8074200" cy="3626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fr" sz="1600"/>
              <a:t>A rudimentary way of detecting outliers is to look at the gap e between the first and third quartiles, and discard anything below the first quartile -1.5e, and above 1.5e +3rd quartile (as in box plot).</a:t>
            </a:r>
            <a:br>
              <a:rPr lang="fr" sz="1600"/>
            </a:br>
            <a:endParaRPr sz="1600"/>
          </a:p>
          <a:p>
            <a:pPr marL="457200" lvl="0" indent="-330200" algn="l" rtl="0">
              <a:spcBef>
                <a:spcPts val="0"/>
              </a:spcBef>
              <a:spcAft>
                <a:spcPts val="0"/>
              </a:spcAft>
              <a:buSzPts val="1600"/>
              <a:buChar char="●"/>
            </a:pPr>
            <a:r>
              <a:rPr lang="fr" sz="1600" u="sng">
                <a:solidFill>
                  <a:schemeClr val="hlink"/>
                </a:solidFill>
                <a:hlinkClick r:id="rId3"/>
              </a:rPr>
              <a:t>https://pyod.readthedocs.io/en/latest/</a:t>
            </a:r>
            <a:br>
              <a:rPr lang="fr" sz="1600"/>
            </a:br>
            <a:endParaRPr sz="1600"/>
          </a:p>
          <a:p>
            <a:pPr marL="457200" lvl="0" indent="457200" algn="l" rtl="0">
              <a:spcBef>
                <a:spcPts val="0"/>
              </a:spcBef>
              <a:spcAft>
                <a:spcPts val="0"/>
              </a:spcAft>
              <a:buNone/>
            </a:pPr>
            <a:r>
              <a:rPr lang="fr" sz="1600">
                <a:latin typeface="Courier New"/>
                <a:ea typeface="Courier New"/>
                <a:cs typeface="Courier New"/>
                <a:sym typeface="Courier New"/>
              </a:rPr>
              <a:t>from pyod.models.ecod import ECOD</a:t>
            </a:r>
            <a:endParaRPr sz="1600">
              <a:latin typeface="Courier New"/>
              <a:ea typeface="Courier New"/>
              <a:cs typeface="Courier New"/>
              <a:sym typeface="Courier New"/>
            </a:endParaRPr>
          </a:p>
          <a:p>
            <a:pPr marL="457200" lvl="0" indent="457200" algn="l" rtl="0">
              <a:spcBef>
                <a:spcPts val="0"/>
              </a:spcBef>
              <a:spcAft>
                <a:spcPts val="0"/>
              </a:spcAft>
              <a:buNone/>
            </a:pPr>
            <a:r>
              <a:rPr lang="fr" sz="1600">
                <a:latin typeface="Courier New"/>
                <a:ea typeface="Courier New"/>
                <a:cs typeface="Courier New"/>
                <a:sym typeface="Courier New"/>
              </a:rPr>
              <a:t>clf = ECOD()</a:t>
            </a:r>
            <a:endParaRPr sz="1600">
              <a:latin typeface="Courier New"/>
              <a:ea typeface="Courier New"/>
              <a:cs typeface="Courier New"/>
              <a:sym typeface="Courier New"/>
            </a:endParaRPr>
          </a:p>
          <a:p>
            <a:pPr marL="457200" lvl="0" indent="457200" algn="l" rtl="0">
              <a:spcBef>
                <a:spcPts val="0"/>
              </a:spcBef>
              <a:spcAft>
                <a:spcPts val="0"/>
              </a:spcAft>
              <a:buNone/>
            </a:pPr>
            <a:r>
              <a:rPr lang="fr" sz="1600">
                <a:latin typeface="Courier New"/>
                <a:ea typeface="Courier New"/>
                <a:cs typeface="Courier New"/>
                <a:sym typeface="Courier New"/>
              </a:rPr>
              <a:t>clf.fit(X_train)</a:t>
            </a:r>
            <a:endParaRPr sz="1600">
              <a:latin typeface="Courier New"/>
              <a:ea typeface="Courier New"/>
              <a:cs typeface="Courier New"/>
              <a:sym typeface="Courier New"/>
            </a:endParaRPr>
          </a:p>
          <a:p>
            <a:pPr marL="457200" lvl="0" indent="457200" algn="l" rtl="0">
              <a:spcBef>
                <a:spcPts val="0"/>
              </a:spcBef>
              <a:spcAft>
                <a:spcPts val="0"/>
              </a:spcAft>
              <a:buClr>
                <a:schemeClr val="dk1"/>
              </a:buClr>
              <a:buSzPts val="1100"/>
              <a:buFont typeface="Arial"/>
              <a:buNone/>
            </a:pPr>
            <a:r>
              <a:rPr lang="fr" sz="1600">
                <a:solidFill>
                  <a:schemeClr val="dk1"/>
                </a:solidFill>
                <a:latin typeface="Courier New"/>
                <a:ea typeface="Courier New"/>
                <a:cs typeface="Courier New"/>
                <a:sym typeface="Courier New"/>
              </a:rPr>
              <a:t># Outlier scores for training data</a:t>
            </a:r>
            <a:endParaRPr sz="1600">
              <a:latin typeface="Courier New"/>
              <a:ea typeface="Courier New"/>
              <a:cs typeface="Courier New"/>
              <a:sym typeface="Courier New"/>
            </a:endParaRPr>
          </a:p>
          <a:p>
            <a:pPr marL="457200" lvl="0" indent="457200" algn="l" rtl="0">
              <a:spcBef>
                <a:spcPts val="0"/>
              </a:spcBef>
              <a:spcAft>
                <a:spcPts val="0"/>
              </a:spcAft>
              <a:buNone/>
            </a:pPr>
            <a:r>
              <a:rPr lang="fr" sz="1600">
                <a:latin typeface="Courier New"/>
                <a:ea typeface="Courier New"/>
                <a:cs typeface="Courier New"/>
                <a:sym typeface="Courier New"/>
              </a:rPr>
              <a:t>y_train_scores = clf.decision_scores_  </a:t>
            </a:r>
            <a:endParaRPr sz="1600">
              <a:latin typeface="Courier New"/>
              <a:ea typeface="Courier New"/>
              <a:cs typeface="Courier New"/>
              <a:sym typeface="Courier New"/>
            </a:endParaRPr>
          </a:p>
          <a:p>
            <a:pPr marL="457200" lvl="0" indent="457200" algn="l" rtl="0">
              <a:spcBef>
                <a:spcPts val="0"/>
              </a:spcBef>
              <a:spcAft>
                <a:spcPts val="0"/>
              </a:spcAft>
              <a:buClr>
                <a:schemeClr val="dk1"/>
              </a:buClr>
              <a:buSzPts val="1100"/>
              <a:buFont typeface="Arial"/>
              <a:buNone/>
            </a:pPr>
            <a:r>
              <a:rPr lang="fr" sz="1600">
                <a:solidFill>
                  <a:schemeClr val="dk1"/>
                </a:solidFill>
                <a:latin typeface="Courier New"/>
                <a:ea typeface="Courier New"/>
                <a:cs typeface="Courier New"/>
                <a:sym typeface="Courier New"/>
              </a:rPr>
              <a:t># Outlier scores for test data</a:t>
            </a:r>
            <a:endParaRPr sz="1600">
              <a:latin typeface="Courier New"/>
              <a:ea typeface="Courier New"/>
              <a:cs typeface="Courier New"/>
              <a:sym typeface="Courier New"/>
            </a:endParaRPr>
          </a:p>
          <a:p>
            <a:pPr marL="457200" lvl="0" indent="457200" algn="l" rtl="0">
              <a:spcBef>
                <a:spcPts val="0"/>
              </a:spcBef>
              <a:spcAft>
                <a:spcPts val="0"/>
              </a:spcAft>
              <a:buNone/>
            </a:pPr>
            <a:r>
              <a:rPr lang="fr" sz="1600">
                <a:latin typeface="Courier New"/>
                <a:ea typeface="Courier New"/>
                <a:cs typeface="Courier New"/>
                <a:sym typeface="Courier New"/>
              </a:rPr>
              <a:t>y_test_scores = clf.decision_function(X_test)  </a:t>
            </a:r>
            <a:endParaRPr sz="1600">
              <a:latin typeface="Courier New"/>
              <a:ea typeface="Courier New"/>
              <a:cs typeface="Courier New"/>
              <a:sym typeface="Courier New"/>
            </a:endParaRPr>
          </a:p>
          <a:p>
            <a:pPr marL="0" lvl="0" indent="0" algn="l" rtl="0">
              <a:spcBef>
                <a:spcPts val="0"/>
              </a:spcBef>
              <a:spcAft>
                <a:spcPts val="0"/>
              </a:spcAft>
              <a:buNone/>
            </a:pPr>
            <a:endParaRPr sz="16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5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441" name="Google Shape;1441;p153"/>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Data encoding</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pic>
        <p:nvPicPr>
          <p:cNvPr id="1442" name="Google Shape;1442;p153"/>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54"/>
          <p:cNvSpPr txBox="1"/>
          <p:nvPr/>
        </p:nvSpPr>
        <p:spPr>
          <a:xfrm>
            <a:off x="458175" y="992700"/>
            <a:ext cx="8185500" cy="35028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Once these data are prepared, they must be encoded, which often helps the model to make good predictions. </a:t>
            </a: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Columns with numerical values must be normalized,</a:t>
            </a: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and other columns (consisting of text, booleans, colors... in short categories), must be encoded as a number or a vector of numbers.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This can be done in various ways.</a:t>
            </a: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We can for example associate an integer to each category, in a naive way.</a:t>
            </a: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We can also do a "one hot encoding": if we have n possible categories, then we will encode it as a binary vector.</a:t>
            </a:r>
            <a:endParaRPr sz="1500">
              <a:solidFill>
                <a:schemeClr val="dk1"/>
              </a:solidFill>
              <a:latin typeface="Courier New"/>
              <a:ea typeface="Courier New"/>
              <a:cs typeface="Courier New"/>
              <a:sym typeface="Courier New"/>
            </a:endParaRPr>
          </a:p>
          <a:p>
            <a:pPr marL="914400" lvl="1"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Or, finally, transform each category into a real corresponding to the target average for that category ("target encoding")</a:t>
            </a:r>
            <a:endParaRPr sz="1500">
              <a:solidFill>
                <a:schemeClr val="dk1"/>
              </a:solidFill>
              <a:latin typeface="Courier New"/>
              <a:ea typeface="Courier New"/>
              <a:cs typeface="Courier New"/>
              <a:sym typeface="Courier New"/>
            </a:endParaRPr>
          </a:p>
        </p:txBody>
      </p:sp>
      <p:sp>
        <p:nvSpPr>
          <p:cNvPr id="1448" name="Google Shape;1448;p15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 encoding</a:t>
            </a:r>
            <a:endParaRPr sz="3200">
              <a:solidFill>
                <a:srgbClr val="707F87"/>
              </a:solidFill>
              <a:latin typeface="Calibri"/>
              <a:ea typeface="Calibri"/>
              <a:cs typeface="Calibri"/>
              <a:sym typeface="Calibri"/>
            </a:endParaRPr>
          </a:p>
        </p:txBody>
      </p:sp>
      <p:cxnSp>
        <p:nvCxnSpPr>
          <p:cNvPr id="1449" name="Google Shape;1449;p15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450" name="Google Shape;1450;p15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5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Numerical encoding with Pandas</a:t>
            </a:r>
            <a:endParaRPr sz="3200">
              <a:solidFill>
                <a:srgbClr val="707F87"/>
              </a:solidFill>
              <a:latin typeface="Calibri"/>
              <a:ea typeface="Calibri"/>
              <a:cs typeface="Calibri"/>
              <a:sym typeface="Calibri"/>
            </a:endParaRPr>
          </a:p>
        </p:txBody>
      </p:sp>
      <p:cxnSp>
        <p:nvCxnSpPr>
          <p:cNvPr id="1456" name="Google Shape;1456;p15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457" name="Google Shape;1457;p15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8" name="Google Shape;1458;p155"/>
          <p:cNvSpPr txBox="1"/>
          <p:nvPr/>
        </p:nvSpPr>
        <p:spPr>
          <a:xfrm>
            <a:off x="622800" y="968625"/>
            <a:ext cx="7949700" cy="3384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fr" sz="1500"/>
              <a:t>Numerical standardization:</a:t>
            </a:r>
            <a:br>
              <a:rPr lang="fr" sz="1500"/>
            </a:br>
            <a:endParaRPr sz="1500"/>
          </a:p>
          <a:p>
            <a:pPr marL="0" lvl="0" indent="45720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from sklearn.preprocessing import StandardScaler</a:t>
            </a:r>
            <a:endParaRPr sz="1500">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scaler = StandardScaler()</a:t>
            </a:r>
            <a:endParaRPr sz="1500">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scaler.fit_transform(df[num_col])</a:t>
            </a:r>
            <a:endParaRPr sz="1500">
              <a:latin typeface="Courier New"/>
              <a:ea typeface="Courier New"/>
              <a:cs typeface="Courier New"/>
              <a:sym typeface="Courier New"/>
            </a:endParaRPr>
          </a:p>
          <a:p>
            <a:pPr marL="0" lvl="0" indent="457200" algn="l" rtl="0">
              <a:spcBef>
                <a:spcPts val="0"/>
              </a:spcBef>
              <a:spcAft>
                <a:spcPts val="0"/>
              </a:spcAft>
              <a:buNone/>
            </a:pPr>
            <a:endParaRPr sz="1500">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=&gt; mean = 0, std = 1</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5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Categorical encoding: Label encoding</a:t>
            </a:r>
            <a:endParaRPr sz="3200">
              <a:solidFill>
                <a:srgbClr val="707F87"/>
              </a:solidFill>
              <a:latin typeface="Calibri"/>
              <a:ea typeface="Calibri"/>
              <a:cs typeface="Calibri"/>
              <a:sym typeface="Calibri"/>
            </a:endParaRPr>
          </a:p>
        </p:txBody>
      </p:sp>
      <p:cxnSp>
        <p:nvCxnSpPr>
          <p:cNvPr id="1464" name="Google Shape;1464;p15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465" name="Google Shape;1465;p15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6" name="Google Shape;1466;p156"/>
          <p:cNvSpPr txBox="1"/>
          <p:nvPr/>
        </p:nvSpPr>
        <p:spPr>
          <a:xfrm>
            <a:off x="622800" y="968625"/>
            <a:ext cx="7949700" cy="3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&gt;&gt;&gt; from sklearn.preprocessing import LabelEncoder</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&gt;&gt;&gt; df = pd.DataFrame(</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[['Male', 'US', 12],</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['Female', 'US', 37],</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['Female', 'FR', 22],</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['Female', 'PL', 22],</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['Male', 'US', 42]],</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columns=['Gender', 'Country', 'Age'])</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&gt;&gt;&gt;</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&gt;&gt;&gt; enc = LabelEncoder()</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&gt;&gt;&gt; enc.fit_transform(df['Country'])</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array([2, 2, 0, 1, 2])</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5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Categorical encoding: One hot encoding</a:t>
            </a:r>
            <a:endParaRPr sz="3200">
              <a:solidFill>
                <a:srgbClr val="707F87"/>
              </a:solidFill>
              <a:latin typeface="Calibri"/>
              <a:ea typeface="Calibri"/>
              <a:cs typeface="Calibri"/>
              <a:sym typeface="Calibri"/>
            </a:endParaRPr>
          </a:p>
        </p:txBody>
      </p:sp>
      <p:cxnSp>
        <p:nvCxnSpPr>
          <p:cNvPr id="1472" name="Google Shape;1472;p15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473" name="Google Shape;1473;p15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4" name="Google Shape;1474;p157"/>
          <p:cNvSpPr txBox="1"/>
          <p:nvPr/>
        </p:nvSpPr>
        <p:spPr>
          <a:xfrm>
            <a:off x="622800" y="968625"/>
            <a:ext cx="7949700" cy="3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a:latin typeface="Courier New"/>
                <a:ea typeface="Courier New"/>
                <a:cs typeface="Courier New"/>
                <a:sym typeface="Courier New"/>
              </a:rPr>
              <a:t>&gt;&gt;&gt; from sklearn.preprocessing import OneHotEncoder</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&gt;&gt;&gt; import pandas as pd</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&gt;&gt;&gt; df = pd.DataFrame(</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 	[['Male', 'US', 12],</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  	['Female', 'US', 37],</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  	['Female', 'FR', 22],</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  	['Male', 'US', 42]],</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 	columns=['Gender', 'Country', 'Age'])</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&gt;&gt;&gt;</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&gt;&gt;&gt; enc = OneHotEncoder(handle_unknown='ignore')</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&gt;&gt;&gt; dd = enc.fit(df[['Gender', 'Country']])</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&gt;&gt;&gt; dd.categories_</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[array(['Female', 'Male'], dtype=object), array(['FR', 'US'], dtype=object)]</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Classification</a:t>
            </a:r>
            <a:endParaRPr sz="3200" dirty="0">
              <a:solidFill>
                <a:srgbClr val="707F87"/>
              </a:solidFill>
              <a:latin typeface="Calibri"/>
              <a:ea typeface="Calibri"/>
              <a:cs typeface="Calibri"/>
              <a:sym typeface="Calibri"/>
            </a:endParaRPr>
          </a:p>
        </p:txBody>
      </p:sp>
      <p:cxnSp>
        <p:nvCxnSpPr>
          <p:cNvPr id="241" name="Google Shape;241;p2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2" name="Google Shape;242;p2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43" name="Google Shape;243;p27"/>
          <p:cNvPicPr preferRelativeResize="0"/>
          <p:nvPr/>
        </p:nvPicPr>
        <p:blipFill>
          <a:blip r:embed="rId3">
            <a:alphaModFix/>
          </a:blip>
          <a:stretch>
            <a:fillRect/>
          </a:stretch>
        </p:blipFill>
        <p:spPr>
          <a:xfrm>
            <a:off x="2643225" y="1031451"/>
            <a:ext cx="3496575" cy="2222858"/>
          </a:xfrm>
          <a:prstGeom prst="rect">
            <a:avLst/>
          </a:prstGeom>
          <a:noFill/>
          <a:ln>
            <a:noFill/>
          </a:ln>
        </p:spPr>
      </p:pic>
      <p:sp>
        <p:nvSpPr>
          <p:cNvPr id="244" name="Google Shape;244;p27"/>
          <p:cNvSpPr/>
          <p:nvPr/>
        </p:nvSpPr>
        <p:spPr>
          <a:xfrm>
            <a:off x="2514975" y="1064125"/>
            <a:ext cx="72600" cy="2238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txBox="1"/>
          <p:nvPr/>
        </p:nvSpPr>
        <p:spPr>
          <a:xfrm>
            <a:off x="683812" y="1760625"/>
            <a:ext cx="1775513"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INPUT: une base de connaissances</a:t>
            </a:r>
            <a:endParaRPr sz="1500" dirty="0">
              <a:latin typeface="Courier New"/>
              <a:ea typeface="Courier New"/>
              <a:cs typeface="Courier New"/>
              <a:sym typeface="Courier New"/>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15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Categorical encoding: One hot encoding</a:t>
            </a:r>
            <a:endParaRPr sz="3200">
              <a:solidFill>
                <a:srgbClr val="707F87"/>
              </a:solidFill>
              <a:latin typeface="Calibri"/>
              <a:ea typeface="Calibri"/>
              <a:cs typeface="Calibri"/>
              <a:sym typeface="Calibri"/>
            </a:endParaRPr>
          </a:p>
        </p:txBody>
      </p:sp>
      <p:cxnSp>
        <p:nvCxnSpPr>
          <p:cNvPr id="1480" name="Google Shape;1480;p15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481" name="Google Shape;1481;p15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2" name="Google Shape;1482;p158"/>
          <p:cNvSpPr txBox="1"/>
          <p:nvPr/>
        </p:nvSpPr>
        <p:spPr>
          <a:xfrm>
            <a:off x="622800" y="968625"/>
            <a:ext cx="7949700" cy="3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&gt;&gt;&gt; out = dd.transform(df[['Gender', 'Country']])</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&gt;&gt;&gt; out.toarray()</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array([[0., 1., 0., 1.],</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[1., 0., 0., 1.],</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[1., 0., 1., 0.],</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[0., 1., 0., 1.]])</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&gt;&gt;&gt; enc.inverse_transform([[0., 1., 0., 1.],</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[0., 0., 1., 0.]])</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array([['Male', 'US'],</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[None, 'FR']], dtype=object)</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&gt;&gt;&gt; enc.get_feature_names_out(['Gender', 'Country'])</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array(['Gender_Female', 'Gender_Male', 'Country_FR', 'Country_US'],</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dtype=object)</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5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Categorical encoding: One hot encoding</a:t>
            </a:r>
            <a:endParaRPr sz="3200">
              <a:solidFill>
                <a:srgbClr val="707F87"/>
              </a:solidFill>
              <a:latin typeface="Calibri"/>
              <a:ea typeface="Calibri"/>
              <a:cs typeface="Calibri"/>
              <a:sym typeface="Calibri"/>
            </a:endParaRPr>
          </a:p>
        </p:txBody>
      </p:sp>
      <p:cxnSp>
        <p:nvCxnSpPr>
          <p:cNvPr id="1488" name="Google Shape;1488;p15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489" name="Google Shape;1489;p15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0" name="Google Shape;1490;p159"/>
          <p:cNvSpPr txBox="1"/>
          <p:nvPr/>
        </p:nvSpPr>
        <p:spPr>
          <a:xfrm>
            <a:off x="622800" y="968625"/>
            <a:ext cx="7949700" cy="3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a:latin typeface="Courier New"/>
                <a:ea typeface="Courier New"/>
                <a:cs typeface="Courier New"/>
                <a:sym typeface="Courier New"/>
              </a:rPr>
              <a:t>&gt;&gt;&gt; df[enc.get_feature_names_out(['Gender', 'Country'])] = dd.transform(df[['Gender', 'Country']]).toarray()</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&gt;&gt;&gt; df.drop(['Gender', 'Country'], axis=1, inplace=True)</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&gt;&gt;&gt; df</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   Age  Gender_Female  Gender_Male  Country_FR  Country_US</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0   12        	0.0      	1.0     	0.0     	1.0</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1   37        	1.0      	0.0     	0.0     	1.0</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2   22        	1.0      	0.0     	1.0     	0.0</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3   42        	0.0      	1.0     	0.0     	1.0</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16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Categorical encoding: target</a:t>
            </a:r>
            <a:endParaRPr sz="3200">
              <a:solidFill>
                <a:srgbClr val="707F87"/>
              </a:solidFill>
              <a:latin typeface="Calibri"/>
              <a:ea typeface="Calibri"/>
              <a:cs typeface="Calibri"/>
              <a:sym typeface="Calibri"/>
            </a:endParaRPr>
          </a:p>
        </p:txBody>
      </p:sp>
      <p:cxnSp>
        <p:nvCxnSpPr>
          <p:cNvPr id="1496" name="Google Shape;1496;p16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497" name="Google Shape;1497;p16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8" name="Google Shape;1498;p160"/>
          <p:cNvSpPr txBox="1"/>
          <p:nvPr/>
        </p:nvSpPr>
        <p:spPr>
          <a:xfrm>
            <a:off x="622800" y="968625"/>
            <a:ext cx="7949700" cy="3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500"/>
              <a:t>Rather than having as many explanatory variables as possible categories, we can transform each category into the average value of the variable to be explained when we are in that category : </a:t>
            </a:r>
            <a:r>
              <a:rPr lang="fr" sz="1500">
                <a:solidFill>
                  <a:schemeClr val="dk1"/>
                </a:solidFill>
              </a:rPr>
              <a:t>Target encoding</a:t>
            </a:r>
            <a:r>
              <a:rPr lang="fr" sz="1500"/>
              <a:t>.</a:t>
            </a:r>
            <a:endParaRPr sz="1500"/>
          </a:p>
          <a:p>
            <a:pPr marL="0" lvl="0" indent="0" algn="l" rtl="0">
              <a:spcBef>
                <a:spcPts val="0"/>
              </a:spcBef>
              <a:spcAft>
                <a:spcPts val="0"/>
              </a:spcAft>
              <a:buClr>
                <a:schemeClr val="dk1"/>
              </a:buClr>
              <a:buSzPts val="1100"/>
              <a:buFont typeface="Arial"/>
              <a:buNone/>
            </a:pPr>
            <a:endParaRPr sz="1500"/>
          </a:p>
          <a:p>
            <a:pPr marL="0" lvl="0" indent="0" algn="l" rtl="0">
              <a:spcBef>
                <a:spcPts val="0"/>
              </a:spcBef>
              <a:spcAft>
                <a:spcPts val="0"/>
              </a:spcAft>
              <a:buNone/>
            </a:pPr>
            <a:r>
              <a:rPr lang="fr" sz="1500"/>
              <a:t>If, for example, we consider the day of the year, rather than collecting 365 binary variables, we recover a single variable, the value of which will be greater the higher the value of the target variable on that day.</a:t>
            </a:r>
            <a:endParaRPr sz="1500"/>
          </a:p>
          <a:p>
            <a:pPr marL="0" lvl="0" indent="0" algn="l" rtl="0">
              <a:spcBef>
                <a:spcPts val="0"/>
              </a:spcBef>
              <a:spcAft>
                <a:spcPts val="0"/>
              </a:spcAft>
              <a:buNone/>
            </a:pPr>
            <a:endParaRPr sz="1500"/>
          </a:p>
          <a:p>
            <a:pPr marL="0" lvl="0" indent="45720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(pip install category_encoders)</a:t>
            </a:r>
            <a:endParaRPr sz="1500">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from category_encoders import TargetEncoder</a:t>
            </a:r>
            <a:endParaRPr sz="1500">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enc = TargetEncoder(cols=['Name_of_col','Another_name'])</a:t>
            </a:r>
            <a:endParaRPr sz="1500">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training_set = enc.fit_transform(X_train, y_train)</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0"/>
              </a:spcAft>
              <a:buNone/>
            </a:pPr>
            <a:endParaRPr sz="11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16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504" name="Google Shape;1504;p161"/>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Feature selection</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pic>
        <p:nvPicPr>
          <p:cNvPr id="1505" name="Google Shape;1505;p161"/>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62"/>
          <p:cNvSpPr txBox="1"/>
          <p:nvPr/>
        </p:nvSpPr>
        <p:spPr>
          <a:xfrm>
            <a:off x="655400" y="992700"/>
            <a:ext cx="7683600" cy="35028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The parameters of the learning algorithms should be set as well as possible, in particular through cross-validation techniques. </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Similarly, it is often essential to reduce the number of explanatory variables, by discarding those that have only a very small impact on the variable to be explained.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This is called feature selection.</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This feature selection can be operated in various ways…</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1511" name="Google Shape;1511;p16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Feature selection</a:t>
            </a:r>
            <a:endParaRPr sz="3200">
              <a:solidFill>
                <a:srgbClr val="707F87"/>
              </a:solidFill>
              <a:latin typeface="Calibri"/>
              <a:ea typeface="Calibri"/>
              <a:cs typeface="Calibri"/>
              <a:sym typeface="Calibri"/>
            </a:endParaRPr>
          </a:p>
        </p:txBody>
      </p:sp>
      <p:cxnSp>
        <p:nvCxnSpPr>
          <p:cNvPr id="1512" name="Google Shape;1512;p16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513" name="Google Shape;1513;p16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63"/>
          <p:cNvSpPr txBox="1"/>
          <p:nvPr/>
        </p:nvSpPr>
        <p:spPr>
          <a:xfrm>
            <a:off x="307975" y="840300"/>
            <a:ext cx="8396400" cy="35028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300">
                <a:solidFill>
                  <a:schemeClr val="dk1"/>
                </a:solidFill>
              </a:rPr>
              <a:t>The first option for reducing the number of explanatory variables is to use the variance via the VarianceThreshold object.</a:t>
            </a:r>
            <a:endParaRPr sz="1300">
              <a:solidFill>
                <a:schemeClr val="dk1"/>
              </a:solidFill>
            </a:endParaRPr>
          </a:p>
          <a:p>
            <a:pPr marL="457200" lvl="0" indent="-311150" algn="just" rtl="0">
              <a:lnSpc>
                <a:spcPct val="115000"/>
              </a:lnSpc>
              <a:spcBef>
                <a:spcPts val="0"/>
              </a:spcBef>
              <a:spcAft>
                <a:spcPts val="0"/>
              </a:spcAft>
              <a:buClr>
                <a:schemeClr val="dk1"/>
              </a:buClr>
              <a:buSzPts val="1300"/>
              <a:buChar char="-"/>
            </a:pPr>
            <a:r>
              <a:rPr lang="fr" sz="1300">
                <a:solidFill>
                  <a:schemeClr val="dk1"/>
                </a:solidFill>
              </a:rPr>
              <a:t>Features with a low variance cannot be used to match the variations in a variable to be explained.</a:t>
            </a:r>
            <a:endParaRPr sz="1300">
              <a:solidFill>
                <a:schemeClr val="dk1"/>
              </a:solidFill>
            </a:endParaRPr>
          </a:p>
          <a:p>
            <a:pPr marL="457200" lvl="0" indent="-311150" algn="just" rtl="0">
              <a:lnSpc>
                <a:spcPct val="115000"/>
              </a:lnSpc>
              <a:spcBef>
                <a:spcPts val="0"/>
              </a:spcBef>
              <a:spcAft>
                <a:spcPts val="0"/>
              </a:spcAft>
              <a:buClr>
                <a:schemeClr val="dk1"/>
              </a:buClr>
              <a:buSzPts val="1300"/>
              <a:buChar char="-"/>
            </a:pPr>
            <a:r>
              <a:rPr lang="fr" sz="1300">
                <a:solidFill>
                  <a:schemeClr val="dk1"/>
                </a:solidFill>
              </a:rPr>
              <a:t>To calculate the variance per column, we can use numpy as follows: np.var(X, axis = 1). The variance limit for variable selection can, for example, be set at the median of these variances:</a:t>
            </a:r>
            <a:endParaRPr sz="1300">
              <a:solidFill>
                <a:schemeClr val="dk1"/>
              </a:solidFill>
            </a:endParaRPr>
          </a:p>
          <a:p>
            <a:pPr marL="0" lvl="0" indent="0" algn="just" rtl="0">
              <a:lnSpc>
                <a:spcPct val="115000"/>
              </a:lnSpc>
              <a:spcBef>
                <a:spcPts val="0"/>
              </a:spcBef>
              <a:spcAft>
                <a:spcPts val="0"/>
              </a:spcAft>
              <a:buNone/>
            </a:pPr>
            <a:br>
              <a:rPr lang="fr" sz="1000">
                <a:solidFill>
                  <a:schemeClr val="dk1"/>
                </a:solidFill>
              </a:rPr>
            </a:br>
            <a:r>
              <a:rPr lang="fr" sz="1000">
                <a:solidFill>
                  <a:schemeClr val="dk1"/>
                </a:solidFill>
                <a:latin typeface="Courier New"/>
                <a:ea typeface="Courier New"/>
                <a:cs typeface="Courier New"/>
                <a:sym typeface="Courier New"/>
              </a:rPr>
              <a:t>	</a:t>
            </a:r>
            <a:r>
              <a:rPr lang="fr" sz="1100">
                <a:solidFill>
                  <a:schemeClr val="dk1"/>
                </a:solidFill>
                <a:latin typeface="Courier New"/>
                <a:ea typeface="Courier New"/>
                <a:cs typeface="Courier New"/>
                <a:sym typeface="Courier New"/>
              </a:rPr>
              <a:t>np.median(np.var(X, axis = 1))</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100">
              <a:solidFill>
                <a:schemeClr val="dk1"/>
              </a:solidFill>
            </a:endParaRPr>
          </a:p>
          <a:p>
            <a:pPr marL="0" lvl="0" indent="0" algn="just" rtl="0">
              <a:lnSpc>
                <a:spcPct val="115000"/>
              </a:lnSpc>
              <a:spcBef>
                <a:spcPts val="0"/>
              </a:spcBef>
              <a:spcAft>
                <a:spcPts val="0"/>
              </a:spcAft>
              <a:buNone/>
            </a:pPr>
            <a:r>
              <a:rPr lang="fr" sz="1300">
                <a:solidFill>
                  <a:schemeClr val="dk1"/>
                </a:solidFill>
              </a:rPr>
              <a:t>The selection process itself can be as follows:</a:t>
            </a:r>
            <a:endParaRPr sz="1300">
              <a:solidFill>
                <a:schemeClr val="dk1"/>
              </a:solidFill>
            </a:endParaRPr>
          </a:p>
          <a:p>
            <a:pPr marL="0" lvl="0" indent="0" algn="just" rtl="0">
              <a:lnSpc>
                <a:spcPct val="115000"/>
              </a:lnSpc>
              <a:spcBef>
                <a:spcPts val="0"/>
              </a:spcBef>
              <a:spcAft>
                <a:spcPts val="0"/>
              </a:spcAft>
              <a:buNone/>
            </a:pPr>
            <a:endParaRPr sz="1100">
              <a:solidFill>
                <a:schemeClr val="dk1"/>
              </a:solidFill>
            </a:endParaRPr>
          </a:p>
          <a:p>
            <a:pPr marL="0" lvl="0" indent="457200" algn="just" rtl="0">
              <a:lnSpc>
                <a:spcPct val="115000"/>
              </a:lnSpc>
              <a:spcBef>
                <a:spcPts val="0"/>
              </a:spcBef>
              <a:spcAft>
                <a:spcPts val="0"/>
              </a:spcAft>
              <a:buNone/>
            </a:pPr>
            <a:r>
              <a:rPr lang="fr" sz="1100">
                <a:solidFill>
                  <a:schemeClr val="dk1"/>
                </a:solidFill>
                <a:latin typeface="Courier New"/>
                <a:ea typeface="Courier New"/>
                <a:cs typeface="Courier New"/>
                <a:sym typeface="Courier New"/>
              </a:rPr>
              <a:t>from sklearn import feature_selection</a:t>
            </a:r>
            <a:endParaRPr sz="1100">
              <a:solidFill>
                <a:schemeClr val="dk1"/>
              </a:solidFill>
              <a:latin typeface="Courier New"/>
              <a:ea typeface="Courier New"/>
              <a:cs typeface="Courier New"/>
              <a:sym typeface="Courier New"/>
            </a:endParaRPr>
          </a:p>
          <a:p>
            <a:pPr marL="0" lvl="0" indent="45720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var_limite = feature_selection.VarianceThreshold(np.median(np.var(X, axis=1)))</a:t>
            </a:r>
            <a:endParaRPr sz="1100">
              <a:solidFill>
                <a:schemeClr val="dk1"/>
              </a:solidFill>
              <a:latin typeface="Courier New"/>
              <a:ea typeface="Courier New"/>
              <a:cs typeface="Courier New"/>
              <a:sym typeface="Courier New"/>
            </a:endParaRPr>
          </a:p>
          <a:p>
            <a:pPr marL="0" lvl="0" indent="457200" algn="just" rtl="0">
              <a:lnSpc>
                <a:spcPct val="115000"/>
              </a:lnSpc>
              <a:spcBef>
                <a:spcPts val="0"/>
              </a:spcBef>
              <a:spcAft>
                <a:spcPts val="0"/>
              </a:spcAft>
              <a:buNone/>
            </a:pPr>
            <a:r>
              <a:rPr lang="fr" sz="1100">
                <a:solidFill>
                  <a:schemeClr val="dk1"/>
                </a:solidFill>
                <a:latin typeface="Courier New"/>
                <a:ea typeface="Courier New"/>
                <a:cs typeface="Courier New"/>
                <a:sym typeface="Courier New"/>
              </a:rPr>
              <a:t>variables_a_garder = var_limite.fit_transform(X)</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100">
              <a:solidFill>
                <a:schemeClr val="dk1"/>
              </a:solidFill>
            </a:endParaRPr>
          </a:p>
          <a:p>
            <a:pPr marL="0" lvl="0" indent="0" algn="just" rtl="0">
              <a:lnSpc>
                <a:spcPct val="115000"/>
              </a:lnSpc>
              <a:spcBef>
                <a:spcPts val="0"/>
              </a:spcBef>
              <a:spcAft>
                <a:spcPts val="0"/>
              </a:spcAft>
              <a:buNone/>
            </a:pPr>
            <a:r>
              <a:rPr lang="fr" sz="1300">
                <a:solidFill>
                  <a:schemeClr val="dk1"/>
                </a:solidFill>
              </a:rPr>
              <a:t>The advantage of this variable selection based on the requirement of sufficient variances for the explanatory variables is that it does not require any information on the variable to be explained: it can therefore be applied in the unsupervised case.</a:t>
            </a:r>
            <a:endParaRPr sz="1300">
              <a:solidFill>
                <a:schemeClr val="dk1"/>
              </a:solidFill>
            </a:endParaRPr>
          </a:p>
        </p:txBody>
      </p:sp>
      <p:sp>
        <p:nvSpPr>
          <p:cNvPr id="1519" name="Google Shape;1519;p16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Use of variance</a:t>
            </a:r>
            <a:endParaRPr sz="3200">
              <a:solidFill>
                <a:srgbClr val="707F87"/>
              </a:solidFill>
              <a:latin typeface="Calibri"/>
              <a:ea typeface="Calibri"/>
              <a:cs typeface="Calibri"/>
              <a:sym typeface="Calibri"/>
            </a:endParaRPr>
          </a:p>
        </p:txBody>
      </p:sp>
      <p:cxnSp>
        <p:nvCxnSpPr>
          <p:cNvPr id="1520" name="Google Shape;1520;p16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521" name="Google Shape;1521;p16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164"/>
          <p:cNvSpPr txBox="1"/>
          <p:nvPr/>
        </p:nvSpPr>
        <p:spPr>
          <a:xfrm>
            <a:off x="655400" y="840300"/>
            <a:ext cx="7683600" cy="35028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300">
                <a:solidFill>
                  <a:schemeClr val="dk1"/>
                </a:solidFill>
              </a:rPr>
              <a:t>Initially, only those variables with the highest absolute correlation with the target can be retained:</a:t>
            </a:r>
            <a:endParaRPr sz="1300">
              <a:solidFill>
                <a:schemeClr val="dk1"/>
              </a:solidFill>
            </a:endParaRPr>
          </a:p>
          <a:p>
            <a:pPr marL="0" lvl="0" indent="0" algn="just" rtl="0">
              <a:lnSpc>
                <a:spcPct val="115000"/>
              </a:lnSpc>
              <a:spcBef>
                <a:spcPts val="0"/>
              </a:spcBef>
              <a:spcAft>
                <a:spcPts val="0"/>
              </a:spcAft>
              <a:buClr>
                <a:schemeClr val="dk1"/>
              </a:buClr>
              <a:buSzPts val="1100"/>
              <a:buFont typeface="Arial"/>
              <a:buNone/>
            </a:pPr>
            <a:br>
              <a:rPr lang="fr" sz="1000">
                <a:solidFill>
                  <a:schemeClr val="dk1"/>
                </a:solidFill>
                <a:latin typeface="Courier New"/>
                <a:ea typeface="Courier New"/>
                <a:cs typeface="Courier New"/>
                <a:sym typeface="Courier New"/>
              </a:rPr>
            </a:br>
            <a:r>
              <a:rPr lang="fr" sz="1100">
                <a:solidFill>
                  <a:schemeClr val="dk1"/>
                </a:solidFill>
                <a:latin typeface="Courier New"/>
                <a:ea typeface="Courier New"/>
                <a:cs typeface="Courier New"/>
                <a:sym typeface="Courier New"/>
              </a:rPr>
              <a:t>def cor_selector(X, y, num_feats):</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cor_list = []</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feature_name = X.columns.tolist()</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 calculate the correlation with y for each feature</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for i in X.columns.tolist():</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cor = np.corrcoef(X[i], y)[0, 1]</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cor_list.append(cor)</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 replace NaN with 0</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cor_list = [0 if np.isnan(i) else i for i in cor_list]</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 feature name</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cor_feature = X.iloc[:,np.argsort(np.abs(cor_list))[-num_feats:]].columns.tolist()</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 feature selection? 0 for not select, 1 for select</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cor_support = [True if i in cor_feature else False for i in feature_name]</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	return cor_support, cor_feature</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100">
                <a:solidFill>
                  <a:schemeClr val="dk1"/>
                </a:solidFill>
                <a:latin typeface="Courier New"/>
                <a:ea typeface="Courier New"/>
                <a:cs typeface="Courier New"/>
                <a:sym typeface="Courier New"/>
              </a:rPr>
              <a:t>cor_support, cor_feature = cor_selector(X, y, num_feats)</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100">
                <a:solidFill>
                  <a:schemeClr val="dk1"/>
                </a:solidFill>
                <a:latin typeface="Courier New"/>
                <a:ea typeface="Courier New"/>
                <a:cs typeface="Courier New"/>
                <a:sym typeface="Courier New"/>
              </a:rPr>
              <a:t>print(str(len(cor_feature)), 'selected features')</a:t>
            </a:r>
            <a:endParaRPr sz="11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1527" name="Google Shape;1527;p16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Correlation coefficient</a:t>
            </a:r>
            <a:endParaRPr sz="3200">
              <a:solidFill>
                <a:srgbClr val="707F87"/>
              </a:solidFill>
              <a:latin typeface="Calibri"/>
              <a:ea typeface="Calibri"/>
              <a:cs typeface="Calibri"/>
              <a:sym typeface="Calibri"/>
            </a:endParaRPr>
          </a:p>
        </p:txBody>
      </p:sp>
      <p:cxnSp>
        <p:nvCxnSpPr>
          <p:cNvPr id="1528" name="Google Shape;1528;p16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529" name="Google Shape;1529;p16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65"/>
          <p:cNvSpPr txBox="1"/>
          <p:nvPr/>
        </p:nvSpPr>
        <p:spPr>
          <a:xfrm>
            <a:off x="307975" y="840300"/>
            <a:ext cx="8396400" cy="35028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300">
                <a:solidFill>
                  <a:schemeClr val="dk1"/>
                </a:solidFill>
              </a:rPr>
              <a:t>Univariate feature selection works by selecting the best features based on univariate statistical tests.</a:t>
            </a:r>
            <a:endParaRPr sz="1300">
              <a:solidFill>
                <a:schemeClr val="dk1"/>
              </a:solidFill>
            </a:endParaRPr>
          </a:p>
          <a:p>
            <a:pPr marL="0" lvl="0" indent="0" algn="just" rtl="0">
              <a:lnSpc>
                <a:spcPct val="115000"/>
              </a:lnSpc>
              <a:spcBef>
                <a:spcPts val="0"/>
              </a:spcBef>
              <a:spcAft>
                <a:spcPts val="0"/>
              </a:spcAft>
              <a:buNone/>
            </a:pPr>
            <a:endParaRPr sz="1300">
              <a:solidFill>
                <a:schemeClr val="dk1"/>
              </a:solidFill>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&gt;&gt;&gt; from sklearn.datasets import load_iris</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&gt;&gt;&gt; from sklearn.feature_selection import SelectKBest</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&gt;&gt;&gt; from sklearn.feature_selection import f_classif</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&gt;&gt;&gt; X, y = load_iris(return_X_y=True)</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&gt;&gt;&gt; X.shape</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(150, 4)</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&gt;&gt;&gt; select = SelectKBest(f_classif, k=2)</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&gt;&gt;&gt; select.fit(X, y)</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SelectKBest(k=2)</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&gt;&gt;&gt; select.get_feature_names_out()</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array(['x2', 'x3'], dtype=object)</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&gt;&gt;&gt; select.transform(X)</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array([[1.4, 0.2],</a:t>
            </a:r>
            <a:endParaRPr sz="13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   	[1.4, 0.2], …</a:t>
            </a:r>
            <a:endParaRPr sz="13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300">
              <a:solidFill>
                <a:schemeClr val="dk1"/>
              </a:solidFill>
            </a:endParaRPr>
          </a:p>
          <a:p>
            <a:pPr marL="0" lvl="0" indent="0" algn="just" rtl="0">
              <a:lnSpc>
                <a:spcPct val="115000"/>
              </a:lnSpc>
              <a:spcBef>
                <a:spcPts val="0"/>
              </a:spcBef>
              <a:spcAft>
                <a:spcPts val="0"/>
              </a:spcAft>
              <a:buNone/>
            </a:pPr>
            <a:endParaRPr sz="1300">
              <a:solidFill>
                <a:schemeClr val="dk1"/>
              </a:solidFill>
            </a:endParaRPr>
          </a:p>
        </p:txBody>
      </p:sp>
      <p:sp>
        <p:nvSpPr>
          <p:cNvPr id="1535" name="Google Shape;1535;p16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Univariate feature selection</a:t>
            </a:r>
            <a:endParaRPr sz="3200">
              <a:solidFill>
                <a:srgbClr val="707F87"/>
              </a:solidFill>
              <a:latin typeface="Calibri"/>
              <a:ea typeface="Calibri"/>
              <a:cs typeface="Calibri"/>
              <a:sym typeface="Calibri"/>
            </a:endParaRPr>
          </a:p>
        </p:txBody>
      </p:sp>
      <p:cxnSp>
        <p:nvCxnSpPr>
          <p:cNvPr id="1536" name="Google Shape;1536;p16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537" name="Google Shape;1537;p16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66"/>
          <p:cNvSpPr txBox="1"/>
          <p:nvPr/>
        </p:nvSpPr>
        <p:spPr>
          <a:xfrm>
            <a:off x="307975" y="840300"/>
            <a:ext cx="8396400" cy="35028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300">
              <a:solidFill>
                <a:schemeClr val="dk1"/>
              </a:solidFill>
            </a:endParaRPr>
          </a:p>
          <a:p>
            <a:pPr marL="0" lvl="0" indent="0" algn="just" rtl="0">
              <a:lnSpc>
                <a:spcPct val="115000"/>
              </a:lnSpc>
              <a:spcBef>
                <a:spcPts val="0"/>
              </a:spcBef>
              <a:spcAft>
                <a:spcPts val="0"/>
              </a:spcAft>
              <a:buNone/>
            </a:pPr>
            <a:r>
              <a:rPr lang="fr" sz="1300">
                <a:solidFill>
                  <a:schemeClr val="dk1"/>
                </a:solidFill>
              </a:rPr>
              <a:t>Each regression method with a feature_importance method can be used as a variable selection:</a:t>
            </a:r>
            <a:endParaRPr sz="1300">
              <a:solidFill>
                <a:schemeClr val="dk1"/>
              </a:solidFill>
            </a:endParaRPr>
          </a:p>
          <a:p>
            <a:pPr marL="0" lvl="0" indent="0" algn="just" rtl="0">
              <a:lnSpc>
                <a:spcPct val="115000"/>
              </a:lnSpc>
              <a:spcBef>
                <a:spcPts val="0"/>
              </a:spcBef>
              <a:spcAft>
                <a:spcPts val="0"/>
              </a:spcAft>
              <a:buNone/>
            </a:pPr>
            <a:endParaRPr sz="1300">
              <a:solidFill>
                <a:schemeClr val="dk1"/>
              </a:solidFill>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from sklearn.ensemble import ExtraTreesClassifier</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model = ExtraTreesClassifier()</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model.fit(X,y)</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print(model.feature_importances_)</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feat_importances = pd.Series(model.feature_importances_, index=X.columns)</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feat_importances.nlargest(10).plot(kind='barh')</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plt.show()</a:t>
            </a:r>
            <a:endParaRPr sz="13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300">
              <a:solidFill>
                <a:schemeClr val="dk1"/>
              </a:solidFill>
            </a:endParaRPr>
          </a:p>
        </p:txBody>
      </p:sp>
      <p:sp>
        <p:nvSpPr>
          <p:cNvPr id="1543" name="Google Shape;1543;p16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Feature importance</a:t>
            </a:r>
            <a:endParaRPr sz="3200">
              <a:solidFill>
                <a:srgbClr val="707F87"/>
              </a:solidFill>
              <a:latin typeface="Calibri"/>
              <a:ea typeface="Calibri"/>
              <a:cs typeface="Calibri"/>
              <a:sym typeface="Calibri"/>
            </a:endParaRPr>
          </a:p>
        </p:txBody>
      </p:sp>
      <p:cxnSp>
        <p:nvCxnSpPr>
          <p:cNvPr id="1544" name="Google Shape;1544;p16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545" name="Google Shape;1545;p16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67"/>
          <p:cNvSpPr txBox="1"/>
          <p:nvPr/>
        </p:nvSpPr>
        <p:spPr>
          <a:xfrm>
            <a:off x="307975" y="840300"/>
            <a:ext cx="8396400" cy="35028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300">
                <a:solidFill>
                  <a:schemeClr val="dk1"/>
                </a:solidFill>
              </a:rPr>
              <a:t>Recursively, we iterate the training with a given regressor which has a feature_importance method, then delete the least important variable:</a:t>
            </a:r>
            <a:endParaRPr sz="1300">
              <a:solidFill>
                <a:schemeClr val="dk1"/>
              </a:solidFill>
            </a:endParaRPr>
          </a:p>
          <a:p>
            <a:pPr marL="0" lvl="0" indent="0" algn="just" rtl="0">
              <a:lnSpc>
                <a:spcPct val="115000"/>
              </a:lnSpc>
              <a:spcBef>
                <a:spcPts val="0"/>
              </a:spcBef>
              <a:spcAft>
                <a:spcPts val="0"/>
              </a:spcAft>
              <a:buNone/>
            </a:pPr>
            <a:endParaRPr sz="1300">
              <a:solidFill>
                <a:schemeClr val="dk1"/>
              </a:solidFill>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from sklearn.feature_selection import RFE</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from sklearn.linear_model import LogisticRegression</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rfe_selector = RFE(estimator=LogisticRegression(),</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               	n_features_to_select=num_feats,</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               	step=10, verbose=5)</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rfe_selector.fit(X_norm, y)</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rfe_support = rfe_selector.get_support()</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rfe_feature = X.loc[:,rfe_support].columns.tolist()</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print(str(len(rfe_feature)), 'selected features')</a:t>
            </a:r>
            <a:endParaRPr sz="13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300">
              <a:solidFill>
                <a:schemeClr val="dk1"/>
              </a:solidFill>
            </a:endParaRPr>
          </a:p>
        </p:txBody>
      </p:sp>
      <p:sp>
        <p:nvSpPr>
          <p:cNvPr id="1551" name="Google Shape;1551;p16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Recursive feature elimination</a:t>
            </a:r>
            <a:endParaRPr sz="3200">
              <a:solidFill>
                <a:srgbClr val="707F87"/>
              </a:solidFill>
              <a:latin typeface="Calibri"/>
              <a:ea typeface="Calibri"/>
              <a:cs typeface="Calibri"/>
              <a:sym typeface="Calibri"/>
            </a:endParaRPr>
          </a:p>
        </p:txBody>
      </p:sp>
      <p:cxnSp>
        <p:nvCxnSpPr>
          <p:cNvPr id="1552" name="Google Shape;1552;p16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553" name="Google Shape;1553;p16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Classification</a:t>
            </a:r>
            <a:endParaRPr sz="3200" dirty="0">
              <a:solidFill>
                <a:srgbClr val="707F87"/>
              </a:solidFill>
              <a:latin typeface="Calibri"/>
              <a:ea typeface="Calibri"/>
              <a:cs typeface="Calibri"/>
              <a:sym typeface="Calibri"/>
            </a:endParaRPr>
          </a:p>
        </p:txBody>
      </p:sp>
      <p:cxnSp>
        <p:nvCxnSpPr>
          <p:cNvPr id="251" name="Google Shape;251;p2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2" name="Google Shape;252;p2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3" name="Google Shape;253;p28"/>
          <p:cNvPicPr preferRelativeResize="0"/>
          <p:nvPr/>
        </p:nvPicPr>
        <p:blipFill>
          <a:blip r:embed="rId3">
            <a:alphaModFix/>
          </a:blip>
          <a:stretch>
            <a:fillRect/>
          </a:stretch>
        </p:blipFill>
        <p:spPr>
          <a:xfrm>
            <a:off x="2643225" y="1031451"/>
            <a:ext cx="3496575" cy="2222858"/>
          </a:xfrm>
          <a:prstGeom prst="rect">
            <a:avLst/>
          </a:prstGeom>
          <a:noFill/>
          <a:ln>
            <a:noFill/>
          </a:ln>
        </p:spPr>
      </p:pic>
      <p:sp>
        <p:nvSpPr>
          <p:cNvPr id="254" name="Google Shape;254;p28"/>
          <p:cNvSpPr/>
          <p:nvPr/>
        </p:nvSpPr>
        <p:spPr>
          <a:xfrm>
            <a:off x="2851325" y="1080025"/>
            <a:ext cx="2878500" cy="222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5729825" y="1080025"/>
            <a:ext cx="472500" cy="222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514975" y="1064125"/>
            <a:ext cx="72600" cy="2238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28"/>
          <p:cNvCxnSpPr/>
          <p:nvPr/>
        </p:nvCxnSpPr>
        <p:spPr>
          <a:xfrm rot="10800000" flipH="1">
            <a:off x="2783900" y="3208300"/>
            <a:ext cx="995700" cy="530700"/>
          </a:xfrm>
          <a:prstGeom prst="straightConnector1">
            <a:avLst/>
          </a:prstGeom>
          <a:noFill/>
          <a:ln w="9525" cap="flat" cmpd="sng">
            <a:solidFill>
              <a:schemeClr val="dk2"/>
            </a:solidFill>
            <a:prstDash val="solid"/>
            <a:round/>
            <a:headEnd type="none" w="med" len="med"/>
            <a:tailEnd type="triangle" w="med" len="med"/>
          </a:ln>
        </p:spPr>
      </p:cxnSp>
      <p:sp>
        <p:nvSpPr>
          <p:cNvPr id="259" name="Google Shape;259;p28"/>
          <p:cNvSpPr txBox="1"/>
          <p:nvPr/>
        </p:nvSpPr>
        <p:spPr>
          <a:xfrm>
            <a:off x="1613649" y="3753550"/>
            <a:ext cx="2449467"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Caractéristiques (</a:t>
            </a:r>
            <a:r>
              <a:rPr lang="fr" sz="1500" dirty="0" err="1">
                <a:latin typeface="Courier New"/>
                <a:ea typeface="Courier New"/>
                <a:cs typeface="Courier New"/>
                <a:sym typeface="Courier New"/>
              </a:rPr>
              <a:t>features</a:t>
            </a:r>
            <a:r>
              <a:rPr lang="fr" sz="1500" dirty="0">
                <a:latin typeface="Courier New"/>
                <a:ea typeface="Courier New"/>
                <a:cs typeface="Courier New"/>
                <a:sym typeface="Courier New"/>
              </a:rPr>
              <a:t>) (X)</a:t>
            </a:r>
            <a:endParaRPr sz="1500" dirty="0">
              <a:latin typeface="Courier New"/>
              <a:ea typeface="Courier New"/>
              <a:cs typeface="Courier New"/>
              <a:sym typeface="Courier New"/>
            </a:endParaRPr>
          </a:p>
        </p:txBody>
      </p:sp>
      <p:cxnSp>
        <p:nvCxnSpPr>
          <p:cNvPr id="260" name="Google Shape;260;p28"/>
          <p:cNvCxnSpPr/>
          <p:nvPr/>
        </p:nvCxnSpPr>
        <p:spPr>
          <a:xfrm rot="10800000">
            <a:off x="6105725" y="3201150"/>
            <a:ext cx="479700" cy="574200"/>
          </a:xfrm>
          <a:prstGeom prst="straightConnector1">
            <a:avLst/>
          </a:prstGeom>
          <a:noFill/>
          <a:ln w="9525" cap="flat" cmpd="sng">
            <a:solidFill>
              <a:schemeClr val="dk2"/>
            </a:solidFill>
            <a:prstDash val="solid"/>
            <a:round/>
            <a:headEnd type="none" w="med" len="med"/>
            <a:tailEnd type="triangle" w="med" len="med"/>
          </a:ln>
        </p:spPr>
      </p:cxnSp>
      <p:sp>
        <p:nvSpPr>
          <p:cNvPr id="261" name="Google Shape;261;p28"/>
          <p:cNvSpPr txBox="1"/>
          <p:nvPr/>
        </p:nvSpPr>
        <p:spPr>
          <a:xfrm>
            <a:off x="5080886" y="3753550"/>
            <a:ext cx="3256214"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Objectif (</a:t>
            </a:r>
            <a:r>
              <a:rPr lang="fr" sz="1500" dirty="0" err="1">
                <a:latin typeface="Courier New"/>
                <a:ea typeface="Courier New"/>
                <a:cs typeface="Courier New"/>
                <a:sym typeface="Courier New"/>
              </a:rPr>
              <a:t>target</a:t>
            </a:r>
            <a:r>
              <a:rPr lang="fr" sz="1500" dirty="0">
                <a:latin typeface="Courier New"/>
                <a:ea typeface="Courier New"/>
                <a:cs typeface="Courier New"/>
                <a:sym typeface="Courier New"/>
              </a:rPr>
              <a:t>) (y):</a:t>
            </a:r>
            <a:endParaRPr sz="1500" dirty="0">
              <a:latin typeface="Courier New"/>
              <a:ea typeface="Courier New"/>
              <a:cs typeface="Courier New"/>
              <a:sym typeface="Courier New"/>
            </a:endParaRPr>
          </a:p>
          <a:p>
            <a:pPr marL="0" lvl="0" indent="0" algn="l" rtl="0">
              <a:spcBef>
                <a:spcPts val="0"/>
              </a:spcBef>
              <a:spcAft>
                <a:spcPts val="0"/>
              </a:spcAft>
              <a:buNone/>
            </a:pPr>
            <a:r>
              <a:rPr lang="fr" sz="1500" dirty="0">
                <a:latin typeface="Courier New"/>
                <a:ea typeface="Courier New"/>
                <a:cs typeface="Courier New"/>
                <a:sym typeface="Courier New"/>
              </a:rPr>
              <a:t>une classe (</a:t>
            </a:r>
            <a:r>
              <a:rPr lang="fr" sz="1500" b="1" dirty="0" err="1">
                <a:latin typeface="Courier New"/>
                <a:ea typeface="Courier New"/>
                <a:cs typeface="Courier New"/>
                <a:sym typeface="Courier New"/>
              </a:rPr>
              <a:t>categorie</a:t>
            </a:r>
            <a:r>
              <a:rPr lang="fr" sz="1500" dirty="0">
                <a:latin typeface="Courier New"/>
                <a:ea typeface="Courier New"/>
                <a:cs typeface="Courier New"/>
                <a:sym typeface="Courier New"/>
              </a:rPr>
              <a:t>)</a:t>
            </a:r>
            <a:endParaRPr sz="1500" dirty="0">
              <a:latin typeface="Courier New"/>
              <a:ea typeface="Courier New"/>
              <a:cs typeface="Courier New"/>
              <a:sym typeface="Courier New"/>
            </a:endParaRPr>
          </a:p>
        </p:txBody>
      </p:sp>
      <p:sp>
        <p:nvSpPr>
          <p:cNvPr id="2" name="Google Shape;245;p27">
            <a:extLst>
              <a:ext uri="{FF2B5EF4-FFF2-40B4-BE49-F238E27FC236}">
                <a16:creationId xmlns:a16="http://schemas.microsoft.com/office/drawing/2014/main" id="{6FFBB484-5512-D0F0-D6ED-6C48B2E3AA8F}"/>
              </a:ext>
            </a:extLst>
          </p:cNvPr>
          <p:cNvSpPr txBox="1"/>
          <p:nvPr/>
        </p:nvSpPr>
        <p:spPr>
          <a:xfrm>
            <a:off x="652106" y="1752958"/>
            <a:ext cx="1775513"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INPUT: une base de connaissances</a:t>
            </a:r>
            <a:endParaRPr sz="1500" dirty="0">
              <a:latin typeface="Courier New"/>
              <a:ea typeface="Courier New"/>
              <a:cs typeface="Courier New"/>
              <a:sym typeface="Courier New"/>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6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Boruta</a:t>
            </a:r>
            <a:endParaRPr sz="3200">
              <a:solidFill>
                <a:srgbClr val="707F87"/>
              </a:solidFill>
              <a:latin typeface="Calibri"/>
              <a:ea typeface="Calibri"/>
              <a:cs typeface="Calibri"/>
              <a:sym typeface="Calibri"/>
            </a:endParaRPr>
          </a:p>
        </p:txBody>
      </p:sp>
      <p:sp>
        <p:nvSpPr>
          <p:cNvPr id="1559" name="Google Shape;1559;p168"/>
          <p:cNvSpPr txBox="1"/>
          <p:nvPr/>
        </p:nvSpPr>
        <p:spPr>
          <a:xfrm>
            <a:off x="307975" y="840300"/>
            <a:ext cx="8396400" cy="3502800"/>
          </a:xfrm>
          <a:prstGeom prst="rect">
            <a:avLst/>
          </a:prstGeom>
          <a:noFill/>
          <a:ln>
            <a:noFill/>
          </a:ln>
        </p:spPr>
        <p:txBody>
          <a:bodyPr spcFirstLastPara="1" wrap="square" lIns="0" tIns="0" rIns="0" bIns="0" anchor="t" anchorCtr="0">
            <a:noAutofit/>
          </a:bodyPr>
          <a:lstStyle/>
          <a:p>
            <a:pPr marL="457200" lvl="0" indent="-311150" algn="just" rtl="0">
              <a:lnSpc>
                <a:spcPct val="115000"/>
              </a:lnSpc>
              <a:spcBef>
                <a:spcPts val="0"/>
              </a:spcBef>
              <a:spcAft>
                <a:spcPts val="0"/>
              </a:spcAft>
              <a:buClr>
                <a:schemeClr val="dk1"/>
              </a:buClr>
              <a:buSzPts val="1300"/>
              <a:buFont typeface="Courier New"/>
              <a:buChar char="●"/>
            </a:pPr>
            <a:r>
              <a:rPr lang="fr" sz="1300">
                <a:solidFill>
                  <a:schemeClr val="dk1"/>
                </a:solidFill>
                <a:latin typeface="Courier New"/>
                <a:ea typeface="Courier New"/>
                <a:cs typeface="Courier New"/>
                <a:sym typeface="Courier New"/>
              </a:rPr>
              <a:t>In the feature selection approach, you need to set a threshold, but which one should you choose?</a:t>
            </a:r>
            <a:endParaRPr sz="1300">
              <a:solidFill>
                <a:schemeClr val="dk1"/>
              </a:solidFill>
              <a:latin typeface="Courier New"/>
              <a:ea typeface="Courier New"/>
              <a:cs typeface="Courier New"/>
              <a:sym typeface="Courier New"/>
            </a:endParaRPr>
          </a:p>
          <a:p>
            <a:pPr marL="457200" lvl="0" indent="-311150" algn="just" rtl="0">
              <a:lnSpc>
                <a:spcPct val="115000"/>
              </a:lnSpc>
              <a:spcBef>
                <a:spcPts val="0"/>
              </a:spcBef>
              <a:spcAft>
                <a:spcPts val="0"/>
              </a:spcAft>
              <a:buClr>
                <a:schemeClr val="dk1"/>
              </a:buClr>
              <a:buSzPts val="1300"/>
              <a:buFont typeface="Courier New"/>
              <a:buChar char="●"/>
            </a:pPr>
            <a:r>
              <a:rPr lang="fr" sz="1300">
                <a:solidFill>
                  <a:schemeClr val="dk1"/>
                </a:solidFill>
                <a:latin typeface="Courier New"/>
                <a:ea typeface="Courier New"/>
                <a:cs typeface="Courier New"/>
                <a:sym typeface="Courier New"/>
              </a:rPr>
              <a:t>In Boruta, features are not in competition with each other, but with a random version of them.</a:t>
            </a:r>
            <a:endParaRPr sz="1300">
              <a:solidFill>
                <a:schemeClr val="dk1"/>
              </a:solidFill>
              <a:latin typeface="Courier New"/>
              <a:ea typeface="Courier New"/>
              <a:cs typeface="Courier New"/>
              <a:sym typeface="Courier New"/>
            </a:endParaRPr>
          </a:p>
          <a:p>
            <a:pPr marL="914400" lvl="1" indent="-311150" algn="just" rtl="0">
              <a:lnSpc>
                <a:spcPct val="115000"/>
              </a:lnSpc>
              <a:spcBef>
                <a:spcPts val="0"/>
              </a:spcBef>
              <a:spcAft>
                <a:spcPts val="0"/>
              </a:spcAft>
              <a:buClr>
                <a:schemeClr val="dk1"/>
              </a:buClr>
              <a:buSzPts val="1300"/>
              <a:buFont typeface="Courier New"/>
              <a:buChar char="○"/>
            </a:pPr>
            <a:r>
              <a:rPr lang="fr" sz="1300">
                <a:solidFill>
                  <a:schemeClr val="dk1"/>
                </a:solidFill>
                <a:latin typeface="Courier New"/>
                <a:ea typeface="Courier New"/>
                <a:cs typeface="Courier New"/>
                <a:sym typeface="Courier New"/>
              </a:rPr>
              <a:t>For each feature, a “shadow” feature is computed by mixing its column.</a:t>
            </a:r>
            <a:endParaRPr sz="1300">
              <a:solidFill>
                <a:schemeClr val="dk1"/>
              </a:solidFill>
              <a:latin typeface="Courier New"/>
              <a:ea typeface="Courier New"/>
              <a:cs typeface="Courier New"/>
              <a:sym typeface="Courier New"/>
            </a:endParaRPr>
          </a:p>
          <a:p>
            <a:pPr marL="914400" lvl="1" indent="-311150" algn="just" rtl="0">
              <a:lnSpc>
                <a:spcPct val="115000"/>
              </a:lnSpc>
              <a:spcBef>
                <a:spcPts val="0"/>
              </a:spcBef>
              <a:spcAft>
                <a:spcPts val="0"/>
              </a:spcAft>
              <a:buClr>
                <a:schemeClr val="dk1"/>
              </a:buClr>
              <a:buSzPts val="1300"/>
              <a:buFont typeface="Courier New"/>
              <a:buChar char="○"/>
            </a:pPr>
            <a:r>
              <a:rPr lang="fr" sz="1300">
                <a:solidFill>
                  <a:schemeClr val="dk1"/>
                </a:solidFill>
                <a:latin typeface="Courier New"/>
                <a:ea typeface="Courier New"/>
                <a:cs typeface="Courier New"/>
                <a:sym typeface="Courier New"/>
              </a:rPr>
              <a:t>A Random forest fit both original and shadow feature with y, and feature importance is computed</a:t>
            </a:r>
            <a:endParaRPr sz="1300">
              <a:solidFill>
                <a:schemeClr val="dk1"/>
              </a:solidFill>
              <a:latin typeface="Courier New"/>
              <a:ea typeface="Courier New"/>
              <a:cs typeface="Courier New"/>
              <a:sym typeface="Courier New"/>
            </a:endParaRPr>
          </a:p>
          <a:p>
            <a:pPr marL="914400" lvl="1" indent="-311150" algn="just" rtl="0">
              <a:lnSpc>
                <a:spcPct val="115000"/>
              </a:lnSpc>
              <a:spcBef>
                <a:spcPts val="0"/>
              </a:spcBef>
              <a:spcAft>
                <a:spcPts val="0"/>
              </a:spcAft>
              <a:buClr>
                <a:schemeClr val="dk1"/>
              </a:buClr>
              <a:buSzPts val="1300"/>
              <a:buFont typeface="Courier New"/>
              <a:buChar char="○"/>
            </a:pPr>
            <a:r>
              <a:rPr lang="fr" sz="1300">
                <a:solidFill>
                  <a:schemeClr val="dk1"/>
                </a:solidFill>
                <a:latin typeface="Courier New"/>
                <a:ea typeface="Courier New"/>
                <a:cs typeface="Courier New"/>
                <a:sym typeface="Courier New"/>
              </a:rPr>
              <a:t>We only keep original features that are more important than any shadow one</a:t>
            </a:r>
            <a:endParaRPr sz="1300">
              <a:solidFill>
                <a:schemeClr val="dk1"/>
              </a:solidFill>
              <a:latin typeface="Courier New"/>
              <a:ea typeface="Courier New"/>
              <a:cs typeface="Courier New"/>
              <a:sym typeface="Courier New"/>
            </a:endParaRPr>
          </a:p>
          <a:p>
            <a:pPr marL="914400" lvl="1" indent="-311150" algn="just" rtl="0">
              <a:lnSpc>
                <a:spcPct val="115000"/>
              </a:lnSpc>
              <a:spcBef>
                <a:spcPts val="0"/>
              </a:spcBef>
              <a:spcAft>
                <a:spcPts val="0"/>
              </a:spcAft>
              <a:buClr>
                <a:schemeClr val="dk1"/>
              </a:buClr>
              <a:buSzPts val="1300"/>
              <a:buFont typeface="Courier New"/>
              <a:buChar char="○"/>
            </a:pPr>
            <a:r>
              <a:rPr lang="fr" sz="1300">
                <a:solidFill>
                  <a:schemeClr val="dk1"/>
                </a:solidFill>
                <a:latin typeface="Courier New"/>
                <a:ea typeface="Courier New"/>
                <a:cs typeface="Courier New"/>
                <a:sym typeface="Courier New"/>
              </a:rPr>
              <a:t>A shadow feature may have a certain importance by chance =&gt; the previous stage is performed several times</a:t>
            </a:r>
            <a:endParaRPr sz="1300">
              <a:solidFill>
                <a:schemeClr val="dk1"/>
              </a:solidFill>
              <a:latin typeface="Courier New"/>
              <a:ea typeface="Courier New"/>
              <a:cs typeface="Courier New"/>
              <a:sym typeface="Courier New"/>
            </a:endParaRPr>
          </a:p>
          <a:p>
            <a:pPr marL="1371600" lvl="2" indent="-311150" algn="just" rtl="0">
              <a:lnSpc>
                <a:spcPct val="115000"/>
              </a:lnSpc>
              <a:spcBef>
                <a:spcPts val="0"/>
              </a:spcBef>
              <a:spcAft>
                <a:spcPts val="0"/>
              </a:spcAft>
              <a:buClr>
                <a:schemeClr val="dk1"/>
              </a:buClr>
              <a:buSzPts val="1300"/>
              <a:buFont typeface="Courier New"/>
              <a:buChar char="■"/>
            </a:pPr>
            <a:r>
              <a:rPr lang="fr" sz="1300">
                <a:solidFill>
                  <a:schemeClr val="dk1"/>
                </a:solidFill>
                <a:latin typeface="Courier New"/>
                <a:ea typeface="Courier New"/>
                <a:cs typeface="Courier New"/>
                <a:sym typeface="Courier New"/>
              </a:rPr>
              <a:t>Features to keep are those that succeeded most of the times</a:t>
            </a:r>
            <a:endParaRPr sz="1300">
              <a:solidFill>
                <a:schemeClr val="dk1"/>
              </a:solidFill>
              <a:latin typeface="Courier New"/>
              <a:ea typeface="Courier New"/>
              <a:cs typeface="Courier New"/>
              <a:sym typeface="Courier New"/>
            </a:endParaRPr>
          </a:p>
          <a:p>
            <a:pPr marL="1371600" lvl="2" indent="-311150" algn="just" rtl="0">
              <a:lnSpc>
                <a:spcPct val="115000"/>
              </a:lnSpc>
              <a:spcBef>
                <a:spcPts val="0"/>
              </a:spcBef>
              <a:spcAft>
                <a:spcPts val="0"/>
              </a:spcAft>
              <a:buClr>
                <a:schemeClr val="dk1"/>
              </a:buClr>
              <a:buSzPts val="1300"/>
              <a:buFont typeface="Courier New"/>
              <a:buChar char="■"/>
            </a:pPr>
            <a:r>
              <a:rPr lang="fr" sz="1300">
                <a:solidFill>
                  <a:schemeClr val="dk1"/>
                </a:solidFill>
                <a:latin typeface="Courier New"/>
                <a:ea typeface="Courier New"/>
                <a:cs typeface="Courier New"/>
                <a:sym typeface="Courier New"/>
              </a:rPr>
              <a:t>Features to discard are those that failed most of the times</a:t>
            </a:r>
            <a:endParaRPr sz="1300">
              <a:solidFill>
                <a:schemeClr val="dk1"/>
              </a:solidFill>
              <a:latin typeface="Courier New"/>
              <a:ea typeface="Courier New"/>
              <a:cs typeface="Courier New"/>
              <a:sym typeface="Courier New"/>
            </a:endParaRPr>
          </a:p>
          <a:p>
            <a:pPr marL="1371600" lvl="2" indent="-311150" algn="just" rtl="0">
              <a:lnSpc>
                <a:spcPct val="115000"/>
              </a:lnSpc>
              <a:spcBef>
                <a:spcPts val="0"/>
              </a:spcBef>
              <a:spcAft>
                <a:spcPts val="0"/>
              </a:spcAft>
              <a:buClr>
                <a:schemeClr val="dk1"/>
              </a:buClr>
              <a:buSzPts val="1300"/>
              <a:buFont typeface="Courier New"/>
              <a:buChar char="■"/>
            </a:pPr>
            <a:r>
              <a:rPr lang="fr" sz="1300">
                <a:solidFill>
                  <a:schemeClr val="dk1"/>
                </a:solidFill>
                <a:latin typeface="Courier New"/>
                <a:ea typeface="Courier New"/>
                <a:cs typeface="Courier New"/>
                <a:sym typeface="Courier New"/>
              </a:rPr>
              <a:t>The other ones are in a gray zone.</a:t>
            </a:r>
            <a:endParaRPr sz="13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300">
              <a:solidFill>
                <a:schemeClr val="dk1"/>
              </a:solidFill>
              <a:latin typeface="Courier New"/>
              <a:ea typeface="Courier New"/>
              <a:cs typeface="Courier New"/>
              <a:sym typeface="Courier New"/>
            </a:endParaRPr>
          </a:p>
        </p:txBody>
      </p:sp>
      <p:cxnSp>
        <p:nvCxnSpPr>
          <p:cNvPr id="1560" name="Google Shape;1560;p16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561" name="Google Shape;1561;p16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69"/>
          <p:cNvSpPr txBox="1"/>
          <p:nvPr/>
        </p:nvSpPr>
        <p:spPr>
          <a:xfrm>
            <a:off x="307975" y="840300"/>
            <a:ext cx="8396400" cy="35028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300">
                <a:solidFill>
                  <a:schemeClr val="dk1"/>
                </a:solidFill>
              </a:rPr>
              <a:t>A feature is useful only if it’s capable of doing better than the best randomized feature…</a:t>
            </a:r>
            <a:endParaRPr sz="1300">
              <a:solidFill>
                <a:schemeClr val="dk1"/>
              </a:solidFill>
            </a:endParaRPr>
          </a:p>
          <a:p>
            <a:pPr marL="0" lvl="0" indent="0" algn="just" rtl="0">
              <a:lnSpc>
                <a:spcPct val="115000"/>
              </a:lnSpc>
              <a:spcBef>
                <a:spcPts val="0"/>
              </a:spcBef>
              <a:spcAft>
                <a:spcPts val="0"/>
              </a:spcAft>
              <a:buNone/>
            </a:pP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from boruta import BorutaPy</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from sklearn.ensemble import RandomForestRegressor</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forest = RandomForestRegressor(</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   n_jobs = -1,</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   max_depth = 5</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boruta = BorutaPy(</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   estimator = forest,</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   n_estimators = 'auto',</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   max_iter = 100 # number of trials to perform</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boruta.fit(np.array(X), np.array(y))</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green_area = X.columns[boruta.support_].to_list()</a:t>
            </a:r>
            <a:endParaRPr sz="13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300">
                <a:solidFill>
                  <a:schemeClr val="dk1"/>
                </a:solidFill>
                <a:latin typeface="Courier New"/>
                <a:ea typeface="Courier New"/>
                <a:cs typeface="Courier New"/>
                <a:sym typeface="Courier New"/>
              </a:rPr>
              <a:t>blue_area = X.columns[boruta.support_weak_].to_list()</a:t>
            </a:r>
            <a:endParaRPr sz="1300">
              <a:solidFill>
                <a:schemeClr val="dk1"/>
              </a:solidFill>
            </a:endParaRPr>
          </a:p>
        </p:txBody>
      </p:sp>
      <p:sp>
        <p:nvSpPr>
          <p:cNvPr id="1567" name="Google Shape;1567;p16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Boruta</a:t>
            </a:r>
            <a:endParaRPr sz="3200">
              <a:solidFill>
                <a:srgbClr val="707F87"/>
              </a:solidFill>
              <a:latin typeface="Calibri"/>
              <a:ea typeface="Calibri"/>
              <a:cs typeface="Calibri"/>
              <a:sym typeface="Calibri"/>
            </a:endParaRPr>
          </a:p>
        </p:txBody>
      </p:sp>
      <p:cxnSp>
        <p:nvCxnSpPr>
          <p:cNvPr id="1568" name="Google Shape;1568;p16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569" name="Google Shape;1569;p16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70"/>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Improve your previous clustering/classification projects by means of:</a:t>
            </a:r>
            <a:endParaRPr sz="1500">
              <a:solidFill>
                <a:srgbClr val="0000FF"/>
              </a:solidFill>
            </a:endParaRPr>
          </a:p>
          <a:p>
            <a:pPr marL="914400" lvl="1" indent="-323850" algn="just" rtl="0">
              <a:lnSpc>
                <a:spcPct val="115000"/>
              </a:lnSpc>
              <a:spcBef>
                <a:spcPts val="0"/>
              </a:spcBef>
              <a:spcAft>
                <a:spcPts val="0"/>
              </a:spcAft>
              <a:buClr>
                <a:srgbClr val="0000FF"/>
              </a:buClr>
              <a:buSzPts val="1500"/>
              <a:buAutoNum type="alphaLcPeriod"/>
            </a:pPr>
            <a:r>
              <a:rPr lang="fr" sz="1500">
                <a:solidFill>
                  <a:srgbClr val="0000FF"/>
                </a:solidFill>
              </a:rPr>
              <a:t>data preparation</a:t>
            </a:r>
            <a:endParaRPr sz="1500">
              <a:solidFill>
                <a:srgbClr val="0000FF"/>
              </a:solidFill>
            </a:endParaRPr>
          </a:p>
          <a:p>
            <a:pPr marL="914400" lvl="1" indent="-323850" algn="just" rtl="0">
              <a:lnSpc>
                <a:spcPct val="115000"/>
              </a:lnSpc>
              <a:spcBef>
                <a:spcPts val="0"/>
              </a:spcBef>
              <a:spcAft>
                <a:spcPts val="0"/>
              </a:spcAft>
              <a:buClr>
                <a:srgbClr val="0000FF"/>
              </a:buClr>
              <a:buSzPts val="1500"/>
              <a:buAutoNum type="alphaLcPeriod"/>
            </a:pPr>
            <a:r>
              <a:rPr lang="fr" sz="1500">
                <a:solidFill>
                  <a:srgbClr val="0000FF"/>
                </a:solidFill>
              </a:rPr>
              <a:t>data encoding</a:t>
            </a:r>
            <a:endParaRPr sz="1500">
              <a:solidFill>
                <a:srgbClr val="0000FF"/>
              </a:solidFill>
            </a:endParaRPr>
          </a:p>
          <a:p>
            <a:pPr marL="914400" lvl="1" indent="-323850" algn="just" rtl="0">
              <a:lnSpc>
                <a:spcPct val="115000"/>
              </a:lnSpc>
              <a:spcBef>
                <a:spcPts val="0"/>
              </a:spcBef>
              <a:spcAft>
                <a:spcPts val="0"/>
              </a:spcAft>
              <a:buClr>
                <a:srgbClr val="0000FF"/>
              </a:buClr>
              <a:buSzPts val="1500"/>
              <a:buAutoNum type="alphaLcPeriod"/>
            </a:pPr>
            <a:r>
              <a:rPr lang="fr" sz="1500">
                <a:solidFill>
                  <a:srgbClr val="0000FF"/>
                </a:solidFill>
              </a:rPr>
              <a:t>feature selection:</a:t>
            </a:r>
            <a:br>
              <a:rPr lang="fr" sz="1500">
                <a:solidFill>
                  <a:srgbClr val="0000FF"/>
                </a:solidFill>
              </a:rPr>
            </a:br>
            <a:r>
              <a:rPr lang="fr" sz="1500">
                <a:solidFill>
                  <a:srgbClr val="0000FF"/>
                </a:solidFill>
              </a:rPr>
              <a:t>https://scikit-learn.org/stable/modules/feature_selection.html</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Play with algorithms, parameters, and evaluation metrics</a:t>
            </a:r>
            <a:endParaRPr sz="1500">
              <a:solidFill>
                <a:srgbClr val="0000FF"/>
              </a:solidFill>
            </a:endParaRPr>
          </a:p>
        </p:txBody>
      </p:sp>
      <p:sp>
        <p:nvSpPr>
          <p:cNvPr id="1575" name="Google Shape;1575;p17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Project</a:t>
            </a:r>
            <a:endParaRPr sz="3200">
              <a:solidFill>
                <a:srgbClr val="707F87"/>
              </a:solidFill>
              <a:latin typeface="Calibri"/>
              <a:ea typeface="Calibri"/>
              <a:cs typeface="Calibri"/>
              <a:sym typeface="Calibri"/>
            </a:endParaRPr>
          </a:p>
        </p:txBody>
      </p:sp>
      <p:cxnSp>
        <p:nvCxnSpPr>
          <p:cNvPr id="1576" name="Google Shape;1576;p17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577" name="Google Shape;1577;p17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pic>
        <p:nvPicPr>
          <p:cNvPr id="1582" name="Google Shape;1582;p171" descr="Femto-header_PowerPoint.jpg"/>
          <p:cNvPicPr preferRelativeResize="0"/>
          <p:nvPr/>
        </p:nvPicPr>
        <p:blipFill rotWithShape="1">
          <a:blip r:embed="rId3">
            <a:alphaModFix/>
          </a:blip>
          <a:srcRect l="22015"/>
          <a:stretch/>
        </p:blipFill>
        <p:spPr>
          <a:xfrm>
            <a:off x="2250282" y="0"/>
            <a:ext cx="6893700" cy="1815900"/>
          </a:xfrm>
          <a:prstGeom prst="rect">
            <a:avLst/>
          </a:prstGeom>
          <a:noFill/>
          <a:ln>
            <a:noFill/>
          </a:ln>
        </p:spPr>
      </p:pic>
      <p:sp>
        <p:nvSpPr>
          <p:cNvPr id="1583" name="Google Shape;1583;p171"/>
          <p:cNvSpPr txBox="1"/>
          <p:nvPr/>
        </p:nvSpPr>
        <p:spPr>
          <a:xfrm>
            <a:off x="864675" y="1423050"/>
            <a:ext cx="7526400" cy="2297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 sz="2400">
                <a:solidFill>
                  <a:srgbClr val="707F87"/>
                </a:solidFill>
              </a:rPr>
              <a:t>7. Dimensionality reduction</a:t>
            </a:r>
            <a:endParaRPr sz="2400">
              <a:solidFill>
                <a:srgbClr val="707F87"/>
              </a:solidFill>
            </a:endParaRPr>
          </a:p>
          <a:p>
            <a:pPr marL="0" marR="0" lvl="0" indent="0" algn="l" rtl="0">
              <a:spcBef>
                <a:spcPts val="0"/>
              </a:spcBef>
              <a:spcAft>
                <a:spcPts val="0"/>
              </a:spcAft>
              <a:buNone/>
            </a:pPr>
            <a:endParaRPr sz="2400">
              <a:solidFill>
                <a:srgbClr val="707F87"/>
              </a:solidFill>
            </a:endParaRPr>
          </a:p>
          <a:p>
            <a:pPr marL="0" marR="0" lvl="0" indent="0" algn="l" rtl="0">
              <a:spcBef>
                <a:spcPts val="0"/>
              </a:spcBef>
              <a:spcAft>
                <a:spcPts val="0"/>
              </a:spcAft>
              <a:buNone/>
            </a:pPr>
            <a:r>
              <a:rPr lang="fr" sz="1800" i="1">
                <a:solidFill>
                  <a:srgbClr val="707F87"/>
                </a:solidFill>
              </a:rPr>
              <a:t>C. Guyeux</a:t>
            </a:r>
            <a:endParaRPr sz="1800" i="1"/>
          </a:p>
          <a:p>
            <a:pPr marL="0" marR="0" lvl="0" indent="0" algn="l" rtl="0">
              <a:spcBef>
                <a:spcPts val="0"/>
              </a:spcBef>
              <a:spcAft>
                <a:spcPts val="0"/>
              </a:spcAft>
              <a:buNone/>
            </a:pPr>
            <a:endParaRPr sz="1700" b="0" i="0" u="none" strike="noStrike" cap="none">
              <a:solidFill>
                <a:srgbClr val="707F87"/>
              </a:solidFill>
              <a:latin typeface="Arial"/>
              <a:ea typeface="Arial"/>
              <a:cs typeface="Arial"/>
              <a:sym typeface="Arial"/>
            </a:endParaRPr>
          </a:p>
          <a:p>
            <a:pPr marL="0" marR="0" lvl="0" indent="0" algn="l" rtl="0">
              <a:spcBef>
                <a:spcPts val="0"/>
              </a:spcBef>
              <a:spcAft>
                <a:spcPts val="0"/>
              </a:spcAft>
              <a:buNone/>
            </a:pPr>
            <a:r>
              <a:rPr lang="fr" sz="1600">
                <a:solidFill>
                  <a:srgbClr val="707F87"/>
                </a:solidFill>
              </a:rPr>
              <a:t>Master IoT</a:t>
            </a:r>
            <a:endParaRPr sz="1100"/>
          </a:p>
        </p:txBody>
      </p:sp>
      <p:pic>
        <p:nvPicPr>
          <p:cNvPr id="1584" name="Google Shape;1584;p171" descr="G:\sophie.roger\Nvelle Charte Graphique\fin\Logotype\Logos\Fichiers bitmap\PNG - fond transparent\Femto-logo_couleur-2012-transp.png"/>
          <p:cNvPicPr preferRelativeResize="0"/>
          <p:nvPr/>
        </p:nvPicPr>
        <p:blipFill rotWithShape="1">
          <a:blip r:embed="rId4">
            <a:alphaModFix/>
          </a:blip>
          <a:srcRect/>
          <a:stretch/>
        </p:blipFill>
        <p:spPr>
          <a:xfrm>
            <a:off x="307976" y="239668"/>
            <a:ext cx="1942200" cy="604500"/>
          </a:xfrm>
          <a:prstGeom prst="rect">
            <a:avLst/>
          </a:prstGeom>
          <a:noFill/>
          <a:ln>
            <a:noFill/>
          </a:ln>
        </p:spPr>
      </p:pic>
      <p:pic>
        <p:nvPicPr>
          <p:cNvPr id="1585" name="Google Shape;1585;p171" descr="G:\sophie.roger\Nvelle Charte Graphique\fin\Logotype\Logos\Fichiers bitmap\PNG - fond transparent\Femto-logo_couleur-2012-transp.png"/>
          <p:cNvPicPr preferRelativeResize="0"/>
          <p:nvPr/>
        </p:nvPicPr>
        <p:blipFill rotWithShape="1">
          <a:blip r:embed="rId4">
            <a:alphaModFix/>
          </a:blip>
          <a:srcRect/>
          <a:stretch/>
        </p:blipFill>
        <p:spPr>
          <a:xfrm>
            <a:off x="-3397680" y="-1970899"/>
            <a:ext cx="1352700" cy="421200"/>
          </a:xfrm>
          <a:prstGeom prst="rect">
            <a:avLst/>
          </a:prstGeom>
          <a:noFill/>
          <a:ln>
            <a:noFill/>
          </a:ln>
        </p:spPr>
      </p:pic>
      <p:pic>
        <p:nvPicPr>
          <p:cNvPr id="1586" name="Google Shape;1586;p171" descr="G:\sophie.roger\Nvelle Charte Graphique\fin\logos tutelles\Logo-ensmm.jpg"/>
          <p:cNvPicPr preferRelativeResize="0"/>
          <p:nvPr/>
        </p:nvPicPr>
        <p:blipFill rotWithShape="1">
          <a:blip r:embed="rId5">
            <a:alphaModFix/>
          </a:blip>
          <a:srcRect/>
          <a:stretch/>
        </p:blipFill>
        <p:spPr>
          <a:xfrm>
            <a:off x="1577399" y="4673074"/>
            <a:ext cx="794400" cy="127500"/>
          </a:xfrm>
          <a:prstGeom prst="rect">
            <a:avLst/>
          </a:prstGeom>
          <a:noFill/>
          <a:ln>
            <a:noFill/>
          </a:ln>
        </p:spPr>
      </p:pic>
      <p:pic>
        <p:nvPicPr>
          <p:cNvPr id="1587" name="Google Shape;1587;p171" descr="G:\sophie.roger\Nvelle Charte Graphique\fin\logos tutelles\cnrs_quadri.jpeg"/>
          <p:cNvPicPr preferRelativeResize="0"/>
          <p:nvPr/>
        </p:nvPicPr>
        <p:blipFill rotWithShape="1">
          <a:blip r:embed="rId6">
            <a:alphaModFix/>
          </a:blip>
          <a:srcRect/>
          <a:stretch/>
        </p:blipFill>
        <p:spPr>
          <a:xfrm>
            <a:off x="966255" y="4580120"/>
            <a:ext cx="287400" cy="287400"/>
          </a:xfrm>
          <a:prstGeom prst="rect">
            <a:avLst/>
          </a:prstGeom>
          <a:noFill/>
          <a:ln>
            <a:noFill/>
          </a:ln>
        </p:spPr>
      </p:pic>
      <p:pic>
        <p:nvPicPr>
          <p:cNvPr id="1588" name="Google Shape;1588;p171" descr="G:\sophie.roger\Nvelle Charte Graphique\fin\logos tutelles\ufc Quadri.jpg"/>
          <p:cNvPicPr preferRelativeResize="0"/>
          <p:nvPr/>
        </p:nvPicPr>
        <p:blipFill rotWithShape="1">
          <a:blip r:embed="rId7">
            <a:alphaModFix/>
          </a:blip>
          <a:srcRect/>
          <a:stretch/>
        </p:blipFill>
        <p:spPr>
          <a:xfrm>
            <a:off x="307976" y="4580120"/>
            <a:ext cx="414000" cy="255000"/>
          </a:xfrm>
          <a:prstGeom prst="rect">
            <a:avLst/>
          </a:prstGeom>
          <a:noFill/>
          <a:ln>
            <a:noFill/>
          </a:ln>
        </p:spPr>
      </p:pic>
      <p:pic>
        <p:nvPicPr>
          <p:cNvPr id="1589" name="Google Shape;1589;p171" descr="G:\sophie.roger\Nvelle Charte Graphique\fin\logos tutelles\utbm quadri.jpg"/>
          <p:cNvPicPr preferRelativeResize="0"/>
          <p:nvPr/>
        </p:nvPicPr>
        <p:blipFill rotWithShape="1">
          <a:blip r:embed="rId8">
            <a:alphaModFix/>
          </a:blip>
          <a:srcRect/>
          <a:stretch/>
        </p:blipFill>
        <p:spPr>
          <a:xfrm>
            <a:off x="2616344" y="4645549"/>
            <a:ext cx="680700" cy="2220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17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Introduction</a:t>
            </a:r>
            <a:endParaRPr sz="3200">
              <a:solidFill>
                <a:srgbClr val="707F87"/>
              </a:solidFill>
              <a:latin typeface="Calibri"/>
              <a:ea typeface="Calibri"/>
              <a:cs typeface="Calibri"/>
              <a:sym typeface="Calibri"/>
            </a:endParaRPr>
          </a:p>
        </p:txBody>
      </p:sp>
      <p:cxnSp>
        <p:nvCxnSpPr>
          <p:cNvPr id="1595" name="Google Shape;1595;p17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596" name="Google Shape;1596;p17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97" name="Google Shape;1597;p172"/>
          <p:cNvPicPr preferRelativeResize="0"/>
          <p:nvPr/>
        </p:nvPicPr>
        <p:blipFill>
          <a:blip r:embed="rId3">
            <a:alphaModFix/>
          </a:blip>
          <a:stretch>
            <a:fillRect/>
          </a:stretch>
        </p:blipFill>
        <p:spPr>
          <a:xfrm>
            <a:off x="152400" y="1457401"/>
            <a:ext cx="8839200" cy="2474703"/>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17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Principal component analysis</a:t>
            </a:r>
            <a:endParaRPr sz="3200">
              <a:solidFill>
                <a:srgbClr val="707F87"/>
              </a:solidFill>
              <a:latin typeface="Calibri"/>
              <a:ea typeface="Calibri"/>
              <a:cs typeface="Calibri"/>
              <a:sym typeface="Calibri"/>
            </a:endParaRPr>
          </a:p>
        </p:txBody>
      </p:sp>
      <p:cxnSp>
        <p:nvCxnSpPr>
          <p:cNvPr id="1603" name="Google Shape;1603;p17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04" name="Google Shape;1604;p17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05" name="Google Shape;1605;p173"/>
          <p:cNvPicPr preferRelativeResize="0"/>
          <p:nvPr/>
        </p:nvPicPr>
        <p:blipFill>
          <a:blip r:embed="rId3">
            <a:alphaModFix/>
          </a:blip>
          <a:stretch>
            <a:fillRect/>
          </a:stretch>
        </p:blipFill>
        <p:spPr>
          <a:xfrm>
            <a:off x="376600" y="911401"/>
            <a:ext cx="8310318" cy="3566699"/>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7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Principal component analysis</a:t>
            </a:r>
            <a:endParaRPr sz="3200">
              <a:solidFill>
                <a:srgbClr val="707F87"/>
              </a:solidFill>
              <a:latin typeface="Calibri"/>
              <a:ea typeface="Calibri"/>
              <a:cs typeface="Calibri"/>
              <a:sym typeface="Calibri"/>
            </a:endParaRPr>
          </a:p>
        </p:txBody>
      </p:sp>
      <p:cxnSp>
        <p:nvCxnSpPr>
          <p:cNvPr id="1611" name="Google Shape;1611;p17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12" name="Google Shape;1612;p17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13" name="Google Shape;1613;p174"/>
          <p:cNvPicPr preferRelativeResize="0"/>
          <p:nvPr/>
        </p:nvPicPr>
        <p:blipFill>
          <a:blip r:embed="rId3">
            <a:alphaModFix/>
          </a:blip>
          <a:stretch>
            <a:fillRect/>
          </a:stretch>
        </p:blipFill>
        <p:spPr>
          <a:xfrm>
            <a:off x="271463" y="1081089"/>
            <a:ext cx="8601075" cy="29813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7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Principal component analysis</a:t>
            </a:r>
            <a:endParaRPr sz="3200">
              <a:solidFill>
                <a:srgbClr val="707F87"/>
              </a:solidFill>
              <a:latin typeface="Calibri"/>
              <a:ea typeface="Calibri"/>
              <a:cs typeface="Calibri"/>
              <a:sym typeface="Calibri"/>
            </a:endParaRPr>
          </a:p>
        </p:txBody>
      </p:sp>
      <p:cxnSp>
        <p:nvCxnSpPr>
          <p:cNvPr id="1619" name="Google Shape;1619;p17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20" name="Google Shape;1620;p17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21" name="Google Shape;1621;p175"/>
          <p:cNvPicPr preferRelativeResize="0"/>
          <p:nvPr/>
        </p:nvPicPr>
        <p:blipFill>
          <a:blip r:embed="rId3">
            <a:alphaModFix/>
          </a:blip>
          <a:stretch>
            <a:fillRect/>
          </a:stretch>
        </p:blipFill>
        <p:spPr>
          <a:xfrm>
            <a:off x="152400" y="911401"/>
            <a:ext cx="8839199" cy="334209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7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Kernel PCA</a:t>
            </a:r>
            <a:endParaRPr sz="3200">
              <a:solidFill>
                <a:srgbClr val="707F87"/>
              </a:solidFill>
              <a:latin typeface="Calibri"/>
              <a:ea typeface="Calibri"/>
              <a:cs typeface="Calibri"/>
              <a:sym typeface="Calibri"/>
            </a:endParaRPr>
          </a:p>
        </p:txBody>
      </p:sp>
      <p:cxnSp>
        <p:nvCxnSpPr>
          <p:cNvPr id="1627" name="Google Shape;1627;p17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28" name="Google Shape;1628;p17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29" name="Google Shape;1629;p176"/>
          <p:cNvPicPr preferRelativeResize="0"/>
          <p:nvPr/>
        </p:nvPicPr>
        <p:blipFill>
          <a:blip r:embed="rId3">
            <a:alphaModFix/>
          </a:blip>
          <a:stretch>
            <a:fillRect/>
          </a:stretch>
        </p:blipFill>
        <p:spPr>
          <a:xfrm>
            <a:off x="191400" y="2324901"/>
            <a:ext cx="8839198" cy="59914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17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Kernel PCA</a:t>
            </a:r>
            <a:endParaRPr sz="3200">
              <a:solidFill>
                <a:srgbClr val="707F87"/>
              </a:solidFill>
              <a:latin typeface="Calibri"/>
              <a:ea typeface="Calibri"/>
              <a:cs typeface="Calibri"/>
              <a:sym typeface="Calibri"/>
            </a:endParaRPr>
          </a:p>
        </p:txBody>
      </p:sp>
      <p:cxnSp>
        <p:nvCxnSpPr>
          <p:cNvPr id="1635" name="Google Shape;1635;p17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36" name="Google Shape;1636;p17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37" name="Google Shape;1637;p177"/>
          <p:cNvPicPr preferRelativeResize="0"/>
          <p:nvPr/>
        </p:nvPicPr>
        <p:blipFill>
          <a:blip r:embed="rId3">
            <a:alphaModFix/>
          </a:blip>
          <a:stretch>
            <a:fillRect/>
          </a:stretch>
        </p:blipFill>
        <p:spPr>
          <a:xfrm>
            <a:off x="1975350" y="823676"/>
            <a:ext cx="6267856" cy="40796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9"/>
          <p:cNvSpPr/>
          <p:nvPr/>
        </p:nvSpPr>
        <p:spPr>
          <a:xfrm>
            <a:off x="1642724" y="3928000"/>
            <a:ext cx="6894851" cy="31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Classification</a:t>
            </a:r>
            <a:endParaRPr sz="3200" dirty="0">
              <a:solidFill>
                <a:srgbClr val="707F87"/>
              </a:solidFill>
              <a:latin typeface="Calibri"/>
              <a:ea typeface="Calibri"/>
              <a:cs typeface="Calibri"/>
              <a:sym typeface="Calibri"/>
            </a:endParaRPr>
          </a:p>
        </p:txBody>
      </p:sp>
      <p:cxnSp>
        <p:nvCxnSpPr>
          <p:cNvPr id="268" name="Google Shape;268;p2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69" name="Google Shape;269;p2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0" name="Google Shape;270;p29"/>
          <p:cNvPicPr preferRelativeResize="0"/>
          <p:nvPr/>
        </p:nvPicPr>
        <p:blipFill>
          <a:blip r:embed="rId3">
            <a:alphaModFix/>
          </a:blip>
          <a:stretch>
            <a:fillRect/>
          </a:stretch>
        </p:blipFill>
        <p:spPr>
          <a:xfrm>
            <a:off x="2643225" y="1031451"/>
            <a:ext cx="3496575" cy="2222858"/>
          </a:xfrm>
          <a:prstGeom prst="rect">
            <a:avLst/>
          </a:prstGeom>
          <a:noFill/>
          <a:ln>
            <a:noFill/>
          </a:ln>
        </p:spPr>
      </p:pic>
      <p:sp>
        <p:nvSpPr>
          <p:cNvPr id="271" name="Google Shape;271;p29"/>
          <p:cNvSpPr/>
          <p:nvPr/>
        </p:nvSpPr>
        <p:spPr>
          <a:xfrm>
            <a:off x="2851325" y="1080025"/>
            <a:ext cx="2878500" cy="222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5729825" y="1080025"/>
            <a:ext cx="472500" cy="222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2514975" y="1064125"/>
            <a:ext cx="72600" cy="2238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45;p27">
            <a:extLst>
              <a:ext uri="{FF2B5EF4-FFF2-40B4-BE49-F238E27FC236}">
                <a16:creationId xmlns:a16="http://schemas.microsoft.com/office/drawing/2014/main" id="{D7A575CF-1129-DDED-ECF6-11B70DD969BF}"/>
              </a:ext>
            </a:extLst>
          </p:cNvPr>
          <p:cNvSpPr txBox="1"/>
          <p:nvPr/>
        </p:nvSpPr>
        <p:spPr>
          <a:xfrm>
            <a:off x="665837" y="1752958"/>
            <a:ext cx="1775513"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INPUT: une base de connaissances</a:t>
            </a:r>
            <a:endParaRPr sz="1500" dirty="0">
              <a:latin typeface="Courier New"/>
              <a:ea typeface="Courier New"/>
              <a:cs typeface="Courier New"/>
              <a:sym typeface="Courier New"/>
            </a:endParaRPr>
          </a:p>
        </p:txBody>
      </p:sp>
      <p:sp>
        <p:nvSpPr>
          <p:cNvPr id="3" name="Google Shape;275;p29">
            <a:extLst>
              <a:ext uri="{FF2B5EF4-FFF2-40B4-BE49-F238E27FC236}">
                <a16:creationId xmlns:a16="http://schemas.microsoft.com/office/drawing/2014/main" id="{9C885E1A-2CCE-9604-33B9-91FBB48A7867}"/>
              </a:ext>
            </a:extLst>
          </p:cNvPr>
          <p:cNvSpPr txBox="1"/>
          <p:nvPr/>
        </p:nvSpPr>
        <p:spPr>
          <a:xfrm>
            <a:off x="1170249" y="3404650"/>
            <a:ext cx="7138863"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OBJECTIF: apprendre les liens entre X et y</a:t>
            </a:r>
            <a:endParaRPr sz="1500" dirty="0">
              <a:latin typeface="Courier New"/>
              <a:ea typeface="Courier New"/>
              <a:cs typeface="Courier New"/>
              <a:sym typeface="Courier New"/>
            </a:endParaRPr>
          </a:p>
          <a:p>
            <a:pPr marL="0" lvl="0" indent="0" algn="l" rtl="0">
              <a:spcBef>
                <a:spcPts val="0"/>
              </a:spcBef>
              <a:spcAft>
                <a:spcPts val="0"/>
              </a:spcAft>
              <a:buNone/>
            </a:pPr>
            <a:endParaRPr sz="1500" dirty="0">
              <a:latin typeface="Courier New"/>
              <a:ea typeface="Courier New"/>
              <a:cs typeface="Courier New"/>
              <a:sym typeface="Courier New"/>
            </a:endParaRPr>
          </a:p>
          <a:p>
            <a:pPr marL="0" lvl="0" indent="457200" algn="ctr" rtl="0">
              <a:spcBef>
                <a:spcPts val="0"/>
              </a:spcBef>
              <a:spcAft>
                <a:spcPts val="0"/>
              </a:spcAft>
              <a:buNone/>
            </a:pPr>
            <a:r>
              <a:rPr lang="fr" sz="1500" dirty="0">
                <a:latin typeface="Courier New"/>
                <a:ea typeface="Courier New"/>
                <a:cs typeface="Courier New"/>
                <a:sym typeface="Courier New"/>
              </a:rPr>
              <a:t>Étant donnée une nouvelle ligne X, prédire sa classe y</a:t>
            </a:r>
            <a:endParaRPr sz="1500" dirty="0">
              <a:latin typeface="Courier New"/>
              <a:ea typeface="Courier New"/>
              <a:cs typeface="Courier New"/>
              <a:sym typeface="Courier New"/>
            </a:endParaRPr>
          </a:p>
        </p:txBody>
      </p:sp>
      <p:sp>
        <p:nvSpPr>
          <p:cNvPr id="5" name="Google Shape;304;p31">
            <a:extLst>
              <a:ext uri="{FF2B5EF4-FFF2-40B4-BE49-F238E27FC236}">
                <a16:creationId xmlns:a16="http://schemas.microsoft.com/office/drawing/2014/main" id="{95512525-CBEF-1877-6BF0-32BB98FF99E9}"/>
              </a:ext>
            </a:extLst>
          </p:cNvPr>
          <p:cNvSpPr/>
          <p:nvPr/>
        </p:nvSpPr>
        <p:spPr>
          <a:xfrm>
            <a:off x="3059284" y="1978191"/>
            <a:ext cx="5415300" cy="651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05;p31">
            <a:extLst>
              <a:ext uri="{FF2B5EF4-FFF2-40B4-BE49-F238E27FC236}">
                <a16:creationId xmlns:a16="http://schemas.microsoft.com/office/drawing/2014/main" id="{7C15C8B0-96D6-19DB-ABB7-D6045E0C5FC3}"/>
              </a:ext>
            </a:extLst>
          </p:cNvPr>
          <p:cNvSpPr txBox="1"/>
          <p:nvPr/>
        </p:nvSpPr>
        <p:spPr>
          <a:xfrm>
            <a:off x="3122275" y="1957001"/>
            <a:ext cx="54153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dirty="0"/>
              <a:t>Quel est le type d’Iris d’une fleur inconnue de longueur de sépale 5,6, de largeur de sépale 2,9 et longueur de pétale 4,7 ?</a:t>
            </a:r>
            <a:endParaRPr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17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Kernel PCA</a:t>
            </a:r>
            <a:endParaRPr sz="3200">
              <a:solidFill>
                <a:srgbClr val="707F87"/>
              </a:solidFill>
              <a:latin typeface="Calibri"/>
              <a:ea typeface="Calibri"/>
              <a:cs typeface="Calibri"/>
              <a:sym typeface="Calibri"/>
            </a:endParaRPr>
          </a:p>
        </p:txBody>
      </p:sp>
      <p:cxnSp>
        <p:nvCxnSpPr>
          <p:cNvPr id="1643" name="Google Shape;1643;p17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44" name="Google Shape;1644;p17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45" name="Google Shape;1645;p178"/>
          <p:cNvPicPr preferRelativeResize="0"/>
          <p:nvPr/>
        </p:nvPicPr>
        <p:blipFill>
          <a:blip r:embed="rId3">
            <a:alphaModFix/>
          </a:blip>
          <a:stretch>
            <a:fillRect/>
          </a:stretch>
        </p:blipFill>
        <p:spPr>
          <a:xfrm>
            <a:off x="2180075" y="759001"/>
            <a:ext cx="5304388" cy="4079698"/>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17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Kernel PCA</a:t>
            </a:r>
            <a:endParaRPr sz="3200">
              <a:solidFill>
                <a:srgbClr val="707F87"/>
              </a:solidFill>
              <a:latin typeface="Calibri"/>
              <a:ea typeface="Calibri"/>
              <a:cs typeface="Calibri"/>
              <a:sym typeface="Calibri"/>
            </a:endParaRPr>
          </a:p>
        </p:txBody>
      </p:sp>
      <p:cxnSp>
        <p:nvCxnSpPr>
          <p:cNvPr id="1651" name="Google Shape;1651;p17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52" name="Google Shape;1652;p17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53" name="Google Shape;1653;p179"/>
          <p:cNvPicPr preferRelativeResize="0"/>
          <p:nvPr/>
        </p:nvPicPr>
        <p:blipFill>
          <a:blip r:embed="rId3">
            <a:alphaModFix/>
          </a:blip>
          <a:stretch>
            <a:fillRect/>
          </a:stretch>
        </p:blipFill>
        <p:spPr>
          <a:xfrm>
            <a:off x="1770575" y="757801"/>
            <a:ext cx="5304388" cy="4079698"/>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18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Other methods</a:t>
            </a:r>
            <a:endParaRPr sz="3200">
              <a:solidFill>
                <a:srgbClr val="707F87"/>
              </a:solidFill>
              <a:latin typeface="Calibri"/>
              <a:ea typeface="Calibri"/>
              <a:cs typeface="Calibri"/>
              <a:sym typeface="Calibri"/>
            </a:endParaRPr>
          </a:p>
        </p:txBody>
      </p:sp>
      <p:cxnSp>
        <p:nvCxnSpPr>
          <p:cNvPr id="1659" name="Google Shape;1659;p18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60" name="Google Shape;1660;p18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1" name="Google Shape;1661;p180"/>
          <p:cNvSpPr txBox="1"/>
          <p:nvPr/>
        </p:nvSpPr>
        <p:spPr>
          <a:xfrm>
            <a:off x="341200" y="930000"/>
            <a:ext cx="84810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fr"/>
              <a:t>Truncated SVD</a:t>
            </a:r>
            <a:endParaRPr/>
          </a:p>
          <a:p>
            <a:pPr marL="457200" lvl="0" indent="-317500" algn="l" rtl="0">
              <a:spcBef>
                <a:spcPts val="0"/>
              </a:spcBef>
              <a:spcAft>
                <a:spcPts val="0"/>
              </a:spcAft>
              <a:buSzPts val="1400"/>
              <a:buChar char="●"/>
            </a:pPr>
            <a:r>
              <a:rPr lang="fr"/>
              <a:t>Factor analysis</a:t>
            </a:r>
            <a:endParaRPr/>
          </a:p>
          <a:p>
            <a:pPr marL="457200" lvl="0" indent="-317500" algn="l" rtl="0">
              <a:spcBef>
                <a:spcPts val="0"/>
              </a:spcBef>
              <a:spcAft>
                <a:spcPts val="0"/>
              </a:spcAft>
              <a:buSzPts val="1400"/>
              <a:buChar char="●"/>
            </a:pPr>
            <a:r>
              <a:rPr lang="fr"/>
              <a:t>t-SNE</a:t>
            </a:r>
            <a:endParaRPr/>
          </a:p>
          <a:p>
            <a:pPr marL="457200" lvl="0" indent="-317500" algn="l" rtl="0">
              <a:spcBef>
                <a:spcPts val="0"/>
              </a:spcBef>
              <a:spcAft>
                <a:spcPts val="0"/>
              </a:spcAft>
              <a:buSzPts val="1400"/>
              <a:buChar char="●"/>
            </a:pPr>
            <a:r>
              <a:rPr lang="fr"/>
              <a:t>Isomap</a:t>
            </a:r>
            <a:endParaRPr/>
          </a:p>
          <a:p>
            <a:pPr marL="457200" lvl="0" indent="-317500" algn="l" rtl="0">
              <a:spcBef>
                <a:spcPts val="0"/>
              </a:spcBef>
              <a:spcAft>
                <a:spcPts val="0"/>
              </a:spcAft>
              <a:buSzPts val="1400"/>
              <a:buChar char="●"/>
            </a:pPr>
            <a:r>
              <a:rPr lang="fr"/>
              <a:t>Multidimentional scaling</a:t>
            </a:r>
            <a:endParaRPr/>
          </a:p>
          <a:p>
            <a:pPr marL="457200" lvl="0" indent="-317500" algn="l" rtl="0">
              <a:spcBef>
                <a:spcPts val="0"/>
              </a:spcBef>
              <a:spcAft>
                <a:spcPts val="0"/>
              </a:spcAft>
              <a:buSzPts val="1400"/>
              <a:buChar char="●"/>
            </a:pPr>
            <a:r>
              <a:rPr lang="fr"/>
              <a:t>Dictionary learning</a:t>
            </a:r>
            <a:endParaRPr/>
          </a:p>
          <a:p>
            <a:pPr marL="457200" lvl="0" indent="-317500" algn="l" rtl="0">
              <a:spcBef>
                <a:spcPts val="0"/>
              </a:spcBef>
              <a:spcAft>
                <a:spcPts val="0"/>
              </a:spcAft>
              <a:buSzPts val="1400"/>
              <a:buChar char="●"/>
            </a:pPr>
            <a:r>
              <a:rPr lang="fr"/>
              <a:t>…</a:t>
            </a:r>
            <a:endParaRPr/>
          </a:p>
          <a:p>
            <a:pPr marL="457200" lvl="0" indent="0" algn="l" rtl="0">
              <a:spcBef>
                <a:spcPts val="0"/>
              </a:spcBef>
              <a:spcAft>
                <a:spcPts val="0"/>
              </a:spcAft>
              <a:buNone/>
            </a:pP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181"/>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Improve (again !) your previous clustering/classification projects by means of dimensionality reduction</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Do it on another </a:t>
            </a:r>
            <a:r>
              <a:rPr lang="fr" sz="1500">
                <a:solidFill>
                  <a:schemeClr val="hlink"/>
                </a:solidFill>
              </a:rPr>
              <a:t>clustering dataset from https://archive.ics.uci.edu/</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At each time, play with all possibilities: feature encoding and selection, algorithms, parameters, and evaluation metrics…</a:t>
            </a:r>
            <a:endParaRPr sz="1500">
              <a:solidFill>
                <a:srgbClr val="0000FF"/>
              </a:solidFill>
            </a:endParaRPr>
          </a:p>
        </p:txBody>
      </p:sp>
      <p:sp>
        <p:nvSpPr>
          <p:cNvPr id="1667" name="Google Shape;1667;p18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Project</a:t>
            </a:r>
            <a:endParaRPr sz="3200">
              <a:solidFill>
                <a:srgbClr val="707F87"/>
              </a:solidFill>
              <a:latin typeface="Calibri"/>
              <a:ea typeface="Calibri"/>
              <a:cs typeface="Calibri"/>
              <a:sym typeface="Calibri"/>
            </a:endParaRPr>
          </a:p>
        </p:txBody>
      </p:sp>
      <p:cxnSp>
        <p:nvCxnSpPr>
          <p:cNvPr id="1668" name="Google Shape;1668;p18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69" name="Google Shape;1669;p18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pic>
        <p:nvPicPr>
          <p:cNvPr id="1674" name="Google Shape;1674;p182" descr="Femto-header_PowerPoint.jpg"/>
          <p:cNvPicPr preferRelativeResize="0"/>
          <p:nvPr/>
        </p:nvPicPr>
        <p:blipFill rotWithShape="1">
          <a:blip r:embed="rId3">
            <a:alphaModFix/>
          </a:blip>
          <a:srcRect l="22015"/>
          <a:stretch/>
        </p:blipFill>
        <p:spPr>
          <a:xfrm>
            <a:off x="2250282" y="0"/>
            <a:ext cx="6893700" cy="1815900"/>
          </a:xfrm>
          <a:prstGeom prst="rect">
            <a:avLst/>
          </a:prstGeom>
          <a:noFill/>
          <a:ln>
            <a:noFill/>
          </a:ln>
        </p:spPr>
      </p:pic>
      <p:sp>
        <p:nvSpPr>
          <p:cNvPr id="1675" name="Google Shape;1675;p182"/>
          <p:cNvSpPr txBox="1"/>
          <p:nvPr/>
        </p:nvSpPr>
        <p:spPr>
          <a:xfrm>
            <a:off x="864675" y="1423050"/>
            <a:ext cx="7526400" cy="2297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 sz="2400">
                <a:solidFill>
                  <a:srgbClr val="707F87"/>
                </a:solidFill>
              </a:rPr>
              <a:t>8. Regression</a:t>
            </a:r>
            <a:endParaRPr sz="2400">
              <a:solidFill>
                <a:srgbClr val="707F87"/>
              </a:solidFill>
            </a:endParaRPr>
          </a:p>
          <a:p>
            <a:pPr marL="0" marR="0" lvl="0" indent="0" algn="l" rtl="0">
              <a:spcBef>
                <a:spcPts val="0"/>
              </a:spcBef>
              <a:spcAft>
                <a:spcPts val="0"/>
              </a:spcAft>
              <a:buNone/>
            </a:pPr>
            <a:endParaRPr sz="2400">
              <a:solidFill>
                <a:srgbClr val="707F87"/>
              </a:solidFill>
            </a:endParaRPr>
          </a:p>
          <a:p>
            <a:pPr marL="0" marR="0" lvl="0" indent="0" algn="l" rtl="0">
              <a:spcBef>
                <a:spcPts val="0"/>
              </a:spcBef>
              <a:spcAft>
                <a:spcPts val="0"/>
              </a:spcAft>
              <a:buNone/>
            </a:pPr>
            <a:r>
              <a:rPr lang="fr" sz="1800" i="1">
                <a:solidFill>
                  <a:srgbClr val="707F87"/>
                </a:solidFill>
              </a:rPr>
              <a:t>C. Guyeux</a:t>
            </a:r>
            <a:endParaRPr sz="1800" i="1"/>
          </a:p>
          <a:p>
            <a:pPr marL="0" marR="0" lvl="0" indent="0" algn="l" rtl="0">
              <a:spcBef>
                <a:spcPts val="0"/>
              </a:spcBef>
              <a:spcAft>
                <a:spcPts val="0"/>
              </a:spcAft>
              <a:buNone/>
            </a:pPr>
            <a:endParaRPr sz="1700" b="0" i="0" u="none" strike="noStrike" cap="none">
              <a:solidFill>
                <a:srgbClr val="707F87"/>
              </a:solidFill>
              <a:latin typeface="Arial"/>
              <a:ea typeface="Arial"/>
              <a:cs typeface="Arial"/>
              <a:sym typeface="Arial"/>
            </a:endParaRPr>
          </a:p>
          <a:p>
            <a:pPr marL="0" marR="0" lvl="0" indent="0" algn="l" rtl="0">
              <a:spcBef>
                <a:spcPts val="0"/>
              </a:spcBef>
              <a:spcAft>
                <a:spcPts val="0"/>
              </a:spcAft>
              <a:buNone/>
            </a:pPr>
            <a:r>
              <a:rPr lang="fr" sz="1600">
                <a:solidFill>
                  <a:srgbClr val="707F87"/>
                </a:solidFill>
              </a:rPr>
              <a:t>Master IoT</a:t>
            </a:r>
            <a:endParaRPr sz="1100"/>
          </a:p>
        </p:txBody>
      </p:sp>
      <p:pic>
        <p:nvPicPr>
          <p:cNvPr id="1676" name="Google Shape;1676;p182" descr="G:\sophie.roger\Nvelle Charte Graphique\fin\Logotype\Logos\Fichiers bitmap\PNG - fond transparent\Femto-logo_couleur-2012-transp.png"/>
          <p:cNvPicPr preferRelativeResize="0"/>
          <p:nvPr/>
        </p:nvPicPr>
        <p:blipFill rotWithShape="1">
          <a:blip r:embed="rId4">
            <a:alphaModFix/>
          </a:blip>
          <a:srcRect/>
          <a:stretch/>
        </p:blipFill>
        <p:spPr>
          <a:xfrm>
            <a:off x="307976" y="239668"/>
            <a:ext cx="1942200" cy="604500"/>
          </a:xfrm>
          <a:prstGeom prst="rect">
            <a:avLst/>
          </a:prstGeom>
          <a:noFill/>
          <a:ln>
            <a:noFill/>
          </a:ln>
        </p:spPr>
      </p:pic>
      <p:pic>
        <p:nvPicPr>
          <p:cNvPr id="1677" name="Google Shape;1677;p182" descr="G:\sophie.roger\Nvelle Charte Graphique\fin\Logotype\Logos\Fichiers bitmap\PNG - fond transparent\Femto-logo_couleur-2012-transp.png"/>
          <p:cNvPicPr preferRelativeResize="0"/>
          <p:nvPr/>
        </p:nvPicPr>
        <p:blipFill rotWithShape="1">
          <a:blip r:embed="rId4">
            <a:alphaModFix/>
          </a:blip>
          <a:srcRect/>
          <a:stretch/>
        </p:blipFill>
        <p:spPr>
          <a:xfrm>
            <a:off x="-3397680" y="-1970899"/>
            <a:ext cx="1352700" cy="421200"/>
          </a:xfrm>
          <a:prstGeom prst="rect">
            <a:avLst/>
          </a:prstGeom>
          <a:noFill/>
          <a:ln>
            <a:noFill/>
          </a:ln>
        </p:spPr>
      </p:pic>
      <p:pic>
        <p:nvPicPr>
          <p:cNvPr id="1678" name="Google Shape;1678;p182" descr="G:\sophie.roger\Nvelle Charte Graphique\fin\logos tutelles\Logo-ensmm.jpg"/>
          <p:cNvPicPr preferRelativeResize="0"/>
          <p:nvPr/>
        </p:nvPicPr>
        <p:blipFill rotWithShape="1">
          <a:blip r:embed="rId5">
            <a:alphaModFix/>
          </a:blip>
          <a:srcRect/>
          <a:stretch/>
        </p:blipFill>
        <p:spPr>
          <a:xfrm>
            <a:off x="1577399" y="4673074"/>
            <a:ext cx="794400" cy="127500"/>
          </a:xfrm>
          <a:prstGeom prst="rect">
            <a:avLst/>
          </a:prstGeom>
          <a:noFill/>
          <a:ln>
            <a:noFill/>
          </a:ln>
        </p:spPr>
      </p:pic>
      <p:pic>
        <p:nvPicPr>
          <p:cNvPr id="1679" name="Google Shape;1679;p182" descr="G:\sophie.roger\Nvelle Charte Graphique\fin\logos tutelles\cnrs_quadri.jpeg"/>
          <p:cNvPicPr preferRelativeResize="0"/>
          <p:nvPr/>
        </p:nvPicPr>
        <p:blipFill rotWithShape="1">
          <a:blip r:embed="rId6">
            <a:alphaModFix/>
          </a:blip>
          <a:srcRect/>
          <a:stretch/>
        </p:blipFill>
        <p:spPr>
          <a:xfrm>
            <a:off x="966255" y="4580120"/>
            <a:ext cx="287400" cy="287400"/>
          </a:xfrm>
          <a:prstGeom prst="rect">
            <a:avLst/>
          </a:prstGeom>
          <a:noFill/>
          <a:ln>
            <a:noFill/>
          </a:ln>
        </p:spPr>
      </p:pic>
      <p:pic>
        <p:nvPicPr>
          <p:cNvPr id="1680" name="Google Shape;1680;p182" descr="G:\sophie.roger\Nvelle Charte Graphique\fin\logos tutelles\ufc Quadri.jpg"/>
          <p:cNvPicPr preferRelativeResize="0"/>
          <p:nvPr/>
        </p:nvPicPr>
        <p:blipFill rotWithShape="1">
          <a:blip r:embed="rId7">
            <a:alphaModFix/>
          </a:blip>
          <a:srcRect/>
          <a:stretch/>
        </p:blipFill>
        <p:spPr>
          <a:xfrm>
            <a:off x="307976" y="4580120"/>
            <a:ext cx="414000" cy="255000"/>
          </a:xfrm>
          <a:prstGeom prst="rect">
            <a:avLst/>
          </a:prstGeom>
          <a:noFill/>
          <a:ln>
            <a:noFill/>
          </a:ln>
        </p:spPr>
      </p:pic>
      <p:pic>
        <p:nvPicPr>
          <p:cNvPr id="1681" name="Google Shape;1681;p182" descr="G:\sophie.roger\Nvelle Charte Graphique\fin\logos tutelles\utbm quadri.jpg"/>
          <p:cNvPicPr preferRelativeResize="0"/>
          <p:nvPr/>
        </p:nvPicPr>
        <p:blipFill rotWithShape="1">
          <a:blip r:embed="rId8">
            <a:alphaModFix/>
          </a:blip>
          <a:srcRect/>
          <a:stretch/>
        </p:blipFill>
        <p:spPr>
          <a:xfrm>
            <a:off x="2616344" y="4645549"/>
            <a:ext cx="680700" cy="2220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18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From data to dataframe</a:t>
            </a:r>
            <a:endParaRPr sz="3200">
              <a:solidFill>
                <a:srgbClr val="707F87"/>
              </a:solidFill>
              <a:latin typeface="Calibri"/>
              <a:ea typeface="Calibri"/>
              <a:cs typeface="Calibri"/>
              <a:sym typeface="Calibri"/>
            </a:endParaRPr>
          </a:p>
        </p:txBody>
      </p:sp>
      <p:cxnSp>
        <p:nvCxnSpPr>
          <p:cNvPr id="1687" name="Google Shape;1687;p18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88" name="Google Shape;1688;p18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9" name="Google Shape;1689;p183"/>
          <p:cNvSpPr txBox="1"/>
          <p:nvPr/>
        </p:nvSpPr>
        <p:spPr>
          <a:xfrm>
            <a:off x="348225" y="759000"/>
            <a:ext cx="8189400" cy="386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1500">
                <a:solidFill>
                  <a:srgbClr val="0000FF"/>
                </a:solidFill>
              </a:rPr>
              <a:t>From csv: </a:t>
            </a:r>
            <a:endParaRPr sz="1500">
              <a:solidFill>
                <a:srgbClr val="0000FF"/>
              </a:solidFill>
            </a:endParaRPr>
          </a:p>
          <a:p>
            <a:pPr marL="0" lvl="0" indent="45720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pd.read_csv(my_csv, sep=";", dtype={"DeptNum": str})</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chemeClr val="dk1"/>
              </a:solidFill>
            </a:endParaRPr>
          </a:p>
          <a:p>
            <a:pPr marL="0" lvl="0" indent="0" algn="l" rtl="0">
              <a:lnSpc>
                <a:spcPct val="115000"/>
              </a:lnSpc>
              <a:spcBef>
                <a:spcPts val="0"/>
              </a:spcBef>
              <a:spcAft>
                <a:spcPts val="0"/>
              </a:spcAft>
              <a:buNone/>
            </a:pPr>
            <a:r>
              <a:rPr lang="fr" sz="1500">
                <a:solidFill>
                  <a:srgbClr val="0000FF"/>
                </a:solidFill>
              </a:rPr>
              <a:t>From excel:</a:t>
            </a:r>
            <a:endParaRPr sz="1500">
              <a:solidFill>
                <a:srgbClr val="0000FF"/>
              </a:solidFill>
            </a:endParaRPr>
          </a:p>
          <a:p>
            <a:pPr marL="0" lvl="0" indent="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	pd.read_excel(my_excel)</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chemeClr val="dk1"/>
              </a:solidFill>
            </a:endParaRPr>
          </a:p>
          <a:p>
            <a:pPr marL="0" lvl="0" indent="0" algn="l" rtl="0">
              <a:lnSpc>
                <a:spcPct val="115000"/>
              </a:lnSpc>
              <a:spcBef>
                <a:spcPts val="0"/>
              </a:spcBef>
              <a:spcAft>
                <a:spcPts val="0"/>
              </a:spcAft>
              <a:buNone/>
            </a:pPr>
            <a:r>
              <a:rPr lang="fr" sz="1500">
                <a:solidFill>
                  <a:srgbClr val="0000FF"/>
                </a:solidFill>
              </a:rPr>
              <a:t>From python dictionary:</a:t>
            </a:r>
            <a:endParaRPr sz="1500">
              <a:solidFill>
                <a:srgbClr val="0000FF"/>
              </a:solidFill>
            </a:endParaRPr>
          </a:p>
          <a:p>
            <a:pPr marL="0" lvl="0" indent="45720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pd.DataFrame.from_dict(my_dict, orient="index")</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from pyarrow import feather</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df = feather.read_feather(fic)</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solidFill>
                  <a:srgbClr val="0000FF"/>
                </a:solidFill>
              </a:rPr>
              <a:t>It is better to specify the type of columns in a DataFrame. Because if Pandas doesn't know the type, it will scan each column to see what type to associate with it (dataframe in memory).</a:t>
            </a:r>
            <a:endParaRPr sz="1500">
              <a:solidFill>
                <a:srgbClr val="0000FF"/>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18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Save a DataFrame</a:t>
            </a:r>
            <a:endParaRPr sz="3200">
              <a:solidFill>
                <a:srgbClr val="707F87"/>
              </a:solidFill>
              <a:latin typeface="Calibri"/>
              <a:ea typeface="Calibri"/>
              <a:cs typeface="Calibri"/>
              <a:sym typeface="Calibri"/>
            </a:endParaRPr>
          </a:p>
        </p:txBody>
      </p:sp>
      <p:cxnSp>
        <p:nvCxnSpPr>
          <p:cNvPr id="1695" name="Google Shape;1695;p18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96" name="Google Shape;1696;p18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7" name="Google Shape;1697;p184"/>
          <p:cNvSpPr txBox="1"/>
          <p:nvPr/>
        </p:nvSpPr>
        <p:spPr>
          <a:xfrm>
            <a:off x="588775" y="816525"/>
            <a:ext cx="7515900" cy="147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1500">
                <a:solidFill>
                  <a:srgbClr val="0000FF"/>
                </a:solidFill>
              </a:rPr>
              <a:t>DataFrame -&gt; csv:</a:t>
            </a:r>
            <a:endParaRPr sz="1500">
              <a:solidFill>
                <a:srgbClr val="0000FF"/>
              </a:solidFill>
            </a:endParaRPr>
          </a:p>
          <a:p>
            <a:pPr marL="0" lvl="0" indent="45720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df.to_csv('my_file.csv', index=False)</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fr" sz="1500">
                <a:solidFill>
                  <a:srgbClr val="0000FF"/>
                </a:solidFill>
              </a:rPr>
              <a:t>with feather:</a:t>
            </a:r>
            <a:endParaRPr sz="1500">
              <a:solidFill>
                <a:srgbClr val="0000FF"/>
              </a:solidFill>
            </a:endParaRPr>
          </a:p>
          <a:p>
            <a:pPr marL="0" lvl="0" indent="45720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df.to_feather('my_file.feather')</a:t>
            </a:r>
            <a:endParaRPr sz="1500">
              <a:solidFill>
                <a:schemeClr val="dk1"/>
              </a:solidFill>
              <a:latin typeface="Courier New"/>
              <a:ea typeface="Courier New"/>
              <a:cs typeface="Courier New"/>
              <a:sym typeface="Courier New"/>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18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Detecting with NaN</a:t>
            </a:r>
            <a:endParaRPr sz="3200">
              <a:solidFill>
                <a:srgbClr val="707F87"/>
              </a:solidFill>
              <a:latin typeface="Calibri"/>
              <a:ea typeface="Calibri"/>
              <a:cs typeface="Calibri"/>
              <a:sym typeface="Calibri"/>
            </a:endParaRPr>
          </a:p>
        </p:txBody>
      </p:sp>
      <p:cxnSp>
        <p:nvCxnSpPr>
          <p:cNvPr id="1703" name="Google Shape;1703;p18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04" name="Google Shape;1704;p18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5" name="Google Shape;1705;p185"/>
          <p:cNvSpPr txBox="1"/>
          <p:nvPr/>
        </p:nvSpPr>
        <p:spPr>
          <a:xfrm>
            <a:off x="588775" y="816525"/>
            <a:ext cx="7515900" cy="307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fr" sz="1500">
                <a:solidFill>
                  <a:srgbClr val="0000FF"/>
                </a:solidFill>
              </a:rPr>
              <a:t>Count the NaNs per column:</a:t>
            </a:r>
            <a:endParaRPr sz="1500">
              <a:solidFill>
                <a:srgbClr val="0000FF"/>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for k in sorted(df.columns):</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    if df[k].isna().sum() &gt; 0:</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        print(k, df[k].isna().sum())</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solidFill>
                  <a:srgbClr val="0000FF"/>
                </a:solidFill>
              </a:rPr>
              <a:t>The indices with NaN:</a:t>
            </a:r>
            <a:endParaRPr sz="1500">
              <a:solidFill>
                <a:srgbClr val="0000FF"/>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for k in sorted(features.columns):</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 	index = features[k].index[features[k].apply(np.isnan)]</a:t>
            </a:r>
            <a:endParaRPr sz="1500">
              <a:solidFill>
                <a:schemeClr val="dk1"/>
              </a:solidFill>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18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Filling NaN</a:t>
            </a:r>
            <a:endParaRPr sz="3200">
              <a:solidFill>
                <a:srgbClr val="707F87"/>
              </a:solidFill>
              <a:latin typeface="Calibri"/>
              <a:ea typeface="Calibri"/>
              <a:cs typeface="Calibri"/>
              <a:sym typeface="Calibri"/>
            </a:endParaRPr>
          </a:p>
        </p:txBody>
      </p:sp>
      <p:cxnSp>
        <p:nvCxnSpPr>
          <p:cNvPr id="1711" name="Google Shape;1711;p18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12" name="Google Shape;1712;p18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3" name="Google Shape;1713;p186"/>
          <p:cNvSpPr txBox="1"/>
          <p:nvPr/>
        </p:nvSpPr>
        <p:spPr>
          <a:xfrm>
            <a:off x="588775" y="816525"/>
            <a:ext cx="7515900" cy="28053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df.fillna(method='ffill', inplace=True)</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solidFill>
                  <a:srgbClr val="0000FF"/>
                </a:solidFill>
              </a:rPr>
              <a:t>ffill: propagate last valid observation forward to next valid </a:t>
            </a:r>
            <a:endParaRPr sz="1500">
              <a:solidFill>
                <a:srgbClr val="0000FF"/>
              </a:solidFill>
            </a:endParaRPr>
          </a:p>
          <a:p>
            <a:pPr marL="0" lvl="0" indent="0" algn="l" rtl="0">
              <a:lnSpc>
                <a:spcPct val="115000"/>
              </a:lnSpc>
              <a:spcBef>
                <a:spcPts val="0"/>
              </a:spcBef>
              <a:spcAft>
                <a:spcPts val="0"/>
              </a:spcAft>
              <a:buClr>
                <a:schemeClr val="dk1"/>
              </a:buClr>
              <a:buSzPts val="1100"/>
              <a:buFont typeface="Arial"/>
              <a:buNone/>
            </a:pPr>
            <a:r>
              <a:rPr lang="fr" sz="1500">
                <a:solidFill>
                  <a:srgbClr val="0000FF"/>
                </a:solidFill>
              </a:rPr>
              <a:t>bfill: use next valid observation to fill gap.</a:t>
            </a:r>
            <a:endParaRPr sz="1500">
              <a:solidFill>
                <a:srgbClr val="0000FF"/>
              </a:solidFill>
            </a:endParaRPr>
          </a:p>
          <a:p>
            <a:pPr marL="0" lvl="0" indent="0" algn="l"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45720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df.interpolate()</a:t>
            </a:r>
            <a:endParaRPr sz="1500">
              <a:solidFill>
                <a:schemeClr val="dk1"/>
              </a:solidFill>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l" rtl="0">
              <a:lnSpc>
                <a:spcPct val="115000"/>
              </a:lnSpc>
              <a:spcBef>
                <a:spcPts val="0"/>
              </a:spcBef>
              <a:spcAft>
                <a:spcPts val="0"/>
              </a:spcAft>
              <a:buClr>
                <a:schemeClr val="dk1"/>
              </a:buClr>
              <a:buSzPts val="1100"/>
              <a:buFont typeface="Arial"/>
              <a:buNone/>
            </a:pPr>
            <a:r>
              <a:rPr lang="fr" sz="1500">
                <a:solidFill>
                  <a:srgbClr val="0000FF"/>
                </a:solidFill>
              </a:rPr>
              <a:t>linearly interpolated values based on adjacent values</a:t>
            </a:r>
            <a:endParaRPr sz="1500">
              <a:solidFill>
                <a:srgbClr val="0000FF"/>
              </a:solidFill>
            </a:endParaRPr>
          </a:p>
          <a:p>
            <a:pPr marL="0" lvl="0" indent="0" algn="l"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df.interpolate(method='polynomial', order=2)</a:t>
            </a:r>
            <a:endParaRPr sz="1500">
              <a:latin typeface="Courier New"/>
              <a:ea typeface="Courier New"/>
              <a:cs typeface="Courier New"/>
              <a:sym typeface="Courier New"/>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18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Managing particular columns</a:t>
            </a:r>
            <a:endParaRPr sz="3200">
              <a:solidFill>
                <a:srgbClr val="707F87"/>
              </a:solidFill>
              <a:latin typeface="Calibri"/>
              <a:ea typeface="Calibri"/>
              <a:cs typeface="Calibri"/>
              <a:sym typeface="Calibri"/>
            </a:endParaRPr>
          </a:p>
        </p:txBody>
      </p:sp>
      <p:cxnSp>
        <p:nvCxnSpPr>
          <p:cNvPr id="1719" name="Google Shape;1719;p18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20" name="Google Shape;1720;p18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1" name="Google Shape;1721;p187"/>
          <p:cNvSpPr txBox="1"/>
          <p:nvPr/>
        </p:nvSpPr>
        <p:spPr>
          <a:xfrm>
            <a:off x="588775" y="816525"/>
            <a:ext cx="7515900" cy="307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1500">
                <a:solidFill>
                  <a:srgbClr val="0000FF"/>
                </a:solidFill>
              </a:rPr>
              <a:t>Count the number of constant columns (where the number of unique values is 1):</a:t>
            </a:r>
            <a:endParaRPr sz="1500">
              <a:solidFill>
                <a:srgbClr val="0000FF"/>
              </a:solidFill>
            </a:endParaRPr>
          </a:p>
          <a:p>
            <a:pPr marL="0" lvl="0" indent="457200" algn="l" rtl="0">
              <a:lnSpc>
                <a:spcPct val="115000"/>
              </a:lnSpc>
              <a:spcBef>
                <a:spcPts val="0"/>
              </a:spcBef>
              <a:spcAft>
                <a:spcPts val="0"/>
              </a:spcAft>
              <a:buNone/>
            </a:pPr>
            <a:r>
              <a:rPr lang="fr" sz="1500">
                <a:solidFill>
                  <a:srgbClr val="131314"/>
                </a:solidFill>
                <a:latin typeface="Courier New"/>
                <a:ea typeface="Courier New"/>
                <a:cs typeface="Courier New"/>
                <a:sym typeface="Courier New"/>
              </a:rPr>
              <a:t>(df.nunique() == 1).sum()</a:t>
            </a:r>
            <a:endParaRPr sz="1500">
              <a:solidFill>
                <a:srgbClr val="13131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rgbClr val="0000FF"/>
              </a:solidFill>
            </a:endParaRPr>
          </a:p>
          <a:p>
            <a:pPr marL="0" lvl="0" indent="0" algn="l" rtl="0">
              <a:lnSpc>
                <a:spcPct val="115000"/>
              </a:lnSpc>
              <a:spcBef>
                <a:spcPts val="0"/>
              </a:spcBef>
              <a:spcAft>
                <a:spcPts val="0"/>
              </a:spcAft>
              <a:buNone/>
            </a:pPr>
            <a:r>
              <a:rPr lang="fr" sz="1500">
                <a:solidFill>
                  <a:srgbClr val="0000FF"/>
                </a:solidFill>
              </a:rPr>
              <a:t>Remove the constant columns:</a:t>
            </a:r>
            <a:endParaRPr sz="1500">
              <a:solidFill>
                <a:schemeClr val="dk1"/>
              </a:solidFill>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df = df.loc[:, (df != df.iloc[0]).any()]</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fr" sz="1500">
                <a:solidFill>
                  <a:srgbClr val="0000FF"/>
                </a:solidFill>
              </a:rPr>
              <a:t>Find duplicated indices:</a:t>
            </a:r>
            <a:endParaRPr sz="1500">
              <a:solidFill>
                <a:srgbClr val="0000FF"/>
              </a:solidFill>
            </a:endParaRPr>
          </a:p>
          <a:p>
            <a:pPr marL="0" lvl="0" indent="45720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df.index.duplicated().sum()</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fr" sz="1500">
                <a:solidFill>
                  <a:srgbClr val="0000FF"/>
                </a:solidFill>
              </a:rPr>
              <a:t>Drop them:</a:t>
            </a:r>
            <a:endParaRPr sz="1500">
              <a:solidFill>
                <a:srgbClr val="0000FF"/>
              </a:solidFill>
            </a:endParaRPr>
          </a:p>
          <a:p>
            <a:pPr marL="0" lvl="0" indent="45720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df.drop_duplicates(subset=['col1, 'col2], keep="first")</a:t>
            </a:r>
            <a:endParaRPr sz="1500">
              <a:solidFill>
                <a:schemeClr val="dk1"/>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Clustering versus classification</a:t>
            </a:r>
            <a:endParaRPr sz="3200">
              <a:solidFill>
                <a:srgbClr val="707F87"/>
              </a:solidFill>
              <a:latin typeface="Calibri"/>
              <a:ea typeface="Calibri"/>
              <a:cs typeface="Calibri"/>
              <a:sym typeface="Calibri"/>
            </a:endParaRPr>
          </a:p>
        </p:txBody>
      </p:sp>
      <p:cxnSp>
        <p:nvCxnSpPr>
          <p:cNvPr id="311" name="Google Shape;311;p3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12" name="Google Shape;312;p3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13" name="Google Shape;313;p32"/>
          <p:cNvPicPr preferRelativeResize="0"/>
          <p:nvPr/>
        </p:nvPicPr>
        <p:blipFill>
          <a:blip r:embed="rId3">
            <a:alphaModFix/>
          </a:blip>
          <a:stretch>
            <a:fillRect/>
          </a:stretch>
        </p:blipFill>
        <p:spPr>
          <a:xfrm>
            <a:off x="4569750" y="950687"/>
            <a:ext cx="3750649" cy="2384375"/>
          </a:xfrm>
          <a:prstGeom prst="rect">
            <a:avLst/>
          </a:prstGeom>
          <a:noFill/>
          <a:ln>
            <a:noFill/>
          </a:ln>
        </p:spPr>
      </p:pic>
      <p:pic>
        <p:nvPicPr>
          <p:cNvPr id="314" name="Google Shape;314;p32"/>
          <p:cNvPicPr preferRelativeResize="0"/>
          <p:nvPr/>
        </p:nvPicPr>
        <p:blipFill>
          <a:blip r:embed="rId4">
            <a:alphaModFix/>
          </a:blip>
          <a:stretch>
            <a:fillRect/>
          </a:stretch>
        </p:blipFill>
        <p:spPr>
          <a:xfrm>
            <a:off x="595775" y="918525"/>
            <a:ext cx="3496575" cy="2448706"/>
          </a:xfrm>
          <a:prstGeom prst="rect">
            <a:avLst/>
          </a:prstGeom>
          <a:noFill/>
          <a:ln>
            <a:noFill/>
          </a:ln>
        </p:spPr>
      </p:pic>
      <p:sp>
        <p:nvSpPr>
          <p:cNvPr id="315" name="Google Shape;315;p32"/>
          <p:cNvSpPr txBox="1"/>
          <p:nvPr/>
        </p:nvSpPr>
        <p:spPr>
          <a:xfrm>
            <a:off x="1635450" y="3433725"/>
            <a:ext cx="183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Clustering</a:t>
            </a:r>
            <a:endParaRPr sz="1500">
              <a:latin typeface="Courier New"/>
              <a:ea typeface="Courier New"/>
              <a:cs typeface="Courier New"/>
              <a:sym typeface="Courier New"/>
            </a:endParaRPr>
          </a:p>
        </p:txBody>
      </p:sp>
      <p:sp>
        <p:nvSpPr>
          <p:cNvPr id="316" name="Google Shape;316;p32"/>
          <p:cNvSpPr txBox="1"/>
          <p:nvPr/>
        </p:nvSpPr>
        <p:spPr>
          <a:xfrm>
            <a:off x="5611425" y="3393625"/>
            <a:ext cx="2078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Classification</a:t>
            </a:r>
            <a:endParaRPr sz="1500">
              <a:latin typeface="Courier New"/>
              <a:ea typeface="Courier New"/>
              <a:cs typeface="Courier New"/>
              <a:sym typeface="Courier New"/>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18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Preparing the data: digital ones</a:t>
            </a:r>
            <a:endParaRPr sz="3200">
              <a:solidFill>
                <a:srgbClr val="707F87"/>
              </a:solidFill>
              <a:latin typeface="Calibri"/>
              <a:ea typeface="Calibri"/>
              <a:cs typeface="Calibri"/>
              <a:sym typeface="Calibri"/>
            </a:endParaRPr>
          </a:p>
        </p:txBody>
      </p:sp>
      <p:cxnSp>
        <p:nvCxnSpPr>
          <p:cNvPr id="1727" name="Google Shape;1727;p18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28" name="Google Shape;1728;p18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9" name="Google Shape;1729;p188"/>
          <p:cNvSpPr txBox="1"/>
          <p:nvPr/>
        </p:nvSpPr>
        <p:spPr>
          <a:xfrm>
            <a:off x="588775" y="816525"/>
            <a:ext cx="7515900" cy="174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1500">
                <a:solidFill>
                  <a:srgbClr val="0000FF"/>
                </a:solidFill>
              </a:rPr>
              <a:t>Standardising digital data:</a:t>
            </a:r>
            <a:endParaRPr sz="1500">
              <a:solidFill>
                <a:srgbClr val="0000FF"/>
              </a:solidFill>
            </a:endParaRPr>
          </a:p>
          <a:p>
            <a:pPr marL="0" lvl="0" indent="0" algn="l" rtl="0">
              <a:lnSpc>
                <a:spcPct val="115000"/>
              </a:lnSpc>
              <a:spcBef>
                <a:spcPts val="0"/>
              </a:spcBef>
              <a:spcAft>
                <a:spcPts val="0"/>
              </a:spcAft>
              <a:buNone/>
            </a:pPr>
            <a:endParaRPr sz="1500">
              <a:solidFill>
                <a:srgbClr val="0000FF"/>
              </a:solidFill>
            </a:endParaRPr>
          </a:p>
          <a:p>
            <a:pPr marL="457200" lvl="0" indent="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from sklearn.preprocessing import StandardScaler</a:t>
            </a:r>
            <a:endParaRPr sz="1500">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scaler = StandardScaler()</a:t>
            </a:r>
            <a:endParaRPr sz="1500">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df[num_cols] = scaler.fit_transform(df[num_cols])</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18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Preparing the data: categorical ones</a:t>
            </a:r>
            <a:endParaRPr sz="3200">
              <a:solidFill>
                <a:srgbClr val="707F87"/>
              </a:solidFill>
              <a:latin typeface="Calibri"/>
              <a:ea typeface="Calibri"/>
              <a:cs typeface="Calibri"/>
              <a:sym typeface="Calibri"/>
            </a:endParaRPr>
          </a:p>
        </p:txBody>
      </p:sp>
      <p:cxnSp>
        <p:nvCxnSpPr>
          <p:cNvPr id="1735" name="Google Shape;1735;p18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36" name="Google Shape;1736;p18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7" name="Google Shape;1737;p189"/>
          <p:cNvSpPr txBox="1"/>
          <p:nvPr/>
        </p:nvSpPr>
        <p:spPr>
          <a:xfrm>
            <a:off x="588775" y="816525"/>
            <a:ext cx="7515900" cy="386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1500">
                <a:solidFill>
                  <a:srgbClr val="0000FF"/>
                </a:solidFill>
              </a:rPr>
              <a:t>One-hot encoding: creates a new binary column for each unique category in the original column.</a:t>
            </a:r>
            <a:endParaRPr sz="1500">
              <a:solidFill>
                <a:srgbClr val="0000FF"/>
              </a:solidFill>
            </a:endParaRPr>
          </a:p>
          <a:p>
            <a:pPr marL="0" lvl="0" indent="457200" algn="l" rtl="0">
              <a:lnSpc>
                <a:spcPct val="115000"/>
              </a:lnSpc>
              <a:spcBef>
                <a:spcPts val="0"/>
              </a:spcBef>
              <a:spcAft>
                <a:spcPts val="0"/>
              </a:spcAft>
              <a:buNone/>
            </a:pPr>
            <a:r>
              <a:rPr lang="fr" sz="1500">
                <a:solidFill>
                  <a:srgbClr val="131314"/>
                </a:solidFill>
                <a:latin typeface="Courier New"/>
                <a:ea typeface="Courier New"/>
                <a:cs typeface="Courier New"/>
                <a:sym typeface="Courier New"/>
              </a:rPr>
              <a:t>pd.get_dummies(df, columns=['A'])</a:t>
            </a:r>
            <a:endParaRPr sz="1500">
              <a:solidFill>
                <a:srgbClr val="13131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500">
              <a:solidFill>
                <a:srgbClr val="0000FF"/>
              </a:solidFill>
            </a:endParaRPr>
          </a:p>
          <a:p>
            <a:pPr marL="0" lvl="0" indent="0" algn="l" rtl="0">
              <a:lnSpc>
                <a:spcPct val="115000"/>
              </a:lnSpc>
              <a:spcBef>
                <a:spcPts val="0"/>
              </a:spcBef>
              <a:spcAft>
                <a:spcPts val="0"/>
              </a:spcAft>
              <a:buNone/>
            </a:pPr>
            <a:r>
              <a:rPr lang="fr" sz="1500">
                <a:solidFill>
                  <a:srgbClr val="0000FF"/>
                </a:solidFill>
              </a:rPr>
              <a:t>Label encoding: assigns a unique integer to each category in the original column.</a:t>
            </a:r>
            <a:endParaRPr sz="1500">
              <a:solidFill>
                <a:srgbClr val="0000FF"/>
              </a:solidFill>
            </a:endParaRPr>
          </a:p>
          <a:p>
            <a:pPr marL="457200" lvl="0" indent="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from sklearn.preprocessing import LabelEncoder</a:t>
            </a:r>
            <a:endParaRPr sz="1500">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df['A_encoded'] = LabelEncoder().fit_transform(df['A'])</a:t>
            </a:r>
            <a:endParaRPr sz="1500">
              <a:solidFill>
                <a:schemeClr val="dk1"/>
              </a:solidFill>
              <a:latin typeface="Courier New"/>
              <a:ea typeface="Courier New"/>
              <a:cs typeface="Courier New"/>
              <a:sym typeface="Courier New"/>
            </a:endParaRPr>
          </a:p>
          <a:p>
            <a:pPr marL="457200" lvl="0" indent="0" algn="l"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fr" sz="1500">
                <a:solidFill>
                  <a:srgbClr val="0000FF"/>
                </a:solidFill>
              </a:rPr>
              <a:t>Target encoding: replacing the original categorical values with their corresponding calculated means.</a:t>
            </a:r>
            <a:endParaRPr sz="1500">
              <a:solidFill>
                <a:schemeClr val="dk1"/>
              </a:solidFill>
              <a:latin typeface="Courier New"/>
              <a:ea typeface="Courier New"/>
              <a:cs typeface="Courier New"/>
              <a:sym typeface="Courier New"/>
            </a:endParaRPr>
          </a:p>
          <a:p>
            <a:pPr marL="0" lvl="0" indent="45720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from category_encoders import TargetEncoder</a:t>
            </a:r>
            <a:endParaRPr sz="1500">
              <a:solidFill>
                <a:schemeClr val="dk1"/>
              </a:solidFill>
              <a:latin typeface="Courier New"/>
              <a:ea typeface="Courier New"/>
              <a:cs typeface="Courier New"/>
              <a:sym typeface="Courier New"/>
            </a:endParaRPr>
          </a:p>
          <a:p>
            <a:pPr marL="0" lvl="0" indent="45720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enc = TargetEncoder(cols=cat_cols)</a:t>
            </a:r>
            <a:endParaRPr sz="1500">
              <a:solidFill>
                <a:schemeClr val="dk1"/>
              </a:solidFill>
              <a:latin typeface="Courier New"/>
              <a:ea typeface="Courier New"/>
              <a:cs typeface="Courier New"/>
              <a:sym typeface="Courier New"/>
            </a:endParaRPr>
          </a:p>
          <a:p>
            <a:pPr marL="0" lvl="0" indent="45720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encoder = enc.fit(df.drop(target, axis=1), df[target])</a:t>
            </a:r>
            <a:endParaRPr sz="1500">
              <a:solidFill>
                <a:schemeClr val="dk1"/>
              </a:solidFill>
              <a:latin typeface="Courier New"/>
              <a:ea typeface="Courier New"/>
              <a:cs typeface="Courier New"/>
              <a:sym typeface="Courier New"/>
            </a:endParaRPr>
          </a:p>
          <a:p>
            <a:pPr marL="0" lvl="0" indent="457200" algn="l" rtl="0">
              <a:lnSpc>
                <a:spcPct val="115000"/>
              </a:lnSpc>
              <a:spcBef>
                <a:spcPts val="0"/>
              </a:spcBef>
              <a:spcAft>
                <a:spcPts val="0"/>
              </a:spcAft>
              <a:buNone/>
            </a:pPr>
            <a:r>
              <a:rPr lang="fr" sz="1500">
                <a:solidFill>
                  <a:schemeClr val="dk1"/>
                </a:solidFill>
                <a:latin typeface="Courier New"/>
                <a:ea typeface="Courier New"/>
                <a:cs typeface="Courier New"/>
                <a:sym typeface="Courier New"/>
              </a:rPr>
              <a:t>target_enc = encoder.transform(df.drop(target, axis=1))</a:t>
            </a:r>
            <a:endParaRPr sz="1500">
              <a:solidFill>
                <a:schemeClr val="dk1"/>
              </a:solidFill>
              <a:latin typeface="Courier New"/>
              <a:ea typeface="Courier New"/>
              <a:cs typeface="Courier New"/>
              <a:sym typeface="Courier New"/>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9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Feature selection</a:t>
            </a:r>
            <a:endParaRPr sz="3200">
              <a:solidFill>
                <a:srgbClr val="707F87"/>
              </a:solidFill>
              <a:latin typeface="Calibri"/>
              <a:ea typeface="Calibri"/>
              <a:cs typeface="Calibri"/>
              <a:sym typeface="Calibri"/>
            </a:endParaRPr>
          </a:p>
        </p:txBody>
      </p:sp>
      <p:cxnSp>
        <p:nvCxnSpPr>
          <p:cNvPr id="1743" name="Google Shape;1743;p19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44" name="Google Shape;1744;p19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5" name="Google Shape;1745;p190"/>
          <p:cNvSpPr txBox="1"/>
          <p:nvPr/>
        </p:nvSpPr>
        <p:spPr>
          <a:xfrm>
            <a:off x="238600" y="816525"/>
            <a:ext cx="8570100" cy="360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fr" sz="1500">
                <a:solidFill>
                  <a:srgbClr val="0000FF"/>
                </a:solidFill>
              </a:rPr>
              <a:t>Delete low variance columns:</a:t>
            </a:r>
            <a:endParaRPr sz="1500">
              <a:solidFill>
                <a:srgbClr val="0000FF"/>
              </a:solidFill>
            </a:endParaRPr>
          </a:p>
          <a:p>
            <a:pPr marL="0" lvl="0" indent="45720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variances = df.var()</a:t>
            </a:r>
            <a:endParaRPr sz="1500">
              <a:solidFill>
                <a:schemeClr val="dk1"/>
              </a:solidFill>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high_variance_columns = variances[variances &gt; 0.5].index</a:t>
            </a:r>
            <a:endParaRPr sz="1500">
              <a:solidFill>
                <a:schemeClr val="dk1"/>
              </a:solidFill>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df = df[high_variance_columns]</a:t>
            </a:r>
            <a:endParaRPr sz="1500">
              <a:solidFill>
                <a:schemeClr val="dk1"/>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l" rtl="0">
              <a:lnSpc>
                <a:spcPct val="115000"/>
              </a:lnSpc>
              <a:spcBef>
                <a:spcPts val="0"/>
              </a:spcBef>
              <a:spcAft>
                <a:spcPts val="0"/>
              </a:spcAft>
              <a:buClr>
                <a:schemeClr val="dk1"/>
              </a:buClr>
              <a:buSzPts val="1100"/>
              <a:buFont typeface="Arial"/>
              <a:buNone/>
            </a:pPr>
            <a:r>
              <a:rPr lang="fr" sz="1500">
                <a:solidFill>
                  <a:srgbClr val="0000FF"/>
                </a:solidFill>
              </a:rPr>
              <a:t>Find columns that are highly correlated with target:</a:t>
            </a:r>
            <a:endParaRPr sz="1500">
              <a:solidFill>
                <a:srgbClr val="0000FF"/>
              </a:solidFill>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corr = df.corr()</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target_corr = corr['target']</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corr_threshold = 0.7</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columns = target_corr[target_corr.abs()&gt;corr_threshold].index</a:t>
            </a:r>
            <a:endParaRPr sz="15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l" rtl="0">
              <a:lnSpc>
                <a:spcPct val="115000"/>
              </a:lnSpc>
              <a:spcBef>
                <a:spcPts val="0"/>
              </a:spcBef>
              <a:spcAft>
                <a:spcPts val="0"/>
              </a:spcAft>
              <a:buClr>
                <a:schemeClr val="dk1"/>
              </a:buClr>
              <a:buSzPts val="1100"/>
              <a:buFont typeface="Arial"/>
              <a:buNone/>
            </a:pPr>
            <a:r>
              <a:rPr lang="fr" sz="1500">
                <a:solidFill>
                  <a:srgbClr val="0000FF"/>
                </a:solidFill>
              </a:rPr>
              <a:t>etc.</a:t>
            </a:r>
            <a:endParaRPr sz="1500">
              <a:solidFill>
                <a:srgbClr val="0000FF"/>
              </a:solidFill>
            </a:endParaRPr>
          </a:p>
          <a:p>
            <a:pPr marL="0" lvl="0" indent="457200" algn="l" rtl="0">
              <a:lnSpc>
                <a:spcPct val="115000"/>
              </a:lnSpc>
              <a:spcBef>
                <a:spcPts val="0"/>
              </a:spcBef>
              <a:spcAft>
                <a:spcPts val="0"/>
              </a:spcAft>
              <a:buClr>
                <a:schemeClr val="dk1"/>
              </a:buClr>
              <a:buSzPts val="1100"/>
              <a:buFont typeface="Arial"/>
              <a:buNone/>
            </a:pPr>
            <a:endParaRPr sz="1500">
              <a:latin typeface="Courier New"/>
              <a:ea typeface="Courier New"/>
              <a:cs typeface="Courier New"/>
              <a:sym typeface="Courier New"/>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19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Train and test datasets (with validation)</a:t>
            </a:r>
            <a:endParaRPr sz="3200">
              <a:solidFill>
                <a:srgbClr val="707F87"/>
              </a:solidFill>
              <a:latin typeface="Calibri"/>
              <a:ea typeface="Calibri"/>
              <a:cs typeface="Calibri"/>
              <a:sym typeface="Calibri"/>
            </a:endParaRPr>
          </a:p>
        </p:txBody>
      </p:sp>
      <p:cxnSp>
        <p:nvCxnSpPr>
          <p:cNvPr id="1751" name="Google Shape;1751;p19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52" name="Google Shape;1752;p19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3" name="Google Shape;1753;p191"/>
          <p:cNvSpPr txBox="1"/>
          <p:nvPr/>
        </p:nvSpPr>
        <p:spPr>
          <a:xfrm>
            <a:off x="238600" y="759000"/>
            <a:ext cx="8570100" cy="439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from sklearn.model_selection import train_test_split</a:t>
            </a:r>
            <a:endParaRPr sz="15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train_val_set, test_set = train_test_split(df, test_size=0.2, </a:t>
            </a:r>
            <a:endParaRPr sz="1500">
              <a:latin typeface="Courier New"/>
              <a:ea typeface="Courier New"/>
              <a:cs typeface="Courier New"/>
              <a:sym typeface="Courier New"/>
            </a:endParaRPr>
          </a:p>
          <a:p>
            <a:pPr marL="4572000" lvl="0" indent="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random_state=42)</a:t>
            </a:r>
            <a:endParaRPr sz="15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train_set, val_set = train_test_split(train_val_set, test_size=0.2, </a:t>
            </a:r>
            <a:endParaRPr sz="1500">
              <a:latin typeface="Courier New"/>
              <a:ea typeface="Courier New"/>
              <a:cs typeface="Courier New"/>
              <a:sym typeface="Courier New"/>
            </a:endParaRPr>
          </a:p>
          <a:p>
            <a:pPr marL="365760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random_state=42)</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a:t>
            </a:r>
            <a:endParaRPr sz="15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X_train = train_set.drop(target, axis=1)</a:t>
            </a:r>
            <a:endParaRPr sz="15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X_val = val_set.drop(target, axis=1)</a:t>
            </a:r>
            <a:endParaRPr sz="15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X_test = test_set.drop(target, axis=1)</a:t>
            </a:r>
            <a:endParaRPr sz="15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y_train = train_set[target]</a:t>
            </a:r>
            <a:endParaRPr sz="15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y_val = val_set[target]</a:t>
            </a:r>
            <a:endParaRPr sz="15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y_test = test_set[target]</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endParaRPr sz="1500">
              <a:latin typeface="Courier New"/>
              <a:ea typeface="Courier New"/>
              <a:cs typeface="Courier New"/>
              <a:sym typeface="Courier New"/>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19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Learning (XGBoost)</a:t>
            </a:r>
            <a:endParaRPr sz="3200">
              <a:solidFill>
                <a:srgbClr val="707F87"/>
              </a:solidFill>
              <a:latin typeface="Calibri"/>
              <a:ea typeface="Calibri"/>
              <a:cs typeface="Calibri"/>
              <a:sym typeface="Calibri"/>
            </a:endParaRPr>
          </a:p>
        </p:txBody>
      </p:sp>
      <p:cxnSp>
        <p:nvCxnSpPr>
          <p:cNvPr id="1759" name="Google Shape;1759;p19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60" name="Google Shape;1760;p19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1" name="Google Shape;1761;p192"/>
          <p:cNvSpPr txBox="1"/>
          <p:nvPr/>
        </p:nvSpPr>
        <p:spPr>
          <a:xfrm>
            <a:off x="238600" y="759000"/>
            <a:ext cx="8570100" cy="36018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reg = xgboost.XGBRegressor(random_state = random_state,</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early_stopping_rounds = 15,</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learning_rate=0.1,</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max_depth = 7,</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n_estimators=100000,</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min_child_weight=1,</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gamma=0,</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subsample=0.8,</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colsample_bytree=0.8,</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n_jobs=-1,</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              		 verbosity=0)</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reg.fit(X_train, y_train, eval_set = [(X_val, y_val)])</a:t>
            </a:r>
            <a:endParaRPr sz="1500">
              <a:latin typeface="Courier New"/>
              <a:ea typeface="Courier New"/>
              <a:cs typeface="Courier New"/>
              <a:sym typeface="Courier New"/>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19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Prediction - evaluation (XGBoost)</a:t>
            </a:r>
            <a:endParaRPr sz="3200">
              <a:solidFill>
                <a:srgbClr val="707F87"/>
              </a:solidFill>
              <a:latin typeface="Calibri"/>
              <a:ea typeface="Calibri"/>
              <a:cs typeface="Calibri"/>
              <a:sym typeface="Calibri"/>
            </a:endParaRPr>
          </a:p>
        </p:txBody>
      </p:sp>
      <p:cxnSp>
        <p:nvCxnSpPr>
          <p:cNvPr id="1767" name="Google Shape;1767;p19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68" name="Google Shape;1768;p19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9" name="Google Shape;1769;p193"/>
          <p:cNvSpPr txBox="1"/>
          <p:nvPr/>
        </p:nvSpPr>
        <p:spPr>
          <a:xfrm>
            <a:off x="238600" y="911400"/>
            <a:ext cx="8570100" cy="22743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from sklearn.metrics import mean_squared_error, mean_absolute_error</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y_pred = reg.predict(X_test)</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print(f”MAE : {mean_absolute_error(y_test, y_pred)}”)</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print(f”MSE : {mean_squared_error(y_test, y_pred)}”)</a:t>
            </a: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457200" algn="l" rtl="0">
              <a:lnSpc>
                <a:spcPct val="115000"/>
              </a:lnSpc>
              <a:spcBef>
                <a:spcPts val="0"/>
              </a:spcBef>
              <a:spcAft>
                <a:spcPts val="0"/>
              </a:spcAft>
              <a:buClr>
                <a:schemeClr val="dk1"/>
              </a:buClr>
              <a:buSzPts val="1100"/>
              <a:buFont typeface="Arial"/>
              <a:buNone/>
            </a:pPr>
            <a:endParaRPr sz="1500">
              <a:latin typeface="Courier New"/>
              <a:ea typeface="Courier New"/>
              <a:cs typeface="Courier New"/>
              <a:sym typeface="Courier New"/>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9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Improve the prediction score</a:t>
            </a:r>
            <a:endParaRPr sz="3200">
              <a:solidFill>
                <a:srgbClr val="707F87"/>
              </a:solidFill>
              <a:latin typeface="Calibri"/>
              <a:ea typeface="Calibri"/>
              <a:cs typeface="Calibri"/>
              <a:sym typeface="Calibri"/>
            </a:endParaRPr>
          </a:p>
        </p:txBody>
      </p:sp>
      <p:cxnSp>
        <p:nvCxnSpPr>
          <p:cNvPr id="1775" name="Google Shape;1775;p19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76" name="Google Shape;1776;p19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7" name="Google Shape;1777;p194"/>
          <p:cNvSpPr txBox="1"/>
          <p:nvPr/>
        </p:nvSpPr>
        <p:spPr>
          <a:xfrm>
            <a:off x="238600" y="816525"/>
            <a:ext cx="8570100" cy="3070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0"/>
              </a:spcBef>
              <a:spcAft>
                <a:spcPts val="0"/>
              </a:spcAft>
              <a:buClr>
                <a:srgbClr val="0000FF"/>
              </a:buClr>
              <a:buSzPts val="1500"/>
              <a:buChar char="-"/>
            </a:pPr>
            <a:r>
              <a:rPr lang="fr" sz="1500">
                <a:solidFill>
                  <a:srgbClr val="0000FF"/>
                </a:solidFill>
              </a:rPr>
              <a:t>Cross-validation</a:t>
            </a:r>
            <a:endParaRPr sz="1500">
              <a:solidFill>
                <a:srgbClr val="0000FF"/>
              </a:solidFill>
            </a:endParaRPr>
          </a:p>
          <a:p>
            <a:pPr marL="457200" lvl="0" indent="-323850" algn="l" rtl="0">
              <a:lnSpc>
                <a:spcPct val="115000"/>
              </a:lnSpc>
              <a:spcBef>
                <a:spcPts val="0"/>
              </a:spcBef>
              <a:spcAft>
                <a:spcPts val="0"/>
              </a:spcAft>
              <a:buClr>
                <a:srgbClr val="0000FF"/>
              </a:buClr>
              <a:buSzPts val="1500"/>
              <a:buChar char="-"/>
            </a:pPr>
            <a:r>
              <a:rPr lang="fr" sz="1500">
                <a:solidFill>
                  <a:srgbClr val="0000FF"/>
                </a:solidFill>
              </a:rPr>
              <a:t>Play with hyperparameters</a:t>
            </a:r>
            <a:endParaRPr sz="1500">
              <a:solidFill>
                <a:srgbClr val="0000FF"/>
              </a:solidFill>
            </a:endParaRPr>
          </a:p>
          <a:p>
            <a:pPr marL="914400" lvl="1" indent="-323850" algn="l" rtl="0">
              <a:lnSpc>
                <a:spcPct val="115000"/>
              </a:lnSpc>
              <a:spcBef>
                <a:spcPts val="0"/>
              </a:spcBef>
              <a:spcAft>
                <a:spcPts val="0"/>
              </a:spcAft>
              <a:buClr>
                <a:srgbClr val="0000FF"/>
              </a:buClr>
              <a:buSzPts val="1500"/>
              <a:buChar char="-"/>
            </a:pPr>
            <a:r>
              <a:rPr lang="fr" sz="1500">
                <a:solidFill>
                  <a:srgbClr val="0000FF"/>
                </a:solidFill>
              </a:rPr>
              <a:t>Manually</a:t>
            </a:r>
            <a:endParaRPr sz="1500">
              <a:solidFill>
                <a:srgbClr val="0000FF"/>
              </a:solidFill>
            </a:endParaRPr>
          </a:p>
          <a:p>
            <a:pPr marL="914400" lvl="1" indent="-323850" algn="l" rtl="0">
              <a:lnSpc>
                <a:spcPct val="115000"/>
              </a:lnSpc>
              <a:spcBef>
                <a:spcPts val="0"/>
              </a:spcBef>
              <a:spcAft>
                <a:spcPts val="0"/>
              </a:spcAft>
              <a:buClr>
                <a:srgbClr val="0000FF"/>
              </a:buClr>
              <a:buSzPts val="1500"/>
              <a:buChar char="-"/>
            </a:pPr>
            <a:r>
              <a:rPr lang="fr" sz="1500">
                <a:solidFill>
                  <a:srgbClr val="0000FF"/>
                </a:solidFill>
              </a:rPr>
              <a:t>Grid search</a:t>
            </a:r>
            <a:endParaRPr sz="1500">
              <a:solidFill>
                <a:srgbClr val="0000FF"/>
              </a:solidFill>
            </a:endParaRPr>
          </a:p>
          <a:p>
            <a:pPr marL="914400" lvl="1" indent="-323850" algn="l" rtl="0">
              <a:lnSpc>
                <a:spcPct val="115000"/>
              </a:lnSpc>
              <a:spcBef>
                <a:spcPts val="0"/>
              </a:spcBef>
              <a:spcAft>
                <a:spcPts val="0"/>
              </a:spcAft>
              <a:buClr>
                <a:srgbClr val="0000FF"/>
              </a:buClr>
              <a:buSzPts val="1500"/>
              <a:buChar char="-"/>
            </a:pPr>
            <a:r>
              <a:rPr lang="fr" sz="1500">
                <a:solidFill>
                  <a:srgbClr val="0000FF"/>
                </a:solidFill>
              </a:rPr>
              <a:t>AutoML</a:t>
            </a:r>
            <a:endParaRPr sz="1500">
              <a:solidFill>
                <a:srgbClr val="0000FF"/>
              </a:solidFill>
            </a:endParaRPr>
          </a:p>
          <a:p>
            <a:pPr marL="457200" lvl="0" indent="-323850" algn="l" rtl="0">
              <a:lnSpc>
                <a:spcPct val="115000"/>
              </a:lnSpc>
              <a:spcBef>
                <a:spcPts val="0"/>
              </a:spcBef>
              <a:spcAft>
                <a:spcPts val="0"/>
              </a:spcAft>
              <a:buClr>
                <a:srgbClr val="0000FF"/>
              </a:buClr>
              <a:buSzPts val="1500"/>
              <a:buChar char="-"/>
            </a:pPr>
            <a:r>
              <a:rPr lang="fr" sz="1500">
                <a:solidFill>
                  <a:srgbClr val="0000FF"/>
                </a:solidFill>
              </a:rPr>
              <a:t>Change the model : LightGBM, Random forests, SVM, ADABoost…</a:t>
            </a:r>
            <a:endParaRPr sz="1500">
              <a:solidFill>
                <a:srgbClr val="0000FF"/>
              </a:solidFill>
            </a:endParaRPr>
          </a:p>
          <a:p>
            <a:pPr marL="457200" lvl="0" indent="-323850" algn="l" rtl="0">
              <a:lnSpc>
                <a:spcPct val="115000"/>
              </a:lnSpc>
              <a:spcBef>
                <a:spcPts val="0"/>
              </a:spcBef>
              <a:spcAft>
                <a:spcPts val="0"/>
              </a:spcAft>
              <a:buClr>
                <a:srgbClr val="0000FF"/>
              </a:buClr>
              <a:buSzPts val="1500"/>
              <a:buChar char="-"/>
            </a:pPr>
            <a:r>
              <a:rPr lang="fr" sz="1500">
                <a:solidFill>
                  <a:srgbClr val="0000FF"/>
                </a:solidFill>
              </a:rPr>
              <a:t>Add new features</a:t>
            </a:r>
            <a:endParaRPr sz="1500">
              <a:solidFill>
                <a:srgbClr val="0000FF"/>
              </a:solidFill>
            </a:endParaRPr>
          </a:p>
          <a:p>
            <a:pPr marL="457200" lvl="0" indent="-323850" algn="l" rtl="0">
              <a:lnSpc>
                <a:spcPct val="115000"/>
              </a:lnSpc>
              <a:spcBef>
                <a:spcPts val="0"/>
              </a:spcBef>
              <a:spcAft>
                <a:spcPts val="0"/>
              </a:spcAft>
              <a:buClr>
                <a:srgbClr val="0000FF"/>
              </a:buClr>
              <a:buSzPts val="1500"/>
              <a:buChar char="-"/>
            </a:pPr>
            <a:r>
              <a:rPr lang="fr" sz="1500">
                <a:solidFill>
                  <a:srgbClr val="0000FF"/>
                </a:solidFill>
              </a:rPr>
              <a:t>Better feature selection</a:t>
            </a:r>
            <a:endParaRPr sz="1500">
              <a:solidFill>
                <a:srgbClr val="0000FF"/>
              </a:solidFill>
            </a:endParaRPr>
          </a:p>
          <a:p>
            <a:pPr marL="457200" lvl="0" indent="-323850" algn="l" rtl="0">
              <a:lnSpc>
                <a:spcPct val="115000"/>
              </a:lnSpc>
              <a:spcBef>
                <a:spcPts val="0"/>
              </a:spcBef>
              <a:spcAft>
                <a:spcPts val="0"/>
              </a:spcAft>
              <a:buClr>
                <a:srgbClr val="0000FF"/>
              </a:buClr>
              <a:buSzPts val="1500"/>
              <a:buChar char="-"/>
            </a:pPr>
            <a:r>
              <a:rPr lang="fr" sz="1500">
                <a:solidFill>
                  <a:srgbClr val="0000FF"/>
                </a:solidFill>
              </a:rPr>
              <a:t>etc.</a:t>
            </a:r>
            <a:endParaRPr sz="1500">
              <a:solidFill>
                <a:srgbClr val="0000FF"/>
              </a:solidFill>
            </a:endParaRPr>
          </a:p>
          <a:p>
            <a:pPr marL="0" lvl="0" indent="0" algn="l"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457200" algn="l" rtl="0">
              <a:lnSpc>
                <a:spcPct val="115000"/>
              </a:lnSpc>
              <a:spcBef>
                <a:spcPts val="0"/>
              </a:spcBef>
              <a:spcAft>
                <a:spcPts val="0"/>
              </a:spcAft>
              <a:buClr>
                <a:schemeClr val="dk1"/>
              </a:buClr>
              <a:buSzPts val="1100"/>
              <a:buFont typeface="Arial"/>
              <a:buNone/>
            </a:pPr>
            <a:endParaRPr sz="1500">
              <a:latin typeface="Courier New"/>
              <a:ea typeface="Courier New"/>
              <a:cs typeface="Courier New"/>
              <a:sym typeface="Courier New"/>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95"/>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Choose a regression dataset</a:t>
            </a:r>
            <a:r>
              <a:rPr lang="fr" sz="1500">
                <a:solidFill>
                  <a:schemeClr val="hlink"/>
                </a:solidFill>
              </a:rPr>
              <a:t> from https://archive.ics.uci.edu/</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Perform a complete learning and evaluation project, with all the required steps to obtain good predictions </a:t>
            </a:r>
            <a:endParaRPr sz="1500">
              <a:solidFill>
                <a:srgbClr val="0000FF"/>
              </a:solidFill>
            </a:endParaRPr>
          </a:p>
        </p:txBody>
      </p:sp>
      <p:sp>
        <p:nvSpPr>
          <p:cNvPr id="1783" name="Google Shape;1783;p19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Project</a:t>
            </a:r>
            <a:endParaRPr sz="3200">
              <a:solidFill>
                <a:srgbClr val="707F87"/>
              </a:solidFill>
              <a:latin typeface="Calibri"/>
              <a:ea typeface="Calibri"/>
              <a:cs typeface="Calibri"/>
              <a:sym typeface="Calibri"/>
            </a:endParaRPr>
          </a:p>
        </p:txBody>
      </p:sp>
      <p:cxnSp>
        <p:nvCxnSpPr>
          <p:cNvPr id="1784" name="Google Shape;1784;p19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785" name="Google Shape;1785;p19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pic>
        <p:nvPicPr>
          <p:cNvPr id="1790" name="Google Shape;1790;p196" descr="Femto-header_PowerPoint.jpg"/>
          <p:cNvPicPr preferRelativeResize="0"/>
          <p:nvPr/>
        </p:nvPicPr>
        <p:blipFill rotWithShape="1">
          <a:blip r:embed="rId3">
            <a:alphaModFix/>
          </a:blip>
          <a:srcRect l="22015"/>
          <a:stretch/>
        </p:blipFill>
        <p:spPr>
          <a:xfrm>
            <a:off x="2250282" y="0"/>
            <a:ext cx="6893700" cy="1815900"/>
          </a:xfrm>
          <a:prstGeom prst="rect">
            <a:avLst/>
          </a:prstGeom>
          <a:noFill/>
          <a:ln>
            <a:noFill/>
          </a:ln>
        </p:spPr>
      </p:pic>
      <p:sp>
        <p:nvSpPr>
          <p:cNvPr id="1791" name="Google Shape;1791;p196"/>
          <p:cNvSpPr txBox="1"/>
          <p:nvPr/>
        </p:nvSpPr>
        <p:spPr>
          <a:xfrm>
            <a:off x="864675" y="1423050"/>
            <a:ext cx="7526400" cy="2297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 sz="2400">
                <a:solidFill>
                  <a:srgbClr val="707F87"/>
                </a:solidFill>
              </a:rPr>
              <a:t>9. Time series</a:t>
            </a:r>
            <a:endParaRPr sz="2400">
              <a:solidFill>
                <a:srgbClr val="707F87"/>
              </a:solidFill>
            </a:endParaRPr>
          </a:p>
          <a:p>
            <a:pPr marL="0" marR="0" lvl="0" indent="0" algn="l" rtl="0">
              <a:spcBef>
                <a:spcPts val="0"/>
              </a:spcBef>
              <a:spcAft>
                <a:spcPts val="0"/>
              </a:spcAft>
              <a:buNone/>
            </a:pPr>
            <a:endParaRPr sz="2400">
              <a:solidFill>
                <a:srgbClr val="707F87"/>
              </a:solidFill>
            </a:endParaRPr>
          </a:p>
          <a:p>
            <a:pPr marL="0" marR="0" lvl="0" indent="0" algn="l" rtl="0">
              <a:spcBef>
                <a:spcPts val="0"/>
              </a:spcBef>
              <a:spcAft>
                <a:spcPts val="0"/>
              </a:spcAft>
              <a:buNone/>
            </a:pPr>
            <a:r>
              <a:rPr lang="fr" sz="1800" i="1">
                <a:solidFill>
                  <a:srgbClr val="707F87"/>
                </a:solidFill>
              </a:rPr>
              <a:t>C. Guyeux</a:t>
            </a:r>
            <a:endParaRPr sz="1800" i="1"/>
          </a:p>
          <a:p>
            <a:pPr marL="0" marR="0" lvl="0" indent="0" algn="l" rtl="0">
              <a:spcBef>
                <a:spcPts val="0"/>
              </a:spcBef>
              <a:spcAft>
                <a:spcPts val="0"/>
              </a:spcAft>
              <a:buNone/>
            </a:pPr>
            <a:endParaRPr sz="1700" b="0" i="0" u="none" strike="noStrike" cap="none">
              <a:solidFill>
                <a:srgbClr val="707F87"/>
              </a:solidFill>
              <a:latin typeface="Arial"/>
              <a:ea typeface="Arial"/>
              <a:cs typeface="Arial"/>
              <a:sym typeface="Arial"/>
            </a:endParaRPr>
          </a:p>
          <a:p>
            <a:pPr marL="0" marR="0" lvl="0" indent="0" algn="l" rtl="0">
              <a:spcBef>
                <a:spcPts val="0"/>
              </a:spcBef>
              <a:spcAft>
                <a:spcPts val="0"/>
              </a:spcAft>
              <a:buNone/>
            </a:pPr>
            <a:r>
              <a:rPr lang="fr" sz="1600">
                <a:solidFill>
                  <a:srgbClr val="707F87"/>
                </a:solidFill>
              </a:rPr>
              <a:t>Master IoT</a:t>
            </a:r>
            <a:endParaRPr sz="1100"/>
          </a:p>
        </p:txBody>
      </p:sp>
      <p:pic>
        <p:nvPicPr>
          <p:cNvPr id="1792" name="Google Shape;1792;p196" descr="G:\sophie.roger\Nvelle Charte Graphique\fin\Logotype\Logos\Fichiers bitmap\PNG - fond transparent\Femto-logo_couleur-2012-transp.png"/>
          <p:cNvPicPr preferRelativeResize="0"/>
          <p:nvPr/>
        </p:nvPicPr>
        <p:blipFill rotWithShape="1">
          <a:blip r:embed="rId4">
            <a:alphaModFix/>
          </a:blip>
          <a:srcRect/>
          <a:stretch/>
        </p:blipFill>
        <p:spPr>
          <a:xfrm>
            <a:off x="307976" y="239668"/>
            <a:ext cx="1942200" cy="604500"/>
          </a:xfrm>
          <a:prstGeom prst="rect">
            <a:avLst/>
          </a:prstGeom>
          <a:noFill/>
          <a:ln>
            <a:noFill/>
          </a:ln>
        </p:spPr>
      </p:pic>
      <p:pic>
        <p:nvPicPr>
          <p:cNvPr id="1793" name="Google Shape;1793;p196" descr="G:\sophie.roger\Nvelle Charte Graphique\fin\Logotype\Logos\Fichiers bitmap\PNG - fond transparent\Femto-logo_couleur-2012-transp.png"/>
          <p:cNvPicPr preferRelativeResize="0"/>
          <p:nvPr/>
        </p:nvPicPr>
        <p:blipFill rotWithShape="1">
          <a:blip r:embed="rId4">
            <a:alphaModFix/>
          </a:blip>
          <a:srcRect/>
          <a:stretch/>
        </p:blipFill>
        <p:spPr>
          <a:xfrm>
            <a:off x="-3397680" y="-1970899"/>
            <a:ext cx="1352700" cy="421200"/>
          </a:xfrm>
          <a:prstGeom prst="rect">
            <a:avLst/>
          </a:prstGeom>
          <a:noFill/>
          <a:ln>
            <a:noFill/>
          </a:ln>
        </p:spPr>
      </p:pic>
      <p:pic>
        <p:nvPicPr>
          <p:cNvPr id="1794" name="Google Shape;1794;p196" descr="G:\sophie.roger\Nvelle Charte Graphique\fin\logos tutelles\Logo-ensmm.jpg"/>
          <p:cNvPicPr preferRelativeResize="0"/>
          <p:nvPr/>
        </p:nvPicPr>
        <p:blipFill rotWithShape="1">
          <a:blip r:embed="rId5">
            <a:alphaModFix/>
          </a:blip>
          <a:srcRect/>
          <a:stretch/>
        </p:blipFill>
        <p:spPr>
          <a:xfrm>
            <a:off x="1577399" y="4673074"/>
            <a:ext cx="794400" cy="127500"/>
          </a:xfrm>
          <a:prstGeom prst="rect">
            <a:avLst/>
          </a:prstGeom>
          <a:noFill/>
          <a:ln>
            <a:noFill/>
          </a:ln>
        </p:spPr>
      </p:pic>
      <p:pic>
        <p:nvPicPr>
          <p:cNvPr id="1795" name="Google Shape;1795;p196" descr="G:\sophie.roger\Nvelle Charte Graphique\fin\logos tutelles\cnrs_quadri.jpeg"/>
          <p:cNvPicPr preferRelativeResize="0"/>
          <p:nvPr/>
        </p:nvPicPr>
        <p:blipFill rotWithShape="1">
          <a:blip r:embed="rId6">
            <a:alphaModFix/>
          </a:blip>
          <a:srcRect/>
          <a:stretch/>
        </p:blipFill>
        <p:spPr>
          <a:xfrm>
            <a:off x="966255" y="4580120"/>
            <a:ext cx="287400" cy="287400"/>
          </a:xfrm>
          <a:prstGeom prst="rect">
            <a:avLst/>
          </a:prstGeom>
          <a:noFill/>
          <a:ln>
            <a:noFill/>
          </a:ln>
        </p:spPr>
      </p:pic>
      <p:pic>
        <p:nvPicPr>
          <p:cNvPr id="1796" name="Google Shape;1796;p196" descr="G:\sophie.roger\Nvelle Charte Graphique\fin\logos tutelles\ufc Quadri.jpg"/>
          <p:cNvPicPr preferRelativeResize="0"/>
          <p:nvPr/>
        </p:nvPicPr>
        <p:blipFill rotWithShape="1">
          <a:blip r:embed="rId7">
            <a:alphaModFix/>
          </a:blip>
          <a:srcRect/>
          <a:stretch/>
        </p:blipFill>
        <p:spPr>
          <a:xfrm>
            <a:off x="307976" y="4580120"/>
            <a:ext cx="414000" cy="255000"/>
          </a:xfrm>
          <a:prstGeom prst="rect">
            <a:avLst/>
          </a:prstGeom>
          <a:noFill/>
          <a:ln>
            <a:noFill/>
          </a:ln>
        </p:spPr>
      </p:pic>
      <p:pic>
        <p:nvPicPr>
          <p:cNvPr id="1797" name="Google Shape;1797;p196" descr="G:\sophie.roger\Nvelle Charte Graphique\fin\logos tutelles\utbm quadri.jpg"/>
          <p:cNvPicPr preferRelativeResize="0"/>
          <p:nvPr/>
        </p:nvPicPr>
        <p:blipFill rotWithShape="1">
          <a:blip r:embed="rId8">
            <a:alphaModFix/>
          </a:blip>
          <a:srcRect/>
          <a:stretch/>
        </p:blipFill>
        <p:spPr>
          <a:xfrm>
            <a:off x="2616344" y="4645549"/>
            <a:ext cx="680700" cy="2220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197"/>
          <p:cNvSpPr txBox="1"/>
          <p:nvPr/>
        </p:nvSpPr>
        <p:spPr>
          <a:xfrm>
            <a:off x="531500" y="895325"/>
            <a:ext cx="8112300" cy="3600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The study of time series consists in the study of time-stamped series of observations of quantities of interest:</a:t>
            </a:r>
            <a:endParaRPr sz="1500">
              <a:solidFill>
                <a:schemeClr val="dk1"/>
              </a:solidFill>
              <a:latin typeface="Courier New"/>
              <a:ea typeface="Courier New"/>
              <a:cs typeface="Courier New"/>
              <a:sym typeface="Courier New"/>
            </a:endParaRPr>
          </a:p>
          <a:p>
            <a:pPr marL="457200" lvl="0" indent="-298450" algn="l" rtl="0">
              <a:lnSpc>
                <a:spcPct val="115000"/>
              </a:lnSpc>
              <a:spcBef>
                <a:spcPts val="1200"/>
              </a:spcBef>
              <a:spcAft>
                <a:spcPts val="0"/>
              </a:spcAft>
              <a:buClr>
                <a:schemeClr val="dk1"/>
              </a:buClr>
              <a:buSzPts val="1100"/>
              <a:buChar char="●"/>
            </a:pPr>
            <a:r>
              <a:rPr lang="fr" sz="1500">
                <a:solidFill>
                  <a:schemeClr val="dk1"/>
                </a:solidFill>
                <a:latin typeface="Courier New"/>
                <a:ea typeface="Courier New"/>
                <a:cs typeface="Courier New"/>
                <a:sym typeface="Courier New"/>
              </a:rPr>
              <a:t>t-n: "prior" or "lag time",</a:t>
            </a:r>
            <a:endParaRPr sz="1500">
              <a:solidFill>
                <a:schemeClr val="dk1"/>
              </a:solidFill>
              <a:latin typeface="Courier New"/>
              <a:ea typeface="Courier New"/>
              <a:cs typeface="Courier New"/>
              <a:sym typeface="Courier New"/>
            </a:endParaRPr>
          </a:p>
          <a:p>
            <a:pPr marL="457200" lvl="0" indent="-298450" algn="l" rtl="0">
              <a:lnSpc>
                <a:spcPct val="115000"/>
              </a:lnSpc>
              <a:spcBef>
                <a:spcPts val="0"/>
              </a:spcBef>
              <a:spcAft>
                <a:spcPts val="0"/>
              </a:spcAft>
              <a:buClr>
                <a:schemeClr val="dk1"/>
              </a:buClr>
              <a:buSzPts val="1100"/>
              <a:buChar char="●"/>
            </a:pPr>
            <a:r>
              <a:rPr lang="fr" sz="1500">
                <a:solidFill>
                  <a:schemeClr val="dk1"/>
                </a:solidFill>
                <a:latin typeface="Courier New"/>
                <a:ea typeface="Courier New"/>
                <a:cs typeface="Courier New"/>
                <a:sym typeface="Courier New"/>
              </a:rPr>
              <a:t>t: "current time" or "point of reference".</a:t>
            </a:r>
            <a:endParaRPr sz="1500">
              <a:solidFill>
                <a:schemeClr val="dk1"/>
              </a:solidFill>
              <a:latin typeface="Courier New"/>
              <a:ea typeface="Courier New"/>
              <a:cs typeface="Courier New"/>
              <a:sym typeface="Courier New"/>
            </a:endParaRPr>
          </a:p>
          <a:p>
            <a:pPr marL="457200" lvl="0" indent="-298450" algn="l" rtl="0">
              <a:lnSpc>
                <a:spcPct val="115000"/>
              </a:lnSpc>
              <a:spcBef>
                <a:spcPts val="0"/>
              </a:spcBef>
              <a:spcAft>
                <a:spcPts val="0"/>
              </a:spcAft>
              <a:buClr>
                <a:schemeClr val="dk1"/>
              </a:buClr>
              <a:buSzPts val="1100"/>
              <a:buChar char="●"/>
            </a:pPr>
            <a:r>
              <a:rPr lang="fr" sz="1500">
                <a:solidFill>
                  <a:schemeClr val="dk1"/>
                </a:solidFill>
                <a:latin typeface="Courier New"/>
                <a:ea typeface="Courier New"/>
                <a:cs typeface="Courier New"/>
                <a:sym typeface="Courier New"/>
              </a:rPr>
              <a:t>t+n: "future" or "forecast time".</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There are two main types of time series studies:</a:t>
            </a:r>
            <a:endParaRPr sz="1500">
              <a:solidFill>
                <a:schemeClr val="dk1"/>
              </a:solidFill>
              <a:latin typeface="Courier New"/>
              <a:ea typeface="Courier New"/>
              <a:cs typeface="Courier New"/>
              <a:sym typeface="Courier New"/>
            </a:endParaRPr>
          </a:p>
          <a:p>
            <a:pPr marL="457200" lvl="0" indent="-298450" algn="l" rtl="0">
              <a:lnSpc>
                <a:spcPct val="115000"/>
              </a:lnSpc>
              <a:spcBef>
                <a:spcPts val="1200"/>
              </a:spcBef>
              <a:spcAft>
                <a:spcPts val="0"/>
              </a:spcAft>
              <a:buClr>
                <a:schemeClr val="dk1"/>
              </a:buClr>
              <a:buSzPts val="1100"/>
              <a:buChar char="●"/>
            </a:pPr>
            <a:r>
              <a:rPr lang="fr" sz="1500">
                <a:solidFill>
                  <a:schemeClr val="dk1"/>
                </a:solidFill>
                <a:latin typeface="Courier New"/>
                <a:ea typeface="Courier New"/>
                <a:cs typeface="Courier New"/>
                <a:sym typeface="Courier New"/>
              </a:rPr>
              <a:t>prediction (time series forecasting): predicting the future evolution of the time series from the knowledge of the past.</a:t>
            </a:r>
            <a:endParaRPr sz="1500">
              <a:solidFill>
                <a:schemeClr val="dk1"/>
              </a:solidFill>
              <a:latin typeface="Courier New"/>
              <a:ea typeface="Courier New"/>
              <a:cs typeface="Courier New"/>
              <a:sym typeface="Courier New"/>
            </a:endParaRPr>
          </a:p>
          <a:p>
            <a:pPr marL="457200" lvl="0" indent="-298450" algn="l" rtl="0">
              <a:lnSpc>
                <a:spcPct val="115000"/>
              </a:lnSpc>
              <a:spcBef>
                <a:spcPts val="0"/>
              </a:spcBef>
              <a:spcAft>
                <a:spcPts val="0"/>
              </a:spcAft>
              <a:buClr>
                <a:schemeClr val="dk1"/>
              </a:buClr>
              <a:buSzPts val="1100"/>
              <a:buChar char="●"/>
            </a:pPr>
            <a:r>
              <a:rPr lang="fr" sz="1500">
                <a:solidFill>
                  <a:schemeClr val="dk1"/>
                </a:solidFill>
                <a:latin typeface="Courier New"/>
                <a:ea typeface="Courier New"/>
                <a:cs typeface="Courier New"/>
                <a:sym typeface="Courier New"/>
              </a:rPr>
              <a:t>analysis (time series analysis): we want to understand the data set: classification or clustering, anomaly detection...</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p:txBody>
      </p:sp>
      <p:sp>
        <p:nvSpPr>
          <p:cNvPr id="1803" name="Google Shape;1803;p19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Time series ?</a:t>
            </a:r>
            <a:endParaRPr sz="3200">
              <a:solidFill>
                <a:srgbClr val="707F87"/>
              </a:solidFill>
              <a:latin typeface="Calibri"/>
              <a:ea typeface="Calibri"/>
              <a:cs typeface="Calibri"/>
              <a:sym typeface="Calibri"/>
            </a:endParaRPr>
          </a:p>
        </p:txBody>
      </p:sp>
      <p:cxnSp>
        <p:nvCxnSpPr>
          <p:cNvPr id="1804" name="Google Shape;1804;p19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05" name="Google Shape;1805;p19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Classification versus clustering</a:t>
            </a:r>
            <a:endParaRPr sz="3200">
              <a:solidFill>
                <a:srgbClr val="707F87"/>
              </a:solidFill>
              <a:latin typeface="Calibri"/>
              <a:ea typeface="Calibri"/>
              <a:cs typeface="Calibri"/>
              <a:sym typeface="Calibri"/>
            </a:endParaRPr>
          </a:p>
        </p:txBody>
      </p:sp>
      <p:cxnSp>
        <p:nvCxnSpPr>
          <p:cNvPr id="322" name="Google Shape;322;p3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3" name="Google Shape;323;p3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24" name="Google Shape;324;p33"/>
          <p:cNvPicPr preferRelativeResize="0"/>
          <p:nvPr/>
        </p:nvPicPr>
        <p:blipFill>
          <a:blip r:embed="rId3">
            <a:alphaModFix/>
          </a:blip>
          <a:stretch>
            <a:fillRect/>
          </a:stretch>
        </p:blipFill>
        <p:spPr>
          <a:xfrm>
            <a:off x="4569750" y="950687"/>
            <a:ext cx="3750649" cy="2384375"/>
          </a:xfrm>
          <a:prstGeom prst="rect">
            <a:avLst/>
          </a:prstGeom>
          <a:noFill/>
          <a:ln>
            <a:noFill/>
          </a:ln>
        </p:spPr>
      </p:pic>
      <p:sp>
        <p:nvSpPr>
          <p:cNvPr id="325" name="Google Shape;325;p33"/>
          <p:cNvSpPr/>
          <p:nvPr/>
        </p:nvSpPr>
        <p:spPr>
          <a:xfrm>
            <a:off x="7856025" y="971075"/>
            <a:ext cx="506700" cy="234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 name="Google Shape;326;p33"/>
          <p:cNvPicPr preferRelativeResize="0"/>
          <p:nvPr/>
        </p:nvPicPr>
        <p:blipFill>
          <a:blip r:embed="rId4">
            <a:alphaModFix/>
          </a:blip>
          <a:stretch>
            <a:fillRect/>
          </a:stretch>
        </p:blipFill>
        <p:spPr>
          <a:xfrm>
            <a:off x="595775" y="918525"/>
            <a:ext cx="3496575" cy="2448706"/>
          </a:xfrm>
          <a:prstGeom prst="rect">
            <a:avLst/>
          </a:prstGeom>
          <a:noFill/>
          <a:ln>
            <a:noFill/>
          </a:ln>
        </p:spPr>
      </p:pic>
      <p:sp>
        <p:nvSpPr>
          <p:cNvPr id="327" name="Google Shape;327;p33"/>
          <p:cNvSpPr txBox="1"/>
          <p:nvPr/>
        </p:nvSpPr>
        <p:spPr>
          <a:xfrm>
            <a:off x="1635450" y="3433725"/>
            <a:ext cx="183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Clustering</a:t>
            </a:r>
            <a:endParaRPr sz="1500">
              <a:latin typeface="Courier New"/>
              <a:ea typeface="Courier New"/>
              <a:cs typeface="Courier New"/>
              <a:sym typeface="Courier New"/>
            </a:endParaRPr>
          </a:p>
        </p:txBody>
      </p:sp>
      <p:sp>
        <p:nvSpPr>
          <p:cNvPr id="328" name="Google Shape;328;p33"/>
          <p:cNvSpPr txBox="1"/>
          <p:nvPr/>
        </p:nvSpPr>
        <p:spPr>
          <a:xfrm>
            <a:off x="5611425" y="3393625"/>
            <a:ext cx="2078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Classification</a:t>
            </a:r>
            <a:endParaRPr sz="1500">
              <a:latin typeface="Courier New"/>
              <a:ea typeface="Courier New"/>
              <a:cs typeface="Courier New"/>
              <a:sym typeface="Courier New"/>
            </a:endParaRPr>
          </a:p>
        </p:txBody>
      </p:sp>
      <p:sp>
        <p:nvSpPr>
          <p:cNvPr id="329" name="Google Shape;329;p33"/>
          <p:cNvSpPr txBox="1"/>
          <p:nvPr/>
        </p:nvSpPr>
        <p:spPr>
          <a:xfrm>
            <a:off x="1875325" y="2027350"/>
            <a:ext cx="46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sz="2000">
                <a:solidFill>
                  <a:srgbClr val="FF0000"/>
                </a:solidFill>
                <a:latin typeface="Courier New"/>
                <a:ea typeface="Courier New"/>
                <a:cs typeface="Courier New"/>
                <a:sym typeface="Courier New"/>
              </a:rPr>
              <a:t>X</a:t>
            </a:r>
            <a:endParaRPr sz="2000">
              <a:solidFill>
                <a:srgbClr val="FF0000"/>
              </a:solidFill>
              <a:latin typeface="Courier New"/>
              <a:ea typeface="Courier New"/>
              <a:cs typeface="Courier New"/>
              <a:sym typeface="Courier New"/>
            </a:endParaRPr>
          </a:p>
        </p:txBody>
      </p:sp>
      <p:sp>
        <p:nvSpPr>
          <p:cNvPr id="330" name="Google Shape;330;p33"/>
          <p:cNvSpPr txBox="1"/>
          <p:nvPr/>
        </p:nvSpPr>
        <p:spPr>
          <a:xfrm>
            <a:off x="5810575" y="2027350"/>
            <a:ext cx="3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X </a:t>
            </a:r>
            <a:endParaRPr sz="2000">
              <a:solidFill>
                <a:srgbClr val="FF0000"/>
              </a:solidFill>
              <a:latin typeface="Courier New"/>
              <a:ea typeface="Courier New"/>
              <a:cs typeface="Courier New"/>
              <a:sym typeface="Courier New"/>
            </a:endParaRPr>
          </a:p>
        </p:txBody>
      </p:sp>
      <p:sp>
        <p:nvSpPr>
          <p:cNvPr id="331" name="Google Shape;331;p33"/>
          <p:cNvSpPr txBox="1"/>
          <p:nvPr/>
        </p:nvSpPr>
        <p:spPr>
          <a:xfrm>
            <a:off x="7925700" y="1972475"/>
            <a:ext cx="3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y </a:t>
            </a:r>
            <a:endParaRPr sz="2000">
              <a:solidFill>
                <a:srgbClr val="FF0000"/>
              </a:solidFill>
              <a:latin typeface="Courier New"/>
              <a:ea typeface="Courier New"/>
              <a:cs typeface="Courier New"/>
              <a:sym typeface="Courier New"/>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98"/>
          <p:cNvSpPr txBox="1"/>
          <p:nvPr/>
        </p:nvSpPr>
        <p:spPr>
          <a:xfrm>
            <a:off x="487475" y="661300"/>
            <a:ext cx="8156100" cy="3834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We can try to predict :</a:t>
            </a: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the value of the observation during the next time interval (t+1, "one-step forecasting"), </a:t>
            </a: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or for a larger time interval ("multi-step forecasting").</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One can also try to predict :</a:t>
            </a: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only one observation, such as temperature ("univariate time series"), </a:t>
            </a: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or be interested in the prediction of several quantities in parallel ("multivariate time series").</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Univariate time series are generally the only ones studied, the multivariate approach being generally much more delicate to deal with.</a:t>
            </a:r>
            <a:endParaRPr sz="1500">
              <a:solidFill>
                <a:schemeClr val="dk1"/>
              </a:solidFill>
              <a:latin typeface="Courier New"/>
              <a:ea typeface="Courier New"/>
              <a:cs typeface="Courier New"/>
              <a:sym typeface="Courier New"/>
            </a:endParaRPr>
          </a:p>
          <a:p>
            <a:pPr marL="0" lvl="0" indent="0" algn="just"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p:txBody>
      </p:sp>
      <p:sp>
        <p:nvSpPr>
          <p:cNvPr id="1811" name="Google Shape;1811;p19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What to predict ?</a:t>
            </a:r>
            <a:endParaRPr sz="3200">
              <a:solidFill>
                <a:srgbClr val="707F87"/>
              </a:solidFill>
              <a:latin typeface="Calibri"/>
              <a:ea typeface="Calibri"/>
              <a:cs typeface="Calibri"/>
              <a:sym typeface="Calibri"/>
            </a:endParaRPr>
          </a:p>
        </p:txBody>
      </p:sp>
      <p:cxnSp>
        <p:nvCxnSpPr>
          <p:cNvPr id="1812" name="Google Shape;1812;p19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13" name="Google Shape;1813;p19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19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819" name="Google Shape;1819;p199"/>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Data visualization</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pic>
        <p:nvPicPr>
          <p:cNvPr id="1820" name="Google Shape;1820;p199"/>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20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Reading data</a:t>
            </a:r>
            <a:endParaRPr sz="3200">
              <a:solidFill>
                <a:srgbClr val="707F87"/>
              </a:solidFill>
              <a:latin typeface="Calibri"/>
              <a:ea typeface="Calibri"/>
              <a:cs typeface="Calibri"/>
              <a:sym typeface="Calibri"/>
            </a:endParaRPr>
          </a:p>
        </p:txBody>
      </p:sp>
      <p:cxnSp>
        <p:nvCxnSpPr>
          <p:cNvPr id="1826" name="Google Shape;1826;p20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27" name="Google Shape;1827;p20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28" name="Google Shape;1828;p200"/>
          <p:cNvPicPr preferRelativeResize="0"/>
          <p:nvPr/>
        </p:nvPicPr>
        <p:blipFill>
          <a:blip r:embed="rId3">
            <a:alphaModFix/>
          </a:blip>
          <a:stretch>
            <a:fillRect/>
          </a:stretch>
        </p:blipFill>
        <p:spPr>
          <a:xfrm>
            <a:off x="777875" y="809450"/>
            <a:ext cx="7588251" cy="35246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20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 discovery</a:t>
            </a:r>
            <a:endParaRPr sz="3200">
              <a:solidFill>
                <a:srgbClr val="707F87"/>
              </a:solidFill>
              <a:latin typeface="Calibri"/>
              <a:ea typeface="Calibri"/>
              <a:cs typeface="Calibri"/>
              <a:sym typeface="Calibri"/>
            </a:endParaRPr>
          </a:p>
        </p:txBody>
      </p:sp>
      <p:cxnSp>
        <p:nvCxnSpPr>
          <p:cNvPr id="1834" name="Google Shape;1834;p20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35" name="Google Shape;1835;p20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36" name="Google Shape;1836;p201"/>
          <p:cNvPicPr preferRelativeResize="0"/>
          <p:nvPr/>
        </p:nvPicPr>
        <p:blipFill>
          <a:blip r:embed="rId3">
            <a:alphaModFix/>
          </a:blip>
          <a:stretch>
            <a:fillRect/>
          </a:stretch>
        </p:blipFill>
        <p:spPr>
          <a:xfrm>
            <a:off x="307975" y="824481"/>
            <a:ext cx="8366125" cy="3494531"/>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20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 discovery</a:t>
            </a:r>
            <a:endParaRPr sz="3200">
              <a:solidFill>
                <a:srgbClr val="707F87"/>
              </a:solidFill>
              <a:latin typeface="Calibri"/>
              <a:ea typeface="Calibri"/>
              <a:cs typeface="Calibri"/>
              <a:sym typeface="Calibri"/>
            </a:endParaRPr>
          </a:p>
        </p:txBody>
      </p:sp>
      <p:cxnSp>
        <p:nvCxnSpPr>
          <p:cNvPr id="1842" name="Google Shape;1842;p20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43" name="Google Shape;1843;p20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44" name="Google Shape;1844;p202"/>
          <p:cNvPicPr preferRelativeResize="0"/>
          <p:nvPr/>
        </p:nvPicPr>
        <p:blipFill>
          <a:blip r:embed="rId3">
            <a:alphaModFix/>
          </a:blip>
          <a:stretch>
            <a:fillRect/>
          </a:stretch>
        </p:blipFill>
        <p:spPr>
          <a:xfrm>
            <a:off x="1746313" y="757801"/>
            <a:ext cx="5651385" cy="4079698"/>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20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 discovery</a:t>
            </a:r>
            <a:endParaRPr sz="3200">
              <a:solidFill>
                <a:srgbClr val="707F87"/>
              </a:solidFill>
              <a:latin typeface="Calibri"/>
              <a:ea typeface="Calibri"/>
              <a:cs typeface="Calibri"/>
              <a:sym typeface="Calibri"/>
            </a:endParaRPr>
          </a:p>
        </p:txBody>
      </p:sp>
      <p:cxnSp>
        <p:nvCxnSpPr>
          <p:cNvPr id="1850" name="Google Shape;1850;p20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51" name="Google Shape;1851;p20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52" name="Google Shape;1852;p203"/>
          <p:cNvPicPr preferRelativeResize="0"/>
          <p:nvPr/>
        </p:nvPicPr>
        <p:blipFill>
          <a:blip r:embed="rId3">
            <a:alphaModFix/>
          </a:blip>
          <a:stretch>
            <a:fillRect/>
          </a:stretch>
        </p:blipFill>
        <p:spPr>
          <a:xfrm>
            <a:off x="3175" y="1506951"/>
            <a:ext cx="8839201" cy="2129599"/>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20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Descriptive statistics</a:t>
            </a:r>
            <a:endParaRPr sz="3200">
              <a:solidFill>
                <a:srgbClr val="707F87"/>
              </a:solidFill>
              <a:latin typeface="Calibri"/>
              <a:ea typeface="Calibri"/>
              <a:cs typeface="Calibri"/>
              <a:sym typeface="Calibri"/>
            </a:endParaRPr>
          </a:p>
        </p:txBody>
      </p:sp>
      <p:cxnSp>
        <p:nvCxnSpPr>
          <p:cNvPr id="1858" name="Google Shape;1858;p20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59" name="Google Shape;1859;p20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60" name="Google Shape;1860;p204"/>
          <p:cNvPicPr preferRelativeResize="0"/>
          <p:nvPr/>
        </p:nvPicPr>
        <p:blipFill>
          <a:blip r:embed="rId3">
            <a:alphaModFix/>
          </a:blip>
          <a:stretch>
            <a:fillRect/>
          </a:stretch>
        </p:blipFill>
        <p:spPr>
          <a:xfrm>
            <a:off x="152400" y="1176089"/>
            <a:ext cx="8839199" cy="2791326"/>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20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Explanatory variables</a:t>
            </a:r>
            <a:endParaRPr sz="3200">
              <a:solidFill>
                <a:srgbClr val="707F87"/>
              </a:solidFill>
              <a:latin typeface="Calibri"/>
              <a:ea typeface="Calibri"/>
              <a:cs typeface="Calibri"/>
              <a:sym typeface="Calibri"/>
            </a:endParaRPr>
          </a:p>
        </p:txBody>
      </p:sp>
      <p:cxnSp>
        <p:nvCxnSpPr>
          <p:cNvPr id="1866" name="Google Shape;1866;p20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67" name="Google Shape;1867;p20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68" name="Google Shape;1868;p205"/>
          <p:cNvPicPr preferRelativeResize="0"/>
          <p:nvPr/>
        </p:nvPicPr>
        <p:blipFill>
          <a:blip r:embed="rId3">
            <a:alphaModFix/>
          </a:blip>
          <a:stretch>
            <a:fillRect/>
          </a:stretch>
        </p:blipFill>
        <p:spPr>
          <a:xfrm>
            <a:off x="285025" y="788401"/>
            <a:ext cx="8573960" cy="3566698"/>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20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Explanatory variables</a:t>
            </a:r>
            <a:endParaRPr sz="3200">
              <a:solidFill>
                <a:srgbClr val="707F87"/>
              </a:solidFill>
              <a:latin typeface="Calibri"/>
              <a:ea typeface="Calibri"/>
              <a:cs typeface="Calibri"/>
              <a:sym typeface="Calibri"/>
            </a:endParaRPr>
          </a:p>
        </p:txBody>
      </p:sp>
      <p:cxnSp>
        <p:nvCxnSpPr>
          <p:cNvPr id="1874" name="Google Shape;1874;p20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75" name="Google Shape;1875;p20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76" name="Google Shape;1876;p206"/>
          <p:cNvPicPr preferRelativeResize="0"/>
          <p:nvPr/>
        </p:nvPicPr>
        <p:blipFill>
          <a:blip r:embed="rId3">
            <a:alphaModFix/>
          </a:blip>
          <a:stretch>
            <a:fillRect/>
          </a:stretch>
        </p:blipFill>
        <p:spPr>
          <a:xfrm>
            <a:off x="152400" y="911401"/>
            <a:ext cx="8839199" cy="2925524"/>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20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Explanatory variables</a:t>
            </a:r>
            <a:endParaRPr sz="3200">
              <a:solidFill>
                <a:srgbClr val="707F87"/>
              </a:solidFill>
              <a:latin typeface="Calibri"/>
              <a:ea typeface="Calibri"/>
              <a:cs typeface="Calibri"/>
              <a:sym typeface="Calibri"/>
            </a:endParaRPr>
          </a:p>
        </p:txBody>
      </p:sp>
      <p:cxnSp>
        <p:nvCxnSpPr>
          <p:cNvPr id="1882" name="Google Shape;1882;p20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83" name="Google Shape;1883;p20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84" name="Google Shape;1884;p207"/>
          <p:cNvPicPr preferRelativeResize="0"/>
          <p:nvPr/>
        </p:nvPicPr>
        <p:blipFill>
          <a:blip r:embed="rId3">
            <a:alphaModFix/>
          </a:blip>
          <a:stretch>
            <a:fillRect/>
          </a:stretch>
        </p:blipFill>
        <p:spPr>
          <a:xfrm>
            <a:off x="512213" y="788401"/>
            <a:ext cx="8119582" cy="3566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Classification versus clustering</a:t>
            </a:r>
            <a:endParaRPr sz="3200">
              <a:solidFill>
                <a:srgbClr val="707F87"/>
              </a:solidFill>
              <a:latin typeface="Calibri"/>
              <a:ea typeface="Calibri"/>
              <a:cs typeface="Calibri"/>
              <a:sym typeface="Calibri"/>
            </a:endParaRPr>
          </a:p>
        </p:txBody>
      </p:sp>
      <p:cxnSp>
        <p:nvCxnSpPr>
          <p:cNvPr id="337" name="Google Shape;337;p3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8" name="Google Shape;338;p3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39" name="Google Shape;339;p34"/>
          <p:cNvPicPr preferRelativeResize="0"/>
          <p:nvPr/>
        </p:nvPicPr>
        <p:blipFill>
          <a:blip r:embed="rId3">
            <a:alphaModFix/>
          </a:blip>
          <a:stretch>
            <a:fillRect/>
          </a:stretch>
        </p:blipFill>
        <p:spPr>
          <a:xfrm>
            <a:off x="4569750" y="950687"/>
            <a:ext cx="3750649" cy="2384375"/>
          </a:xfrm>
          <a:prstGeom prst="rect">
            <a:avLst/>
          </a:prstGeom>
          <a:noFill/>
          <a:ln>
            <a:noFill/>
          </a:ln>
        </p:spPr>
      </p:pic>
      <p:sp>
        <p:nvSpPr>
          <p:cNvPr id="340" name="Google Shape;340;p34"/>
          <p:cNvSpPr/>
          <p:nvPr/>
        </p:nvSpPr>
        <p:spPr>
          <a:xfrm>
            <a:off x="7856025" y="971075"/>
            <a:ext cx="506700" cy="234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 name="Google Shape;341;p34"/>
          <p:cNvPicPr preferRelativeResize="0"/>
          <p:nvPr/>
        </p:nvPicPr>
        <p:blipFill>
          <a:blip r:embed="rId4">
            <a:alphaModFix/>
          </a:blip>
          <a:stretch>
            <a:fillRect/>
          </a:stretch>
        </p:blipFill>
        <p:spPr>
          <a:xfrm>
            <a:off x="595775" y="918525"/>
            <a:ext cx="3496575" cy="2448706"/>
          </a:xfrm>
          <a:prstGeom prst="rect">
            <a:avLst/>
          </a:prstGeom>
          <a:noFill/>
          <a:ln>
            <a:noFill/>
          </a:ln>
        </p:spPr>
      </p:pic>
      <p:sp>
        <p:nvSpPr>
          <p:cNvPr id="342" name="Google Shape;342;p34"/>
          <p:cNvSpPr txBox="1"/>
          <p:nvPr/>
        </p:nvSpPr>
        <p:spPr>
          <a:xfrm>
            <a:off x="1635450" y="3433725"/>
            <a:ext cx="183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Clustering</a:t>
            </a:r>
            <a:endParaRPr sz="1500">
              <a:latin typeface="Courier New"/>
              <a:ea typeface="Courier New"/>
              <a:cs typeface="Courier New"/>
              <a:sym typeface="Courier New"/>
            </a:endParaRPr>
          </a:p>
        </p:txBody>
      </p:sp>
      <p:sp>
        <p:nvSpPr>
          <p:cNvPr id="343" name="Google Shape;343;p34"/>
          <p:cNvSpPr txBox="1"/>
          <p:nvPr/>
        </p:nvSpPr>
        <p:spPr>
          <a:xfrm>
            <a:off x="5611425" y="3393625"/>
            <a:ext cx="2078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Classification</a:t>
            </a:r>
            <a:endParaRPr sz="1500" dirty="0">
              <a:latin typeface="Courier New"/>
              <a:ea typeface="Courier New"/>
              <a:cs typeface="Courier New"/>
              <a:sym typeface="Courier New"/>
            </a:endParaRPr>
          </a:p>
        </p:txBody>
      </p:sp>
      <p:sp>
        <p:nvSpPr>
          <p:cNvPr id="344" name="Google Shape;344;p34"/>
          <p:cNvSpPr txBox="1"/>
          <p:nvPr/>
        </p:nvSpPr>
        <p:spPr>
          <a:xfrm>
            <a:off x="1875325" y="2027350"/>
            <a:ext cx="46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X</a:t>
            </a:r>
            <a:endParaRPr sz="2000">
              <a:solidFill>
                <a:srgbClr val="FF0000"/>
              </a:solidFill>
              <a:latin typeface="Courier New"/>
              <a:ea typeface="Courier New"/>
              <a:cs typeface="Courier New"/>
              <a:sym typeface="Courier New"/>
            </a:endParaRPr>
          </a:p>
        </p:txBody>
      </p:sp>
      <p:sp>
        <p:nvSpPr>
          <p:cNvPr id="345" name="Google Shape;345;p34"/>
          <p:cNvSpPr txBox="1"/>
          <p:nvPr/>
        </p:nvSpPr>
        <p:spPr>
          <a:xfrm>
            <a:off x="5810575" y="2027350"/>
            <a:ext cx="3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X </a:t>
            </a:r>
            <a:endParaRPr sz="2000">
              <a:solidFill>
                <a:srgbClr val="FF0000"/>
              </a:solidFill>
              <a:latin typeface="Courier New"/>
              <a:ea typeface="Courier New"/>
              <a:cs typeface="Courier New"/>
              <a:sym typeface="Courier New"/>
            </a:endParaRPr>
          </a:p>
        </p:txBody>
      </p:sp>
      <p:sp>
        <p:nvSpPr>
          <p:cNvPr id="346" name="Google Shape;346;p34"/>
          <p:cNvSpPr txBox="1"/>
          <p:nvPr/>
        </p:nvSpPr>
        <p:spPr>
          <a:xfrm>
            <a:off x="7925700" y="1972475"/>
            <a:ext cx="3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y </a:t>
            </a:r>
            <a:endParaRPr sz="2000">
              <a:solidFill>
                <a:srgbClr val="FF0000"/>
              </a:solidFill>
              <a:latin typeface="Courier New"/>
              <a:ea typeface="Courier New"/>
              <a:cs typeface="Courier New"/>
              <a:sym typeface="Courier New"/>
            </a:endParaRPr>
          </a:p>
        </p:txBody>
      </p:sp>
      <p:sp>
        <p:nvSpPr>
          <p:cNvPr id="347" name="Google Shape;347;p34"/>
          <p:cNvSpPr txBox="1"/>
          <p:nvPr/>
        </p:nvSpPr>
        <p:spPr>
          <a:xfrm>
            <a:off x="252131" y="3841417"/>
            <a:ext cx="493545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dirty="0">
                <a:latin typeface="Courier New"/>
                <a:ea typeface="Courier New"/>
                <a:cs typeface="Courier New"/>
                <a:sym typeface="Courier New"/>
              </a:rPr>
              <a:t>On souhaite trouver des groupes/clusters</a:t>
            </a:r>
            <a:endParaRPr i="1" dirty="0">
              <a:latin typeface="Courier New"/>
              <a:ea typeface="Courier New"/>
              <a:cs typeface="Courier New"/>
              <a:sym typeface="Courier New"/>
            </a:endParaRPr>
          </a:p>
        </p:txBody>
      </p:sp>
      <p:sp>
        <p:nvSpPr>
          <p:cNvPr id="348" name="Google Shape;348;p34"/>
          <p:cNvSpPr txBox="1"/>
          <p:nvPr/>
        </p:nvSpPr>
        <p:spPr>
          <a:xfrm>
            <a:off x="4960538" y="3860530"/>
            <a:ext cx="421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dirty="0">
                <a:latin typeface="Courier New"/>
                <a:ea typeface="Courier New"/>
                <a:cs typeface="Courier New"/>
                <a:sym typeface="Courier New"/>
              </a:rPr>
              <a:t>On souhaite prédire la classe y</a:t>
            </a:r>
            <a:endParaRPr i="1" dirty="0">
              <a:latin typeface="Courier New"/>
              <a:ea typeface="Courier New"/>
              <a:cs typeface="Courier New"/>
              <a:sym typeface="Courier New"/>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20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Explanatory variables</a:t>
            </a:r>
            <a:endParaRPr sz="3200">
              <a:solidFill>
                <a:srgbClr val="707F87"/>
              </a:solidFill>
              <a:latin typeface="Calibri"/>
              <a:ea typeface="Calibri"/>
              <a:cs typeface="Calibri"/>
              <a:sym typeface="Calibri"/>
            </a:endParaRPr>
          </a:p>
        </p:txBody>
      </p:sp>
      <p:cxnSp>
        <p:nvCxnSpPr>
          <p:cNvPr id="1890" name="Google Shape;1890;p20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91" name="Google Shape;1891;p20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92" name="Google Shape;1892;p208"/>
          <p:cNvPicPr preferRelativeResize="0"/>
          <p:nvPr/>
        </p:nvPicPr>
        <p:blipFill>
          <a:blip r:embed="rId3">
            <a:alphaModFix/>
          </a:blip>
          <a:stretch>
            <a:fillRect/>
          </a:stretch>
        </p:blipFill>
        <p:spPr>
          <a:xfrm>
            <a:off x="1193850" y="757801"/>
            <a:ext cx="7059092" cy="4079698"/>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0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Visualization</a:t>
            </a:r>
            <a:endParaRPr sz="3200">
              <a:solidFill>
                <a:srgbClr val="707F87"/>
              </a:solidFill>
              <a:latin typeface="Calibri"/>
              <a:ea typeface="Calibri"/>
              <a:cs typeface="Calibri"/>
              <a:sym typeface="Calibri"/>
            </a:endParaRPr>
          </a:p>
        </p:txBody>
      </p:sp>
      <p:cxnSp>
        <p:nvCxnSpPr>
          <p:cNvPr id="1898" name="Google Shape;1898;p20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899" name="Google Shape;1899;p20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00" name="Google Shape;1900;p209"/>
          <p:cNvPicPr preferRelativeResize="0"/>
          <p:nvPr/>
        </p:nvPicPr>
        <p:blipFill>
          <a:blip r:embed="rId3">
            <a:alphaModFix/>
          </a:blip>
          <a:stretch>
            <a:fillRect/>
          </a:stretch>
        </p:blipFill>
        <p:spPr>
          <a:xfrm>
            <a:off x="1341550" y="757801"/>
            <a:ext cx="6729551" cy="407969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21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Visualization by year</a:t>
            </a:r>
            <a:endParaRPr sz="3200">
              <a:solidFill>
                <a:srgbClr val="707F87"/>
              </a:solidFill>
              <a:latin typeface="Calibri"/>
              <a:ea typeface="Calibri"/>
              <a:cs typeface="Calibri"/>
              <a:sym typeface="Calibri"/>
            </a:endParaRPr>
          </a:p>
        </p:txBody>
      </p:sp>
      <p:cxnSp>
        <p:nvCxnSpPr>
          <p:cNvPr id="1906" name="Google Shape;1906;p21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907" name="Google Shape;1907;p21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08" name="Google Shape;1908;p210"/>
          <p:cNvPicPr preferRelativeResize="0"/>
          <p:nvPr/>
        </p:nvPicPr>
        <p:blipFill>
          <a:blip r:embed="rId3">
            <a:alphaModFix/>
          </a:blip>
          <a:stretch>
            <a:fillRect/>
          </a:stretch>
        </p:blipFill>
        <p:spPr>
          <a:xfrm>
            <a:off x="1339513" y="757801"/>
            <a:ext cx="6464969" cy="4079699"/>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21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Histogram of interventions</a:t>
            </a:r>
            <a:endParaRPr sz="3200">
              <a:solidFill>
                <a:srgbClr val="707F87"/>
              </a:solidFill>
              <a:latin typeface="Calibri"/>
              <a:ea typeface="Calibri"/>
              <a:cs typeface="Calibri"/>
              <a:sym typeface="Calibri"/>
            </a:endParaRPr>
          </a:p>
        </p:txBody>
      </p:sp>
      <p:cxnSp>
        <p:nvCxnSpPr>
          <p:cNvPr id="1914" name="Google Shape;1914;p21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915" name="Google Shape;1915;p21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16" name="Google Shape;1916;p211"/>
          <p:cNvPicPr preferRelativeResize="0"/>
          <p:nvPr/>
        </p:nvPicPr>
        <p:blipFill>
          <a:blip r:embed="rId3">
            <a:alphaModFix/>
          </a:blip>
          <a:stretch>
            <a:fillRect/>
          </a:stretch>
        </p:blipFill>
        <p:spPr>
          <a:xfrm>
            <a:off x="999438" y="759001"/>
            <a:ext cx="6846672" cy="4079699"/>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21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Density plot</a:t>
            </a:r>
            <a:endParaRPr sz="3200">
              <a:solidFill>
                <a:srgbClr val="707F87"/>
              </a:solidFill>
              <a:latin typeface="Calibri"/>
              <a:ea typeface="Calibri"/>
              <a:cs typeface="Calibri"/>
              <a:sym typeface="Calibri"/>
            </a:endParaRPr>
          </a:p>
        </p:txBody>
      </p:sp>
      <p:cxnSp>
        <p:nvCxnSpPr>
          <p:cNvPr id="1922" name="Google Shape;1922;p21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923" name="Google Shape;1923;p21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24" name="Google Shape;1924;p212"/>
          <p:cNvPicPr preferRelativeResize="0"/>
          <p:nvPr/>
        </p:nvPicPr>
        <p:blipFill>
          <a:blip r:embed="rId3">
            <a:alphaModFix/>
          </a:blip>
          <a:stretch>
            <a:fillRect/>
          </a:stretch>
        </p:blipFill>
        <p:spPr>
          <a:xfrm>
            <a:off x="425700" y="759001"/>
            <a:ext cx="8144399" cy="3896897"/>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21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Per year boxplot</a:t>
            </a:r>
            <a:endParaRPr sz="3200">
              <a:solidFill>
                <a:srgbClr val="707F87"/>
              </a:solidFill>
              <a:latin typeface="Calibri"/>
              <a:ea typeface="Calibri"/>
              <a:cs typeface="Calibri"/>
              <a:sym typeface="Calibri"/>
            </a:endParaRPr>
          </a:p>
        </p:txBody>
      </p:sp>
      <p:cxnSp>
        <p:nvCxnSpPr>
          <p:cNvPr id="1930" name="Google Shape;1930;p21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931" name="Google Shape;1931;p21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32" name="Google Shape;1932;p213"/>
          <p:cNvPicPr preferRelativeResize="0"/>
          <p:nvPr/>
        </p:nvPicPr>
        <p:blipFill>
          <a:blip r:embed="rId3">
            <a:alphaModFix/>
          </a:blip>
          <a:stretch>
            <a:fillRect/>
          </a:stretch>
        </p:blipFill>
        <p:spPr>
          <a:xfrm>
            <a:off x="983800" y="759001"/>
            <a:ext cx="7401363" cy="4079699"/>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21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Per month boxplot</a:t>
            </a:r>
            <a:endParaRPr sz="3200">
              <a:solidFill>
                <a:srgbClr val="707F87"/>
              </a:solidFill>
              <a:latin typeface="Calibri"/>
              <a:ea typeface="Calibri"/>
              <a:cs typeface="Calibri"/>
              <a:sym typeface="Calibri"/>
            </a:endParaRPr>
          </a:p>
        </p:txBody>
      </p:sp>
      <p:cxnSp>
        <p:nvCxnSpPr>
          <p:cNvPr id="1938" name="Google Shape;1938;p21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939" name="Google Shape;1939;p21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40" name="Google Shape;1940;p214"/>
          <p:cNvPicPr preferRelativeResize="0"/>
          <p:nvPr/>
        </p:nvPicPr>
        <p:blipFill>
          <a:blip r:embed="rId3">
            <a:alphaModFix/>
          </a:blip>
          <a:stretch>
            <a:fillRect/>
          </a:stretch>
        </p:blipFill>
        <p:spPr>
          <a:xfrm>
            <a:off x="1132250" y="767526"/>
            <a:ext cx="6879494" cy="40797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21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946" name="Google Shape;1946;p215"/>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Autocorrelation</a:t>
            </a:r>
            <a:endParaRPr sz="3600">
              <a:solidFill>
                <a:srgbClr val="707F87"/>
              </a:solidFill>
              <a:latin typeface="Calibri"/>
              <a:ea typeface="Calibri"/>
              <a:cs typeface="Calibri"/>
              <a:sym typeface="Calibri"/>
            </a:endParaRPr>
          </a:p>
        </p:txBody>
      </p:sp>
      <p:pic>
        <p:nvPicPr>
          <p:cNvPr id="1947" name="Google Shape;1947;p215"/>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1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Lag plot</a:t>
            </a:r>
            <a:endParaRPr sz="3200">
              <a:solidFill>
                <a:srgbClr val="707F87"/>
              </a:solidFill>
              <a:latin typeface="Calibri"/>
              <a:ea typeface="Calibri"/>
              <a:cs typeface="Calibri"/>
              <a:sym typeface="Calibri"/>
            </a:endParaRPr>
          </a:p>
        </p:txBody>
      </p:sp>
      <p:cxnSp>
        <p:nvCxnSpPr>
          <p:cNvPr id="1953" name="Google Shape;1953;p21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954" name="Google Shape;1954;p21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55" name="Google Shape;1955;p216"/>
          <p:cNvPicPr preferRelativeResize="0"/>
          <p:nvPr/>
        </p:nvPicPr>
        <p:blipFill>
          <a:blip r:embed="rId3">
            <a:alphaModFix/>
          </a:blip>
          <a:stretch>
            <a:fillRect/>
          </a:stretch>
        </p:blipFill>
        <p:spPr>
          <a:xfrm>
            <a:off x="2022750" y="757801"/>
            <a:ext cx="5098491" cy="4079699"/>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Google Shape;1960;p21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Lag plots</a:t>
            </a:r>
            <a:endParaRPr sz="3200">
              <a:solidFill>
                <a:srgbClr val="707F87"/>
              </a:solidFill>
              <a:latin typeface="Calibri"/>
              <a:ea typeface="Calibri"/>
              <a:cs typeface="Calibri"/>
              <a:sym typeface="Calibri"/>
            </a:endParaRPr>
          </a:p>
        </p:txBody>
      </p:sp>
      <p:cxnSp>
        <p:nvCxnSpPr>
          <p:cNvPr id="1961" name="Google Shape;1961;p21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962" name="Google Shape;1962;p21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63" name="Google Shape;1963;p217"/>
          <p:cNvPicPr preferRelativeResize="0"/>
          <p:nvPr/>
        </p:nvPicPr>
        <p:blipFill>
          <a:blip r:embed="rId3">
            <a:alphaModFix/>
          </a:blip>
          <a:stretch>
            <a:fillRect/>
          </a:stretch>
        </p:blipFill>
        <p:spPr>
          <a:xfrm>
            <a:off x="1238175" y="757801"/>
            <a:ext cx="6801665" cy="4079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777750" y="1027800"/>
            <a:ext cx="7866000" cy="3467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700" dirty="0">
              <a:solidFill>
                <a:schemeClr val="dk1"/>
              </a:solidFill>
              <a:latin typeface="Courier New"/>
              <a:ea typeface="Courier New"/>
              <a:cs typeface="Courier New"/>
              <a:sym typeface="Courier New"/>
            </a:endParaRPr>
          </a:p>
          <a:p>
            <a:pPr marL="457200" marR="0" lvl="0" indent="-336550" algn="just" rtl="0">
              <a:lnSpc>
                <a:spcPct val="115000"/>
              </a:lnSpc>
              <a:spcBef>
                <a:spcPts val="0"/>
              </a:spcBef>
              <a:spcAft>
                <a:spcPts val="0"/>
              </a:spcAft>
              <a:buClr>
                <a:schemeClr val="dk1"/>
              </a:buClr>
              <a:buSzPts val="1700"/>
              <a:buFont typeface="Courier New"/>
              <a:buChar char="➢"/>
            </a:pPr>
            <a:r>
              <a:rPr lang="fr" sz="1700" dirty="0">
                <a:solidFill>
                  <a:schemeClr val="dk1"/>
                </a:solidFill>
                <a:latin typeface="Courier New"/>
                <a:ea typeface="Courier New"/>
                <a:cs typeface="Courier New"/>
                <a:sym typeface="Courier New"/>
              </a:rPr>
              <a:t>Savoir quoi faire avec l’IA.</a:t>
            </a:r>
            <a:endParaRPr sz="1700" dirty="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700" dirty="0">
              <a:solidFill>
                <a:schemeClr val="dk1"/>
              </a:solidFill>
              <a:latin typeface="Courier New"/>
              <a:ea typeface="Courier New"/>
              <a:cs typeface="Courier New"/>
              <a:sym typeface="Courier New"/>
            </a:endParaRPr>
          </a:p>
          <a:p>
            <a:pPr marL="457200" marR="0" lvl="0" indent="-336550" algn="just" rtl="0">
              <a:lnSpc>
                <a:spcPct val="115000"/>
              </a:lnSpc>
              <a:spcBef>
                <a:spcPts val="0"/>
              </a:spcBef>
              <a:spcAft>
                <a:spcPts val="0"/>
              </a:spcAft>
              <a:buClr>
                <a:schemeClr val="dk1"/>
              </a:buClr>
              <a:buSzPts val="1700"/>
              <a:buFont typeface="Courier New"/>
              <a:buChar char="➢"/>
            </a:pPr>
            <a:r>
              <a:rPr lang="fr-FR" sz="1700" dirty="0">
                <a:solidFill>
                  <a:schemeClr val="dk1"/>
                </a:solidFill>
                <a:latin typeface="Courier New"/>
                <a:ea typeface="Courier New"/>
                <a:cs typeface="Courier New"/>
                <a:sym typeface="Courier New"/>
              </a:rPr>
              <a:t>Avoir une liste d ’applications en tête</a:t>
            </a:r>
            <a:endParaRPr sz="1700" dirty="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700" dirty="0">
              <a:solidFill>
                <a:schemeClr val="dk1"/>
              </a:solidFill>
              <a:latin typeface="Courier New"/>
              <a:ea typeface="Courier New"/>
              <a:cs typeface="Courier New"/>
              <a:sym typeface="Courier New"/>
            </a:endParaRPr>
          </a:p>
          <a:p>
            <a:pPr marL="457200" marR="0" lvl="0" indent="-336550" algn="just" rtl="0">
              <a:lnSpc>
                <a:spcPct val="115000"/>
              </a:lnSpc>
              <a:spcBef>
                <a:spcPts val="0"/>
              </a:spcBef>
              <a:spcAft>
                <a:spcPts val="0"/>
              </a:spcAft>
              <a:buClr>
                <a:schemeClr val="dk1"/>
              </a:buClr>
              <a:buSzPts val="1700"/>
              <a:buFont typeface="Courier New"/>
              <a:buChar char="➢"/>
            </a:pPr>
            <a:r>
              <a:rPr lang="fr-FR" sz="1700" dirty="0">
                <a:solidFill>
                  <a:schemeClr val="dk1"/>
                </a:solidFill>
                <a:latin typeface="Courier New"/>
                <a:ea typeface="Courier New"/>
                <a:cs typeface="Courier New"/>
                <a:sym typeface="Courier New"/>
              </a:rPr>
              <a:t>Connaitre certains algorithmes</a:t>
            </a:r>
            <a:endParaRPr sz="1700" dirty="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700" dirty="0">
              <a:solidFill>
                <a:schemeClr val="dk1"/>
              </a:solidFill>
              <a:latin typeface="Courier New"/>
              <a:ea typeface="Courier New"/>
              <a:cs typeface="Courier New"/>
              <a:sym typeface="Courier New"/>
            </a:endParaRPr>
          </a:p>
          <a:p>
            <a:pPr marL="457200" marR="0" lvl="0" indent="-336550" algn="just" rtl="0">
              <a:lnSpc>
                <a:spcPct val="115000"/>
              </a:lnSpc>
              <a:spcBef>
                <a:spcPts val="0"/>
              </a:spcBef>
              <a:spcAft>
                <a:spcPts val="0"/>
              </a:spcAft>
              <a:buClr>
                <a:schemeClr val="dk1"/>
              </a:buClr>
              <a:buSzPts val="1700"/>
              <a:buFont typeface="Courier New"/>
              <a:buChar char="➢"/>
            </a:pPr>
            <a:r>
              <a:rPr lang="fr" sz="1700" dirty="0">
                <a:solidFill>
                  <a:schemeClr val="dk1"/>
                </a:solidFill>
                <a:latin typeface="Courier New"/>
                <a:ea typeface="Courier New"/>
                <a:cs typeface="Courier New"/>
                <a:sym typeface="Courier New"/>
              </a:rPr>
              <a:t>Pour l’instant, rien de technique, juste une une introduction générale</a:t>
            </a:r>
            <a:endParaRPr sz="1700" dirty="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700" dirty="0">
              <a:solidFill>
                <a:schemeClr val="dk1"/>
              </a:solidFill>
              <a:latin typeface="Courier New"/>
              <a:ea typeface="Courier New"/>
              <a:cs typeface="Courier New"/>
              <a:sym typeface="Courier New"/>
            </a:endParaRPr>
          </a:p>
        </p:txBody>
      </p:sp>
      <p:sp>
        <p:nvSpPr>
          <p:cNvPr id="95" name="Google Shape;95;p1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Objectif de ce cours</a:t>
            </a:r>
            <a:endParaRPr sz="3200" dirty="0">
              <a:solidFill>
                <a:srgbClr val="707F87"/>
              </a:solidFill>
              <a:latin typeface="Calibri"/>
              <a:ea typeface="Calibri"/>
              <a:cs typeface="Calibri"/>
              <a:sym typeface="Calibri"/>
            </a:endParaRPr>
          </a:p>
        </p:txBody>
      </p:sp>
      <p:cxnSp>
        <p:nvCxnSpPr>
          <p:cNvPr id="96" name="Google Shape;96;p1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97" name="Google Shape;97;p1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9C4CFF44-3E15-1F4A-014D-EE249BDDE596}"/>
            </a:ext>
          </a:extLst>
        </p:cNvPr>
        <p:cNvGrpSpPr/>
        <p:nvPr/>
      </p:nvGrpSpPr>
      <p:grpSpPr>
        <a:xfrm>
          <a:off x="0" y="0"/>
          <a:ext cx="0" cy="0"/>
          <a:chOff x="0" y="0"/>
          <a:chExt cx="0" cy="0"/>
        </a:xfrm>
      </p:grpSpPr>
      <p:sp>
        <p:nvSpPr>
          <p:cNvPr id="336" name="Google Shape;336;p34">
            <a:extLst>
              <a:ext uri="{FF2B5EF4-FFF2-40B4-BE49-F238E27FC236}">
                <a16:creationId xmlns:a16="http://schemas.microsoft.com/office/drawing/2014/main" id="{9FF0A804-88BF-3B2E-811F-97A5310BBC51}"/>
              </a:ext>
            </a:extLst>
          </p:cNvPr>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Classification versus clustering</a:t>
            </a:r>
            <a:endParaRPr sz="3200">
              <a:solidFill>
                <a:srgbClr val="707F87"/>
              </a:solidFill>
              <a:latin typeface="Calibri"/>
              <a:ea typeface="Calibri"/>
              <a:cs typeface="Calibri"/>
              <a:sym typeface="Calibri"/>
            </a:endParaRPr>
          </a:p>
        </p:txBody>
      </p:sp>
      <p:cxnSp>
        <p:nvCxnSpPr>
          <p:cNvPr id="337" name="Google Shape;337;p34">
            <a:extLst>
              <a:ext uri="{FF2B5EF4-FFF2-40B4-BE49-F238E27FC236}">
                <a16:creationId xmlns:a16="http://schemas.microsoft.com/office/drawing/2014/main" id="{CF7C5FBA-EA88-1507-0B18-DE43AC87BD5A}"/>
              </a:ext>
            </a:extLst>
          </p:cNvPr>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8" name="Google Shape;338;p34">
            <a:extLst>
              <a:ext uri="{FF2B5EF4-FFF2-40B4-BE49-F238E27FC236}">
                <a16:creationId xmlns:a16="http://schemas.microsoft.com/office/drawing/2014/main" id="{1F2CB83B-6E8A-CFF9-260A-491ECA2096E8}"/>
              </a:ext>
            </a:extLst>
          </p:cNvPr>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39" name="Google Shape;339;p34">
            <a:extLst>
              <a:ext uri="{FF2B5EF4-FFF2-40B4-BE49-F238E27FC236}">
                <a16:creationId xmlns:a16="http://schemas.microsoft.com/office/drawing/2014/main" id="{3C257A11-7947-A7B0-C734-A8390ADB1BB3}"/>
              </a:ext>
            </a:extLst>
          </p:cNvPr>
          <p:cNvPicPr preferRelativeResize="0"/>
          <p:nvPr/>
        </p:nvPicPr>
        <p:blipFill>
          <a:blip r:embed="rId3">
            <a:alphaModFix/>
          </a:blip>
          <a:stretch>
            <a:fillRect/>
          </a:stretch>
        </p:blipFill>
        <p:spPr>
          <a:xfrm>
            <a:off x="4569750" y="950687"/>
            <a:ext cx="3750649" cy="2384375"/>
          </a:xfrm>
          <a:prstGeom prst="rect">
            <a:avLst/>
          </a:prstGeom>
          <a:noFill/>
          <a:ln>
            <a:noFill/>
          </a:ln>
        </p:spPr>
      </p:pic>
      <p:sp>
        <p:nvSpPr>
          <p:cNvPr id="340" name="Google Shape;340;p34">
            <a:extLst>
              <a:ext uri="{FF2B5EF4-FFF2-40B4-BE49-F238E27FC236}">
                <a16:creationId xmlns:a16="http://schemas.microsoft.com/office/drawing/2014/main" id="{A7A8B3B3-1F99-D68A-204E-7363F9C56930}"/>
              </a:ext>
            </a:extLst>
          </p:cNvPr>
          <p:cNvSpPr/>
          <p:nvPr/>
        </p:nvSpPr>
        <p:spPr>
          <a:xfrm>
            <a:off x="7856025" y="971075"/>
            <a:ext cx="506700" cy="234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 name="Google Shape;341;p34">
            <a:extLst>
              <a:ext uri="{FF2B5EF4-FFF2-40B4-BE49-F238E27FC236}">
                <a16:creationId xmlns:a16="http://schemas.microsoft.com/office/drawing/2014/main" id="{7EADC222-D4B8-C22B-09CA-3ABD3ABF1A42}"/>
              </a:ext>
            </a:extLst>
          </p:cNvPr>
          <p:cNvPicPr preferRelativeResize="0"/>
          <p:nvPr/>
        </p:nvPicPr>
        <p:blipFill>
          <a:blip r:embed="rId4">
            <a:alphaModFix/>
          </a:blip>
          <a:stretch>
            <a:fillRect/>
          </a:stretch>
        </p:blipFill>
        <p:spPr>
          <a:xfrm>
            <a:off x="595775" y="918525"/>
            <a:ext cx="3496575" cy="2448706"/>
          </a:xfrm>
          <a:prstGeom prst="rect">
            <a:avLst/>
          </a:prstGeom>
          <a:noFill/>
          <a:ln>
            <a:noFill/>
          </a:ln>
        </p:spPr>
      </p:pic>
      <p:sp>
        <p:nvSpPr>
          <p:cNvPr id="342" name="Google Shape;342;p34">
            <a:extLst>
              <a:ext uri="{FF2B5EF4-FFF2-40B4-BE49-F238E27FC236}">
                <a16:creationId xmlns:a16="http://schemas.microsoft.com/office/drawing/2014/main" id="{665DE6A9-A005-3E6F-981A-E85FA444ED7D}"/>
              </a:ext>
            </a:extLst>
          </p:cNvPr>
          <p:cNvSpPr txBox="1"/>
          <p:nvPr/>
        </p:nvSpPr>
        <p:spPr>
          <a:xfrm>
            <a:off x="1635450" y="3433725"/>
            <a:ext cx="183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Clustering</a:t>
            </a:r>
            <a:endParaRPr sz="1500">
              <a:latin typeface="Courier New"/>
              <a:ea typeface="Courier New"/>
              <a:cs typeface="Courier New"/>
              <a:sym typeface="Courier New"/>
            </a:endParaRPr>
          </a:p>
        </p:txBody>
      </p:sp>
      <p:sp>
        <p:nvSpPr>
          <p:cNvPr id="343" name="Google Shape;343;p34">
            <a:extLst>
              <a:ext uri="{FF2B5EF4-FFF2-40B4-BE49-F238E27FC236}">
                <a16:creationId xmlns:a16="http://schemas.microsoft.com/office/drawing/2014/main" id="{1BE989B4-921D-7BCE-CDA1-8558F60360E0}"/>
              </a:ext>
            </a:extLst>
          </p:cNvPr>
          <p:cNvSpPr txBox="1"/>
          <p:nvPr/>
        </p:nvSpPr>
        <p:spPr>
          <a:xfrm>
            <a:off x="5611425" y="3393625"/>
            <a:ext cx="2078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Classification</a:t>
            </a:r>
            <a:endParaRPr sz="1500" dirty="0">
              <a:latin typeface="Courier New"/>
              <a:ea typeface="Courier New"/>
              <a:cs typeface="Courier New"/>
              <a:sym typeface="Courier New"/>
            </a:endParaRPr>
          </a:p>
        </p:txBody>
      </p:sp>
      <p:sp>
        <p:nvSpPr>
          <p:cNvPr id="344" name="Google Shape;344;p34">
            <a:extLst>
              <a:ext uri="{FF2B5EF4-FFF2-40B4-BE49-F238E27FC236}">
                <a16:creationId xmlns:a16="http://schemas.microsoft.com/office/drawing/2014/main" id="{657F1A17-1BE8-886B-8234-739771684A40}"/>
              </a:ext>
            </a:extLst>
          </p:cNvPr>
          <p:cNvSpPr txBox="1"/>
          <p:nvPr/>
        </p:nvSpPr>
        <p:spPr>
          <a:xfrm>
            <a:off x="1875325" y="2027350"/>
            <a:ext cx="465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X</a:t>
            </a:r>
            <a:endParaRPr sz="2000">
              <a:solidFill>
                <a:srgbClr val="FF0000"/>
              </a:solidFill>
              <a:latin typeface="Courier New"/>
              <a:ea typeface="Courier New"/>
              <a:cs typeface="Courier New"/>
              <a:sym typeface="Courier New"/>
            </a:endParaRPr>
          </a:p>
        </p:txBody>
      </p:sp>
      <p:sp>
        <p:nvSpPr>
          <p:cNvPr id="345" name="Google Shape;345;p34">
            <a:extLst>
              <a:ext uri="{FF2B5EF4-FFF2-40B4-BE49-F238E27FC236}">
                <a16:creationId xmlns:a16="http://schemas.microsoft.com/office/drawing/2014/main" id="{5B20C66F-EAD5-41F6-4B46-C5EBE0AB5790}"/>
              </a:ext>
            </a:extLst>
          </p:cNvPr>
          <p:cNvSpPr txBox="1"/>
          <p:nvPr/>
        </p:nvSpPr>
        <p:spPr>
          <a:xfrm>
            <a:off x="5810575" y="2027350"/>
            <a:ext cx="3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X </a:t>
            </a:r>
            <a:endParaRPr sz="2000">
              <a:solidFill>
                <a:srgbClr val="FF0000"/>
              </a:solidFill>
              <a:latin typeface="Courier New"/>
              <a:ea typeface="Courier New"/>
              <a:cs typeface="Courier New"/>
              <a:sym typeface="Courier New"/>
            </a:endParaRPr>
          </a:p>
        </p:txBody>
      </p:sp>
      <p:sp>
        <p:nvSpPr>
          <p:cNvPr id="346" name="Google Shape;346;p34">
            <a:extLst>
              <a:ext uri="{FF2B5EF4-FFF2-40B4-BE49-F238E27FC236}">
                <a16:creationId xmlns:a16="http://schemas.microsoft.com/office/drawing/2014/main" id="{EEE3504F-D5F7-911A-EDD0-90A5076F8E94}"/>
              </a:ext>
            </a:extLst>
          </p:cNvPr>
          <p:cNvSpPr txBox="1"/>
          <p:nvPr/>
        </p:nvSpPr>
        <p:spPr>
          <a:xfrm>
            <a:off x="7925700" y="1972475"/>
            <a:ext cx="3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y </a:t>
            </a:r>
            <a:endParaRPr sz="2000">
              <a:solidFill>
                <a:srgbClr val="FF0000"/>
              </a:solidFill>
              <a:latin typeface="Courier New"/>
              <a:ea typeface="Courier New"/>
              <a:cs typeface="Courier New"/>
              <a:sym typeface="Courier New"/>
            </a:endParaRPr>
          </a:p>
        </p:txBody>
      </p:sp>
      <p:sp>
        <p:nvSpPr>
          <p:cNvPr id="347" name="Google Shape;347;p34">
            <a:extLst>
              <a:ext uri="{FF2B5EF4-FFF2-40B4-BE49-F238E27FC236}">
                <a16:creationId xmlns:a16="http://schemas.microsoft.com/office/drawing/2014/main" id="{A144E2CB-FAC7-2919-8633-43ACAD265F64}"/>
              </a:ext>
            </a:extLst>
          </p:cNvPr>
          <p:cNvSpPr txBox="1"/>
          <p:nvPr/>
        </p:nvSpPr>
        <p:spPr>
          <a:xfrm>
            <a:off x="252131" y="3841417"/>
            <a:ext cx="4542506"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dirty="0">
                <a:latin typeface="Courier New"/>
                <a:ea typeface="Courier New"/>
                <a:cs typeface="Courier New"/>
                <a:sym typeface="Courier New"/>
              </a:rPr>
              <a:t>On souhaite trouver des groupes/clusters</a:t>
            </a:r>
          </a:p>
          <a:p>
            <a:pPr marL="0" lvl="0" indent="0" algn="l" rtl="0">
              <a:spcBef>
                <a:spcPts val="0"/>
              </a:spcBef>
              <a:spcAft>
                <a:spcPts val="0"/>
              </a:spcAft>
              <a:buNone/>
            </a:pPr>
            <a:r>
              <a:rPr lang="fr" i="1" dirty="0">
                <a:latin typeface="Courier New"/>
                <a:ea typeface="Courier New"/>
                <a:cs typeface="Courier New"/>
                <a:sym typeface="Courier New"/>
              </a:rPr>
              <a:t>=&gt; Apprentissage non-supervisé</a:t>
            </a:r>
            <a:endParaRPr i="1" dirty="0">
              <a:latin typeface="Courier New"/>
              <a:ea typeface="Courier New"/>
              <a:cs typeface="Courier New"/>
              <a:sym typeface="Courier New"/>
            </a:endParaRPr>
          </a:p>
        </p:txBody>
      </p:sp>
      <p:sp>
        <p:nvSpPr>
          <p:cNvPr id="348" name="Google Shape;348;p34">
            <a:extLst>
              <a:ext uri="{FF2B5EF4-FFF2-40B4-BE49-F238E27FC236}">
                <a16:creationId xmlns:a16="http://schemas.microsoft.com/office/drawing/2014/main" id="{B74E6BD5-21C3-386F-C567-8D3993B2E025}"/>
              </a:ext>
            </a:extLst>
          </p:cNvPr>
          <p:cNvSpPr txBox="1"/>
          <p:nvPr/>
        </p:nvSpPr>
        <p:spPr>
          <a:xfrm>
            <a:off x="4960538" y="3826308"/>
            <a:ext cx="3488662"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dirty="0">
                <a:latin typeface="Courier New"/>
                <a:ea typeface="Courier New"/>
                <a:cs typeface="Courier New"/>
                <a:sym typeface="Courier New"/>
              </a:rPr>
              <a:t>On souhaite prédire la classe y</a:t>
            </a:r>
          </a:p>
          <a:p>
            <a:pPr marL="0" lvl="0" indent="0" algn="l" rtl="0">
              <a:spcBef>
                <a:spcPts val="0"/>
              </a:spcBef>
              <a:spcAft>
                <a:spcPts val="0"/>
              </a:spcAft>
              <a:buNone/>
            </a:pPr>
            <a:r>
              <a:rPr lang="fr" i="1" dirty="0">
                <a:latin typeface="Courier New"/>
                <a:ea typeface="Courier New"/>
                <a:cs typeface="Courier New"/>
                <a:sym typeface="Courier New"/>
              </a:rPr>
              <a:t>=&gt; Apprentissage supervisé</a:t>
            </a:r>
            <a:endParaRPr i="1" dirty="0">
              <a:latin typeface="Courier New"/>
              <a:ea typeface="Courier New"/>
              <a:cs typeface="Courier New"/>
              <a:sym typeface="Courier New"/>
            </a:endParaRPr>
          </a:p>
        </p:txBody>
      </p:sp>
    </p:spTree>
    <p:extLst>
      <p:ext uri="{BB962C8B-B14F-4D97-AF65-F5344CB8AC3E}">
        <p14:creationId xmlns:p14="http://schemas.microsoft.com/office/powerpoint/2010/main" val="226136580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68" name="Google Shape;1968;p21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Autocorrelation</a:t>
            </a:r>
            <a:endParaRPr sz="3200">
              <a:solidFill>
                <a:srgbClr val="707F87"/>
              </a:solidFill>
              <a:latin typeface="Calibri"/>
              <a:ea typeface="Calibri"/>
              <a:cs typeface="Calibri"/>
              <a:sym typeface="Calibri"/>
            </a:endParaRPr>
          </a:p>
        </p:txBody>
      </p:sp>
      <p:cxnSp>
        <p:nvCxnSpPr>
          <p:cNvPr id="1969" name="Google Shape;1969;p21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970" name="Google Shape;1970;p21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71" name="Google Shape;1971;p218"/>
          <p:cNvPicPr preferRelativeResize="0"/>
          <p:nvPr/>
        </p:nvPicPr>
        <p:blipFill>
          <a:blip r:embed="rId3">
            <a:alphaModFix/>
          </a:blip>
          <a:stretch>
            <a:fillRect/>
          </a:stretch>
        </p:blipFill>
        <p:spPr>
          <a:xfrm>
            <a:off x="1334175" y="757801"/>
            <a:ext cx="6587135" cy="4079698"/>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21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Autocorrelation</a:t>
            </a:r>
            <a:endParaRPr sz="3200">
              <a:solidFill>
                <a:srgbClr val="707F87"/>
              </a:solidFill>
              <a:latin typeface="Calibri"/>
              <a:ea typeface="Calibri"/>
              <a:cs typeface="Calibri"/>
              <a:sym typeface="Calibri"/>
            </a:endParaRPr>
          </a:p>
        </p:txBody>
      </p:sp>
      <p:cxnSp>
        <p:nvCxnSpPr>
          <p:cNvPr id="1977" name="Google Shape;1977;p21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978" name="Google Shape;1978;p21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79" name="Google Shape;1979;p219"/>
          <p:cNvPicPr preferRelativeResize="0"/>
          <p:nvPr/>
        </p:nvPicPr>
        <p:blipFill>
          <a:blip r:embed="rId3">
            <a:alphaModFix/>
          </a:blip>
          <a:stretch>
            <a:fillRect/>
          </a:stretch>
        </p:blipFill>
        <p:spPr>
          <a:xfrm>
            <a:off x="1306500" y="757801"/>
            <a:ext cx="6530993" cy="4079698"/>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22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985" name="Google Shape;1985;p220"/>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Trend and seasonality</a:t>
            </a:r>
            <a:endParaRPr sz="3600">
              <a:solidFill>
                <a:srgbClr val="707F87"/>
              </a:solidFill>
              <a:latin typeface="Calibri"/>
              <a:ea typeface="Calibri"/>
              <a:cs typeface="Calibri"/>
              <a:sym typeface="Calibri"/>
            </a:endParaRPr>
          </a:p>
        </p:txBody>
      </p:sp>
      <p:pic>
        <p:nvPicPr>
          <p:cNvPr id="1986" name="Google Shape;1986;p220"/>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22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Time series decomposition</a:t>
            </a:r>
            <a:endParaRPr sz="3200">
              <a:solidFill>
                <a:srgbClr val="707F87"/>
              </a:solidFill>
              <a:latin typeface="Calibri"/>
              <a:ea typeface="Calibri"/>
              <a:cs typeface="Calibri"/>
              <a:sym typeface="Calibri"/>
            </a:endParaRPr>
          </a:p>
        </p:txBody>
      </p:sp>
      <p:cxnSp>
        <p:nvCxnSpPr>
          <p:cNvPr id="1992" name="Google Shape;1992;p22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993" name="Google Shape;1993;p22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994" name="Google Shape;1994;p221"/>
          <p:cNvPicPr preferRelativeResize="0"/>
          <p:nvPr/>
        </p:nvPicPr>
        <p:blipFill>
          <a:blip r:embed="rId3">
            <a:alphaModFix/>
          </a:blip>
          <a:stretch>
            <a:fillRect/>
          </a:stretch>
        </p:blipFill>
        <p:spPr>
          <a:xfrm>
            <a:off x="152400" y="1165514"/>
            <a:ext cx="8839202" cy="2812473"/>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1999" name="Google Shape;1999;p22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Seasonal decomposition</a:t>
            </a:r>
            <a:endParaRPr sz="3200">
              <a:solidFill>
                <a:srgbClr val="707F87"/>
              </a:solidFill>
              <a:latin typeface="Calibri"/>
              <a:ea typeface="Calibri"/>
              <a:cs typeface="Calibri"/>
              <a:sym typeface="Calibri"/>
            </a:endParaRPr>
          </a:p>
        </p:txBody>
      </p:sp>
      <p:cxnSp>
        <p:nvCxnSpPr>
          <p:cNvPr id="2000" name="Google Shape;2000;p22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01" name="Google Shape;2001;p22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02" name="Google Shape;2002;p222"/>
          <p:cNvPicPr preferRelativeResize="0"/>
          <p:nvPr/>
        </p:nvPicPr>
        <p:blipFill>
          <a:blip r:embed="rId3">
            <a:alphaModFix/>
          </a:blip>
          <a:stretch>
            <a:fillRect/>
          </a:stretch>
        </p:blipFill>
        <p:spPr>
          <a:xfrm>
            <a:off x="737263" y="757801"/>
            <a:ext cx="7669469" cy="40797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22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Another example</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008" name="Google Shape;2008;p22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09" name="Google Shape;2009;p22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10" name="Google Shape;2010;p223"/>
          <p:cNvPicPr preferRelativeResize="0"/>
          <p:nvPr/>
        </p:nvPicPr>
        <p:blipFill>
          <a:blip r:embed="rId3">
            <a:alphaModFix/>
          </a:blip>
          <a:stretch>
            <a:fillRect/>
          </a:stretch>
        </p:blipFill>
        <p:spPr>
          <a:xfrm>
            <a:off x="579650" y="911401"/>
            <a:ext cx="7984707" cy="3566698"/>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22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Trend suppression</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016" name="Google Shape;2016;p22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17" name="Google Shape;2017;p22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18" name="Google Shape;2018;p224"/>
          <p:cNvPicPr preferRelativeResize="0"/>
          <p:nvPr/>
        </p:nvPicPr>
        <p:blipFill>
          <a:blip r:embed="rId3">
            <a:alphaModFix/>
          </a:blip>
          <a:stretch>
            <a:fillRect/>
          </a:stretch>
        </p:blipFill>
        <p:spPr>
          <a:xfrm>
            <a:off x="152400" y="911401"/>
            <a:ext cx="8839200" cy="599268"/>
          </a:xfrm>
          <a:prstGeom prst="rect">
            <a:avLst/>
          </a:prstGeom>
          <a:noFill/>
          <a:ln>
            <a:noFill/>
          </a:ln>
        </p:spPr>
      </p:pic>
      <p:pic>
        <p:nvPicPr>
          <p:cNvPr id="2019" name="Google Shape;2019;p224"/>
          <p:cNvPicPr preferRelativeResize="0"/>
          <p:nvPr/>
        </p:nvPicPr>
        <p:blipFill>
          <a:blip r:embed="rId4">
            <a:alphaModFix/>
          </a:blip>
          <a:stretch>
            <a:fillRect/>
          </a:stretch>
        </p:blipFill>
        <p:spPr>
          <a:xfrm>
            <a:off x="950100" y="1611369"/>
            <a:ext cx="7456072" cy="3328032"/>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22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Seasonal adjustment by modeling</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025" name="Google Shape;2025;p22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26" name="Google Shape;2026;p22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27" name="Google Shape;2027;p225"/>
          <p:cNvPicPr preferRelativeResize="0"/>
          <p:nvPr/>
        </p:nvPicPr>
        <p:blipFill>
          <a:blip r:embed="rId3">
            <a:alphaModFix/>
          </a:blip>
          <a:stretch>
            <a:fillRect/>
          </a:stretch>
        </p:blipFill>
        <p:spPr>
          <a:xfrm>
            <a:off x="1795538" y="859701"/>
            <a:ext cx="5552924" cy="4079699"/>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22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Seasonal adjustment by modeling</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033" name="Google Shape;2033;p22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34" name="Google Shape;2034;p22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35" name="Google Shape;2035;p226"/>
          <p:cNvPicPr preferRelativeResize="0"/>
          <p:nvPr/>
        </p:nvPicPr>
        <p:blipFill>
          <a:blip r:embed="rId3">
            <a:alphaModFix/>
          </a:blip>
          <a:stretch>
            <a:fillRect/>
          </a:stretch>
        </p:blipFill>
        <p:spPr>
          <a:xfrm>
            <a:off x="1474525" y="800601"/>
            <a:ext cx="6294921" cy="40797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22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Seasonal adjustment by modeling</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041" name="Google Shape;2041;p22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42" name="Google Shape;2042;p22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43" name="Google Shape;2043;p227"/>
          <p:cNvPicPr preferRelativeResize="0"/>
          <p:nvPr/>
        </p:nvPicPr>
        <p:blipFill>
          <a:blip r:embed="rId3">
            <a:alphaModFix/>
          </a:blip>
          <a:stretch>
            <a:fillRect/>
          </a:stretch>
        </p:blipFill>
        <p:spPr>
          <a:xfrm>
            <a:off x="499800" y="759001"/>
            <a:ext cx="8144398" cy="39950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Classification versus régression</a:t>
            </a:r>
            <a:endParaRPr sz="3200" dirty="0">
              <a:solidFill>
                <a:srgbClr val="707F87"/>
              </a:solidFill>
              <a:latin typeface="Calibri"/>
              <a:ea typeface="Calibri"/>
              <a:cs typeface="Calibri"/>
              <a:sym typeface="Calibri"/>
            </a:endParaRPr>
          </a:p>
        </p:txBody>
      </p:sp>
      <p:cxnSp>
        <p:nvCxnSpPr>
          <p:cNvPr id="372" name="Google Shape;372;p3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73" name="Google Shape;373;p36"/>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74" name="Google Shape;374;p36"/>
          <p:cNvPicPr preferRelativeResize="0"/>
          <p:nvPr/>
        </p:nvPicPr>
        <p:blipFill>
          <a:blip r:embed="rId3">
            <a:alphaModFix/>
          </a:blip>
          <a:stretch>
            <a:fillRect/>
          </a:stretch>
        </p:blipFill>
        <p:spPr>
          <a:xfrm>
            <a:off x="378750" y="950687"/>
            <a:ext cx="3750649" cy="2384375"/>
          </a:xfrm>
          <a:prstGeom prst="rect">
            <a:avLst/>
          </a:prstGeom>
          <a:noFill/>
          <a:ln>
            <a:noFill/>
          </a:ln>
        </p:spPr>
      </p:pic>
      <p:sp>
        <p:nvSpPr>
          <p:cNvPr id="375" name="Google Shape;375;p36"/>
          <p:cNvSpPr/>
          <p:nvPr/>
        </p:nvSpPr>
        <p:spPr>
          <a:xfrm>
            <a:off x="3665025" y="971075"/>
            <a:ext cx="506700" cy="234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txBox="1"/>
          <p:nvPr/>
        </p:nvSpPr>
        <p:spPr>
          <a:xfrm>
            <a:off x="1420425" y="3393625"/>
            <a:ext cx="2078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b="1">
                <a:latin typeface="Courier New"/>
                <a:ea typeface="Courier New"/>
                <a:cs typeface="Courier New"/>
                <a:sym typeface="Courier New"/>
              </a:rPr>
              <a:t>Classification</a:t>
            </a:r>
            <a:endParaRPr sz="1500" b="1">
              <a:latin typeface="Courier New"/>
              <a:ea typeface="Courier New"/>
              <a:cs typeface="Courier New"/>
              <a:sym typeface="Courier New"/>
            </a:endParaRPr>
          </a:p>
        </p:txBody>
      </p:sp>
      <p:sp>
        <p:nvSpPr>
          <p:cNvPr id="377" name="Google Shape;377;p36"/>
          <p:cNvSpPr txBox="1"/>
          <p:nvPr/>
        </p:nvSpPr>
        <p:spPr>
          <a:xfrm>
            <a:off x="1619575" y="2027350"/>
            <a:ext cx="3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X </a:t>
            </a:r>
            <a:endParaRPr sz="2000">
              <a:solidFill>
                <a:srgbClr val="FF0000"/>
              </a:solidFill>
              <a:latin typeface="Courier New"/>
              <a:ea typeface="Courier New"/>
              <a:cs typeface="Courier New"/>
              <a:sym typeface="Courier New"/>
            </a:endParaRPr>
          </a:p>
        </p:txBody>
      </p:sp>
      <p:sp>
        <p:nvSpPr>
          <p:cNvPr id="378" name="Google Shape;378;p36"/>
          <p:cNvSpPr txBox="1"/>
          <p:nvPr/>
        </p:nvSpPr>
        <p:spPr>
          <a:xfrm>
            <a:off x="3734700" y="1972475"/>
            <a:ext cx="3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y </a:t>
            </a:r>
            <a:endParaRPr sz="2000">
              <a:solidFill>
                <a:srgbClr val="FF0000"/>
              </a:solidFill>
              <a:latin typeface="Courier New"/>
              <a:ea typeface="Courier New"/>
              <a:cs typeface="Courier New"/>
              <a:sym typeface="Courier New"/>
            </a:endParaRPr>
          </a:p>
        </p:txBody>
      </p:sp>
      <p:sp>
        <p:nvSpPr>
          <p:cNvPr id="379" name="Google Shape;379;p36"/>
          <p:cNvSpPr txBox="1"/>
          <p:nvPr/>
        </p:nvSpPr>
        <p:spPr>
          <a:xfrm>
            <a:off x="378750" y="3840775"/>
            <a:ext cx="421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dirty="0">
                <a:latin typeface="Courier New"/>
                <a:ea typeface="Courier New"/>
                <a:cs typeface="Courier New"/>
                <a:sym typeface="Courier New"/>
              </a:rPr>
              <a:t>On souhaite prédire la classe y</a:t>
            </a:r>
            <a:endParaRPr i="1" dirty="0">
              <a:latin typeface="Courier New"/>
              <a:ea typeface="Courier New"/>
              <a:cs typeface="Courier New"/>
              <a:sym typeface="Courier New"/>
            </a:endParaRPr>
          </a:p>
        </p:txBody>
      </p:sp>
      <p:sp>
        <p:nvSpPr>
          <p:cNvPr id="380" name="Google Shape;380;p36"/>
          <p:cNvSpPr txBox="1"/>
          <p:nvPr/>
        </p:nvSpPr>
        <p:spPr>
          <a:xfrm>
            <a:off x="468225" y="4131275"/>
            <a:ext cx="38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dirty="0">
                <a:latin typeface="Courier New"/>
                <a:ea typeface="Courier New"/>
                <a:cs typeface="Courier New"/>
                <a:sym typeface="Courier New"/>
              </a:rPr>
              <a:t>  =&gt; y est une </a:t>
            </a:r>
            <a:r>
              <a:rPr lang="fr" b="1" i="1" dirty="0">
                <a:latin typeface="Courier New"/>
                <a:ea typeface="Courier New"/>
                <a:cs typeface="Courier New"/>
                <a:sym typeface="Courier New"/>
              </a:rPr>
              <a:t>catégorie</a:t>
            </a:r>
            <a:endParaRPr b="1" i="1" dirty="0">
              <a:latin typeface="Courier New"/>
              <a:ea typeface="Courier New"/>
              <a:cs typeface="Courier New"/>
              <a:sym typeface="Courier New"/>
            </a:endParaRPr>
          </a:p>
        </p:txBody>
      </p:sp>
      <p:pic>
        <p:nvPicPr>
          <p:cNvPr id="381" name="Google Shape;381;p36"/>
          <p:cNvPicPr preferRelativeResize="0"/>
          <p:nvPr/>
        </p:nvPicPr>
        <p:blipFill>
          <a:blip r:embed="rId4">
            <a:alphaModFix/>
          </a:blip>
          <a:stretch>
            <a:fillRect/>
          </a:stretch>
        </p:blipFill>
        <p:spPr>
          <a:xfrm>
            <a:off x="5022650" y="951750"/>
            <a:ext cx="3681000" cy="2487000"/>
          </a:xfrm>
          <a:prstGeom prst="rect">
            <a:avLst/>
          </a:prstGeom>
          <a:noFill/>
          <a:ln>
            <a:noFill/>
          </a:ln>
        </p:spPr>
      </p:pic>
      <p:sp>
        <p:nvSpPr>
          <p:cNvPr id="382" name="Google Shape;382;p36"/>
          <p:cNvSpPr txBox="1"/>
          <p:nvPr/>
        </p:nvSpPr>
        <p:spPr>
          <a:xfrm>
            <a:off x="6165900" y="3393625"/>
            <a:ext cx="2078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b="1">
                <a:latin typeface="Courier New"/>
                <a:ea typeface="Courier New"/>
                <a:cs typeface="Courier New"/>
                <a:sym typeface="Courier New"/>
              </a:rPr>
              <a:t>Regression</a:t>
            </a:r>
            <a:endParaRPr sz="1500" b="1">
              <a:latin typeface="Courier New"/>
              <a:ea typeface="Courier New"/>
              <a:cs typeface="Courier New"/>
              <a:sym typeface="Courier New"/>
            </a:endParaRPr>
          </a:p>
        </p:txBody>
      </p:sp>
      <p:sp>
        <p:nvSpPr>
          <p:cNvPr id="383" name="Google Shape;383;p36"/>
          <p:cNvSpPr txBox="1"/>
          <p:nvPr/>
        </p:nvSpPr>
        <p:spPr>
          <a:xfrm>
            <a:off x="4667025" y="3840775"/>
            <a:ext cx="421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dirty="0">
                <a:latin typeface="Courier New"/>
                <a:ea typeface="Courier New"/>
                <a:cs typeface="Courier New"/>
                <a:sym typeface="Courier New"/>
              </a:rPr>
              <a:t>On souhaite prédire le nombre y </a:t>
            </a:r>
            <a:endParaRPr i="1" dirty="0">
              <a:latin typeface="Courier New"/>
              <a:ea typeface="Courier New"/>
              <a:cs typeface="Courier New"/>
              <a:sym typeface="Courier New"/>
            </a:endParaRPr>
          </a:p>
        </p:txBody>
      </p:sp>
      <p:sp>
        <p:nvSpPr>
          <p:cNvPr id="384" name="Google Shape;384;p36"/>
          <p:cNvSpPr txBox="1"/>
          <p:nvPr/>
        </p:nvSpPr>
        <p:spPr>
          <a:xfrm>
            <a:off x="4756500" y="4131275"/>
            <a:ext cx="387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dirty="0">
                <a:latin typeface="Courier New"/>
                <a:ea typeface="Courier New"/>
                <a:cs typeface="Courier New"/>
                <a:sym typeface="Courier New"/>
              </a:rPr>
              <a:t>  =&gt; y est un </a:t>
            </a:r>
            <a:r>
              <a:rPr lang="fr" b="1" i="1" dirty="0">
                <a:latin typeface="Courier New"/>
                <a:ea typeface="Courier New"/>
                <a:cs typeface="Courier New"/>
                <a:sym typeface="Courier New"/>
              </a:rPr>
              <a:t>nombre</a:t>
            </a:r>
            <a:r>
              <a:rPr lang="fr" i="1" dirty="0">
                <a:latin typeface="Courier New"/>
                <a:ea typeface="Courier New"/>
                <a:cs typeface="Courier New"/>
                <a:sym typeface="Courier New"/>
              </a:rPr>
              <a:t> (</a:t>
            </a:r>
            <a:r>
              <a:rPr lang="fr" i="1" dirty="0" err="1">
                <a:latin typeface="Courier New"/>
                <a:ea typeface="Courier New"/>
                <a:cs typeface="Courier New"/>
                <a:sym typeface="Courier New"/>
              </a:rPr>
              <a:t>float</a:t>
            </a:r>
            <a:r>
              <a:rPr lang="fr" i="1" dirty="0">
                <a:latin typeface="Courier New"/>
                <a:ea typeface="Courier New"/>
                <a:cs typeface="Courier New"/>
                <a:sym typeface="Courier New"/>
              </a:rPr>
              <a:t>, </a:t>
            </a:r>
            <a:r>
              <a:rPr lang="fr" i="1" dirty="0" err="1">
                <a:latin typeface="Courier New"/>
                <a:ea typeface="Courier New"/>
                <a:cs typeface="Courier New"/>
                <a:sym typeface="Courier New"/>
              </a:rPr>
              <a:t>int</a:t>
            </a:r>
            <a:r>
              <a:rPr lang="fr" i="1" dirty="0">
                <a:latin typeface="Courier New"/>
                <a:ea typeface="Courier New"/>
                <a:cs typeface="Courier New"/>
                <a:sym typeface="Courier New"/>
              </a:rPr>
              <a:t>…)</a:t>
            </a:r>
            <a:endParaRPr i="1" dirty="0">
              <a:latin typeface="Courier New"/>
              <a:ea typeface="Courier New"/>
              <a:cs typeface="Courier New"/>
              <a:sym typeface="Courier New"/>
            </a:endParaRPr>
          </a:p>
        </p:txBody>
      </p:sp>
      <p:sp>
        <p:nvSpPr>
          <p:cNvPr id="385" name="Google Shape;385;p36"/>
          <p:cNvSpPr/>
          <p:nvPr/>
        </p:nvSpPr>
        <p:spPr>
          <a:xfrm>
            <a:off x="7655275" y="950675"/>
            <a:ext cx="1089000" cy="2487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txBox="1"/>
          <p:nvPr/>
        </p:nvSpPr>
        <p:spPr>
          <a:xfrm>
            <a:off x="7923900" y="1948950"/>
            <a:ext cx="3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y </a:t>
            </a:r>
            <a:endParaRPr sz="2000">
              <a:solidFill>
                <a:srgbClr val="FF0000"/>
              </a:solidFill>
              <a:latin typeface="Courier New"/>
              <a:ea typeface="Courier New"/>
              <a:cs typeface="Courier New"/>
              <a:sym typeface="Courier New"/>
            </a:endParaRPr>
          </a:p>
        </p:txBody>
      </p:sp>
      <p:sp>
        <p:nvSpPr>
          <p:cNvPr id="387" name="Google Shape;387;p36"/>
          <p:cNvSpPr txBox="1"/>
          <p:nvPr/>
        </p:nvSpPr>
        <p:spPr>
          <a:xfrm>
            <a:off x="6256750" y="2045850"/>
            <a:ext cx="3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X </a:t>
            </a:r>
            <a:endParaRPr sz="2000">
              <a:solidFill>
                <a:srgbClr val="FF0000"/>
              </a:solidFill>
              <a:latin typeface="Courier New"/>
              <a:ea typeface="Courier New"/>
              <a:cs typeface="Courier New"/>
              <a:sym typeface="Courier New"/>
            </a:endParaRPr>
          </a:p>
        </p:txBody>
      </p:sp>
      <p:sp>
        <p:nvSpPr>
          <p:cNvPr id="4" name="Google Shape;409;p37">
            <a:extLst>
              <a:ext uri="{FF2B5EF4-FFF2-40B4-BE49-F238E27FC236}">
                <a16:creationId xmlns:a16="http://schemas.microsoft.com/office/drawing/2014/main" id="{E4738E6F-7E38-86A6-CD93-556F5D68F8FF}"/>
              </a:ext>
            </a:extLst>
          </p:cNvPr>
          <p:cNvSpPr txBox="1"/>
          <p:nvPr/>
        </p:nvSpPr>
        <p:spPr>
          <a:xfrm>
            <a:off x="2810250" y="4629334"/>
            <a:ext cx="359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dirty="0" err="1">
                <a:latin typeface="Courier New"/>
                <a:ea typeface="Courier New"/>
                <a:cs typeface="Courier New"/>
                <a:sym typeface="Courier New"/>
              </a:rPr>
              <a:t>supervised</a:t>
            </a:r>
            <a:r>
              <a:rPr lang="fr" dirty="0">
                <a:latin typeface="Courier New"/>
                <a:ea typeface="Courier New"/>
                <a:cs typeface="Courier New"/>
                <a:sym typeface="Courier New"/>
              </a:rPr>
              <a:t> </a:t>
            </a:r>
            <a:r>
              <a:rPr lang="fr" dirty="0" err="1">
                <a:latin typeface="Courier New"/>
                <a:ea typeface="Courier New"/>
                <a:cs typeface="Courier New"/>
                <a:sym typeface="Courier New"/>
              </a:rPr>
              <a:t>learning</a:t>
            </a:r>
            <a:r>
              <a:rPr lang="fr" dirty="0">
                <a:latin typeface="Courier New"/>
                <a:ea typeface="Courier New"/>
                <a:cs typeface="Courier New"/>
                <a:sym typeface="Courier New"/>
              </a:rPr>
              <a:t> (</a:t>
            </a:r>
            <a:r>
              <a:rPr lang="fr" dirty="0" err="1">
                <a:latin typeface="Courier New"/>
                <a:ea typeface="Courier New"/>
                <a:cs typeface="Courier New"/>
                <a:sym typeface="Courier New"/>
              </a:rPr>
              <a:t>both</a:t>
            </a:r>
            <a:r>
              <a:rPr lang="fr" dirty="0">
                <a:latin typeface="Courier New"/>
                <a:ea typeface="Courier New"/>
                <a:cs typeface="Courier New"/>
                <a:sym typeface="Courier New"/>
              </a:rPr>
              <a:t>)</a:t>
            </a:r>
            <a:endParaRPr dirty="0">
              <a:latin typeface="Courier New"/>
              <a:ea typeface="Courier New"/>
              <a:cs typeface="Courier New"/>
              <a:sym typeface="Courier New"/>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22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2049" name="Google Shape;2049;p228"/>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Time series prediction</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The AR model</a:t>
            </a:r>
            <a:endParaRPr sz="3600">
              <a:solidFill>
                <a:srgbClr val="707F87"/>
              </a:solidFill>
              <a:latin typeface="Calibri"/>
              <a:ea typeface="Calibri"/>
              <a:cs typeface="Calibri"/>
              <a:sym typeface="Calibri"/>
            </a:endParaRPr>
          </a:p>
        </p:txBody>
      </p:sp>
      <p:pic>
        <p:nvPicPr>
          <p:cNvPr id="2050" name="Google Shape;2050;p228"/>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22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autoregression AR model</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056" name="Google Shape;2056;p22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57" name="Google Shape;2057;p22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58" name="Google Shape;2058;p229"/>
          <p:cNvPicPr preferRelativeResize="0"/>
          <p:nvPr/>
        </p:nvPicPr>
        <p:blipFill>
          <a:blip r:embed="rId3">
            <a:alphaModFix/>
          </a:blip>
          <a:stretch>
            <a:fillRect/>
          </a:stretch>
        </p:blipFill>
        <p:spPr>
          <a:xfrm>
            <a:off x="152400" y="2004526"/>
            <a:ext cx="8839199" cy="982902"/>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23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autoregression AR model</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064" name="Google Shape;2064;p23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65" name="Google Shape;2065;p23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66" name="Google Shape;2066;p230"/>
          <p:cNvPicPr preferRelativeResize="0"/>
          <p:nvPr/>
        </p:nvPicPr>
        <p:blipFill>
          <a:blip r:embed="rId3">
            <a:alphaModFix/>
          </a:blip>
          <a:stretch>
            <a:fillRect/>
          </a:stretch>
        </p:blipFill>
        <p:spPr>
          <a:xfrm>
            <a:off x="573400" y="759001"/>
            <a:ext cx="8144400" cy="388405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23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autoregression AR model</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072" name="Google Shape;2072;p23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73" name="Google Shape;2073;p23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74" name="Google Shape;2074;p231"/>
          <p:cNvPicPr preferRelativeResize="0"/>
          <p:nvPr/>
        </p:nvPicPr>
        <p:blipFill>
          <a:blip r:embed="rId3">
            <a:alphaModFix/>
          </a:blip>
          <a:stretch>
            <a:fillRect/>
          </a:stretch>
        </p:blipFill>
        <p:spPr>
          <a:xfrm>
            <a:off x="876225" y="759001"/>
            <a:ext cx="7618780" cy="4079698"/>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23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autoregression AR model</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080" name="Google Shape;2080;p23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81" name="Google Shape;2081;p23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82" name="Google Shape;2082;p232"/>
          <p:cNvPicPr preferRelativeResize="0"/>
          <p:nvPr/>
        </p:nvPicPr>
        <p:blipFill>
          <a:blip r:embed="rId3">
            <a:alphaModFix/>
          </a:blip>
          <a:stretch>
            <a:fillRect/>
          </a:stretch>
        </p:blipFill>
        <p:spPr>
          <a:xfrm>
            <a:off x="1622250" y="757801"/>
            <a:ext cx="5601048" cy="4079699"/>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23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autoregression AR model</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088" name="Google Shape;2088;p23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89" name="Google Shape;2089;p23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90" name="Google Shape;2090;p233"/>
          <p:cNvPicPr preferRelativeResize="0"/>
          <p:nvPr/>
        </p:nvPicPr>
        <p:blipFill>
          <a:blip r:embed="rId3">
            <a:alphaModFix/>
          </a:blip>
          <a:stretch>
            <a:fillRect/>
          </a:stretch>
        </p:blipFill>
        <p:spPr>
          <a:xfrm>
            <a:off x="1142125" y="759001"/>
            <a:ext cx="7168018" cy="4079698"/>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23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autoregression AR model</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096" name="Google Shape;2096;p23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097" name="Google Shape;2097;p23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98" name="Google Shape;2098;p234"/>
          <p:cNvPicPr preferRelativeResize="0"/>
          <p:nvPr/>
        </p:nvPicPr>
        <p:blipFill>
          <a:blip r:embed="rId3">
            <a:alphaModFix/>
          </a:blip>
          <a:stretch>
            <a:fillRect/>
          </a:stretch>
        </p:blipFill>
        <p:spPr>
          <a:xfrm>
            <a:off x="1193825" y="757801"/>
            <a:ext cx="7168018" cy="407969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23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AR model: another example</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104" name="Google Shape;2104;p23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105" name="Google Shape;2105;p23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06" name="Google Shape;2106;p235"/>
          <p:cNvPicPr preferRelativeResize="0"/>
          <p:nvPr/>
        </p:nvPicPr>
        <p:blipFill>
          <a:blip r:embed="rId3">
            <a:alphaModFix/>
          </a:blip>
          <a:stretch>
            <a:fillRect/>
          </a:stretch>
        </p:blipFill>
        <p:spPr>
          <a:xfrm>
            <a:off x="635813" y="911401"/>
            <a:ext cx="7872387" cy="3566698"/>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23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2112" name="Google Shape;2112;p236"/>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Time series prediction</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The ARIMA model</a:t>
            </a:r>
            <a:endParaRPr sz="3600">
              <a:solidFill>
                <a:srgbClr val="707F87"/>
              </a:solidFill>
              <a:latin typeface="Calibri"/>
              <a:ea typeface="Calibri"/>
              <a:cs typeface="Calibri"/>
              <a:sym typeface="Calibri"/>
            </a:endParaRPr>
          </a:p>
        </p:txBody>
      </p:sp>
      <p:pic>
        <p:nvPicPr>
          <p:cNvPr id="2113" name="Google Shape;2113;p236"/>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23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ARIMA model: how it works</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119" name="Google Shape;2119;p23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120" name="Google Shape;2120;p23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21" name="Google Shape;2121;p237"/>
          <p:cNvPicPr preferRelativeResize="0"/>
          <p:nvPr/>
        </p:nvPicPr>
        <p:blipFill>
          <a:blip r:embed="rId3">
            <a:alphaModFix/>
          </a:blip>
          <a:stretch>
            <a:fillRect/>
          </a:stretch>
        </p:blipFill>
        <p:spPr>
          <a:xfrm>
            <a:off x="152400" y="911401"/>
            <a:ext cx="8839200" cy="292579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Arbres de décision pour la régression</a:t>
            </a:r>
            <a:endParaRPr sz="3200" b="0" i="0" u="none" strike="noStrike" cap="none" dirty="0">
              <a:solidFill>
                <a:srgbClr val="707F87"/>
              </a:solidFill>
              <a:latin typeface="Calibri"/>
              <a:ea typeface="Calibri"/>
              <a:cs typeface="Calibri"/>
              <a:sym typeface="Calibri"/>
            </a:endParaRPr>
          </a:p>
        </p:txBody>
      </p:sp>
      <p:cxnSp>
        <p:nvCxnSpPr>
          <p:cNvPr id="415" name="Google Shape;415;p3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16" name="Google Shape;416;p3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38"/>
          <p:cNvSpPr/>
          <p:nvPr/>
        </p:nvSpPr>
        <p:spPr>
          <a:xfrm>
            <a:off x="3343875" y="1102475"/>
            <a:ext cx="2699400" cy="814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txBox="1"/>
          <p:nvPr/>
        </p:nvSpPr>
        <p:spPr>
          <a:xfrm>
            <a:off x="3787725" y="1248350"/>
            <a:ext cx="18117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latin typeface="Courier New"/>
                <a:ea typeface="Courier New"/>
                <a:cs typeface="Courier New"/>
                <a:sym typeface="Courier New"/>
              </a:rPr>
              <a:t>Temperature</a:t>
            </a:r>
            <a:endParaRPr sz="1800">
              <a:latin typeface="Courier New"/>
              <a:ea typeface="Courier New"/>
              <a:cs typeface="Courier New"/>
              <a:sym typeface="Courier New"/>
            </a:endParaRPr>
          </a:p>
        </p:txBody>
      </p:sp>
      <p:cxnSp>
        <p:nvCxnSpPr>
          <p:cNvPr id="420" name="Google Shape;420;p38"/>
          <p:cNvCxnSpPr/>
          <p:nvPr/>
        </p:nvCxnSpPr>
        <p:spPr>
          <a:xfrm flipH="1">
            <a:off x="3015593" y="1797950"/>
            <a:ext cx="723600" cy="496200"/>
          </a:xfrm>
          <a:prstGeom prst="straightConnector1">
            <a:avLst/>
          </a:prstGeom>
          <a:noFill/>
          <a:ln w="9525" cap="flat" cmpd="sng">
            <a:solidFill>
              <a:schemeClr val="dk2"/>
            </a:solidFill>
            <a:prstDash val="solid"/>
            <a:round/>
            <a:headEnd type="none" w="med" len="med"/>
            <a:tailEnd type="triangle" w="med" len="med"/>
          </a:ln>
        </p:spPr>
      </p:cxnSp>
      <p:cxnSp>
        <p:nvCxnSpPr>
          <p:cNvPr id="421" name="Google Shape;421;p38"/>
          <p:cNvCxnSpPr/>
          <p:nvPr/>
        </p:nvCxnSpPr>
        <p:spPr>
          <a:xfrm>
            <a:off x="5647957" y="1797950"/>
            <a:ext cx="663000" cy="459600"/>
          </a:xfrm>
          <a:prstGeom prst="straightConnector1">
            <a:avLst/>
          </a:prstGeom>
          <a:noFill/>
          <a:ln w="9525" cap="flat" cmpd="sng">
            <a:solidFill>
              <a:schemeClr val="dk2"/>
            </a:solidFill>
            <a:prstDash val="solid"/>
            <a:round/>
            <a:headEnd type="none" w="med" len="med"/>
            <a:tailEnd type="triangle" w="med" len="med"/>
          </a:ln>
        </p:spPr>
      </p:cxnSp>
      <p:sp>
        <p:nvSpPr>
          <p:cNvPr id="422" name="Google Shape;422;p38"/>
          <p:cNvSpPr txBox="1"/>
          <p:nvPr/>
        </p:nvSpPr>
        <p:spPr>
          <a:xfrm>
            <a:off x="2805900" y="1867700"/>
            <a:ext cx="11430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T&gt;0</a:t>
            </a:r>
            <a:endParaRPr/>
          </a:p>
        </p:txBody>
      </p:sp>
      <p:sp>
        <p:nvSpPr>
          <p:cNvPr id="423" name="Google Shape;423;p38"/>
          <p:cNvSpPr txBox="1"/>
          <p:nvPr/>
        </p:nvSpPr>
        <p:spPr>
          <a:xfrm>
            <a:off x="6067625" y="1819875"/>
            <a:ext cx="993600" cy="1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T&lt;0</a:t>
            </a:r>
            <a:endParaRPr/>
          </a:p>
        </p:txBody>
      </p:sp>
      <p:sp>
        <p:nvSpPr>
          <p:cNvPr id="424" name="Google Shape;424;p38"/>
          <p:cNvSpPr/>
          <p:nvPr/>
        </p:nvSpPr>
        <p:spPr>
          <a:xfrm>
            <a:off x="1799625" y="2281950"/>
            <a:ext cx="1751100" cy="6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p:nvPr/>
        </p:nvSpPr>
        <p:spPr>
          <a:xfrm>
            <a:off x="1933375" y="2342750"/>
            <a:ext cx="15321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Accidents = 20</a:t>
            </a:r>
            <a:endParaRPr/>
          </a:p>
          <a:p>
            <a:pPr marL="0" lvl="0" indent="0" algn="l" rtl="0">
              <a:spcBef>
                <a:spcPts val="0"/>
              </a:spcBef>
              <a:spcAft>
                <a:spcPts val="0"/>
              </a:spcAft>
              <a:buNone/>
            </a:pPr>
            <a:r>
              <a:rPr lang="fr"/>
              <a:t>Fires = 50</a:t>
            </a:r>
            <a:endParaRPr/>
          </a:p>
        </p:txBody>
      </p:sp>
      <p:sp>
        <p:nvSpPr>
          <p:cNvPr id="426" name="Google Shape;426;p38"/>
          <p:cNvSpPr/>
          <p:nvPr/>
        </p:nvSpPr>
        <p:spPr>
          <a:xfrm>
            <a:off x="5599425" y="2260750"/>
            <a:ext cx="1751100" cy="6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txBox="1"/>
          <p:nvPr/>
        </p:nvSpPr>
        <p:spPr>
          <a:xfrm>
            <a:off x="5733175" y="2321550"/>
            <a:ext cx="15321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Accidents = 45</a:t>
            </a:r>
            <a:endParaRPr/>
          </a:p>
          <a:p>
            <a:pPr marL="0" lvl="0" indent="0" algn="l" rtl="0">
              <a:spcBef>
                <a:spcPts val="0"/>
              </a:spcBef>
              <a:spcAft>
                <a:spcPts val="0"/>
              </a:spcAft>
              <a:buNone/>
            </a:pPr>
            <a:r>
              <a:rPr lang="fr"/>
              <a:t>Fires = 3</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23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ARIMA model in practice</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127" name="Google Shape;2127;p23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128" name="Google Shape;2128;p23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29" name="Google Shape;2129;p238"/>
          <p:cNvPicPr preferRelativeResize="0"/>
          <p:nvPr/>
        </p:nvPicPr>
        <p:blipFill>
          <a:blip r:embed="rId3">
            <a:alphaModFix/>
          </a:blip>
          <a:stretch>
            <a:fillRect/>
          </a:stretch>
        </p:blipFill>
        <p:spPr>
          <a:xfrm>
            <a:off x="1219200" y="759001"/>
            <a:ext cx="6705600" cy="40576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23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The ARIMA model: prediction scores</a:t>
            </a:r>
            <a:endParaRPr sz="32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2135" name="Google Shape;2135;p23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136" name="Google Shape;2136;p23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37" name="Google Shape;2137;p239"/>
          <p:cNvPicPr preferRelativeResize="0"/>
          <p:nvPr/>
        </p:nvPicPr>
        <p:blipFill>
          <a:blip r:embed="rId3">
            <a:alphaModFix/>
          </a:blip>
          <a:stretch>
            <a:fillRect/>
          </a:stretch>
        </p:blipFill>
        <p:spPr>
          <a:xfrm>
            <a:off x="2021075" y="757801"/>
            <a:ext cx="5460280" cy="4079698"/>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240"/>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Choose a time-series dataset</a:t>
            </a:r>
            <a:r>
              <a:rPr lang="fr" sz="1500">
                <a:solidFill>
                  <a:schemeClr val="hlink"/>
                </a:solidFill>
              </a:rPr>
              <a:t> from https://archive.ics.uci.edu/</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Perform a complete study of this time-series (with no features):</a:t>
            </a:r>
            <a:endParaRPr sz="1500">
              <a:solidFill>
                <a:srgbClr val="0000FF"/>
              </a:solidFill>
            </a:endParaRPr>
          </a:p>
          <a:p>
            <a:pPr marL="914400" lvl="1" indent="-323850" algn="just" rtl="0">
              <a:lnSpc>
                <a:spcPct val="115000"/>
              </a:lnSpc>
              <a:spcBef>
                <a:spcPts val="0"/>
              </a:spcBef>
              <a:spcAft>
                <a:spcPts val="0"/>
              </a:spcAft>
              <a:buClr>
                <a:srgbClr val="0000FF"/>
              </a:buClr>
              <a:buSzPts val="1500"/>
              <a:buAutoNum type="alphaLcPeriod"/>
            </a:pPr>
            <a:r>
              <a:rPr lang="fr" sz="1500">
                <a:solidFill>
                  <a:srgbClr val="0000FF"/>
                </a:solidFill>
              </a:rPr>
              <a:t>Data visualisation</a:t>
            </a:r>
            <a:endParaRPr sz="1500">
              <a:solidFill>
                <a:srgbClr val="0000FF"/>
              </a:solidFill>
            </a:endParaRPr>
          </a:p>
          <a:p>
            <a:pPr marL="914400" lvl="1" indent="-323850" algn="just" rtl="0">
              <a:lnSpc>
                <a:spcPct val="115000"/>
              </a:lnSpc>
              <a:spcBef>
                <a:spcPts val="0"/>
              </a:spcBef>
              <a:spcAft>
                <a:spcPts val="0"/>
              </a:spcAft>
              <a:buClr>
                <a:srgbClr val="0000FF"/>
              </a:buClr>
              <a:buSzPts val="1500"/>
              <a:buAutoNum type="alphaLcPeriod"/>
            </a:pPr>
            <a:r>
              <a:rPr lang="fr" sz="1500">
                <a:solidFill>
                  <a:srgbClr val="0000FF"/>
                </a:solidFill>
              </a:rPr>
              <a:t>Time series prediction</a:t>
            </a:r>
            <a:endParaRPr sz="1500">
              <a:solidFill>
                <a:srgbClr val="0000FF"/>
              </a:solidFill>
            </a:endParaRPr>
          </a:p>
        </p:txBody>
      </p:sp>
      <p:sp>
        <p:nvSpPr>
          <p:cNvPr id="2143" name="Google Shape;2143;p24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Project</a:t>
            </a:r>
            <a:endParaRPr sz="3200">
              <a:solidFill>
                <a:srgbClr val="707F87"/>
              </a:solidFill>
              <a:latin typeface="Calibri"/>
              <a:ea typeface="Calibri"/>
              <a:cs typeface="Calibri"/>
              <a:sym typeface="Calibri"/>
            </a:endParaRPr>
          </a:p>
        </p:txBody>
      </p:sp>
      <p:cxnSp>
        <p:nvCxnSpPr>
          <p:cNvPr id="2144" name="Google Shape;2144;p24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145" name="Google Shape;2145;p24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pic>
        <p:nvPicPr>
          <p:cNvPr id="2150" name="Google Shape;2150;p241" descr="Femto-header_PowerPoint.jpg"/>
          <p:cNvPicPr preferRelativeResize="0"/>
          <p:nvPr/>
        </p:nvPicPr>
        <p:blipFill rotWithShape="1">
          <a:blip r:embed="rId3">
            <a:alphaModFix/>
          </a:blip>
          <a:srcRect l="22015"/>
          <a:stretch/>
        </p:blipFill>
        <p:spPr>
          <a:xfrm>
            <a:off x="2250282" y="0"/>
            <a:ext cx="6893700" cy="1815900"/>
          </a:xfrm>
          <a:prstGeom prst="rect">
            <a:avLst/>
          </a:prstGeom>
          <a:noFill/>
          <a:ln>
            <a:noFill/>
          </a:ln>
        </p:spPr>
      </p:pic>
      <p:sp>
        <p:nvSpPr>
          <p:cNvPr id="2151" name="Google Shape;2151;p241"/>
          <p:cNvSpPr txBox="1"/>
          <p:nvPr/>
        </p:nvSpPr>
        <p:spPr>
          <a:xfrm>
            <a:off x="864675" y="1423050"/>
            <a:ext cx="7526400" cy="2297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 sz="2400">
                <a:solidFill>
                  <a:srgbClr val="707F87"/>
                </a:solidFill>
              </a:rPr>
              <a:t>9. Statistics for data scientists</a:t>
            </a:r>
            <a:endParaRPr sz="2400">
              <a:solidFill>
                <a:srgbClr val="707F87"/>
              </a:solidFill>
            </a:endParaRPr>
          </a:p>
          <a:p>
            <a:pPr marL="0" marR="0" lvl="0" indent="0" algn="l" rtl="0">
              <a:spcBef>
                <a:spcPts val="0"/>
              </a:spcBef>
              <a:spcAft>
                <a:spcPts val="0"/>
              </a:spcAft>
              <a:buNone/>
            </a:pPr>
            <a:endParaRPr sz="2400">
              <a:solidFill>
                <a:srgbClr val="707F87"/>
              </a:solidFill>
            </a:endParaRPr>
          </a:p>
          <a:p>
            <a:pPr marL="0" marR="0" lvl="0" indent="0" algn="l" rtl="0">
              <a:spcBef>
                <a:spcPts val="0"/>
              </a:spcBef>
              <a:spcAft>
                <a:spcPts val="0"/>
              </a:spcAft>
              <a:buNone/>
            </a:pPr>
            <a:r>
              <a:rPr lang="fr" sz="1800" i="1">
                <a:solidFill>
                  <a:srgbClr val="707F87"/>
                </a:solidFill>
              </a:rPr>
              <a:t>C. Guyeux</a:t>
            </a:r>
            <a:endParaRPr sz="1800" i="1"/>
          </a:p>
          <a:p>
            <a:pPr marL="0" marR="0" lvl="0" indent="0" algn="l" rtl="0">
              <a:spcBef>
                <a:spcPts val="0"/>
              </a:spcBef>
              <a:spcAft>
                <a:spcPts val="0"/>
              </a:spcAft>
              <a:buNone/>
            </a:pPr>
            <a:endParaRPr sz="1700" b="0" i="0" u="none" strike="noStrike" cap="none">
              <a:solidFill>
                <a:srgbClr val="707F87"/>
              </a:solidFill>
              <a:latin typeface="Arial"/>
              <a:ea typeface="Arial"/>
              <a:cs typeface="Arial"/>
              <a:sym typeface="Arial"/>
            </a:endParaRPr>
          </a:p>
          <a:p>
            <a:pPr marL="0" marR="0" lvl="0" indent="0" algn="l" rtl="0">
              <a:spcBef>
                <a:spcPts val="0"/>
              </a:spcBef>
              <a:spcAft>
                <a:spcPts val="0"/>
              </a:spcAft>
              <a:buNone/>
            </a:pPr>
            <a:r>
              <a:rPr lang="fr" sz="1600">
                <a:solidFill>
                  <a:srgbClr val="707F87"/>
                </a:solidFill>
              </a:rPr>
              <a:t>Master IoT</a:t>
            </a:r>
            <a:endParaRPr sz="1100"/>
          </a:p>
        </p:txBody>
      </p:sp>
      <p:pic>
        <p:nvPicPr>
          <p:cNvPr id="2152" name="Google Shape;2152;p241" descr="G:\sophie.roger\Nvelle Charte Graphique\fin\Logotype\Logos\Fichiers bitmap\PNG - fond transparent\Femto-logo_couleur-2012-transp.png"/>
          <p:cNvPicPr preferRelativeResize="0"/>
          <p:nvPr/>
        </p:nvPicPr>
        <p:blipFill rotWithShape="1">
          <a:blip r:embed="rId4">
            <a:alphaModFix/>
          </a:blip>
          <a:srcRect/>
          <a:stretch/>
        </p:blipFill>
        <p:spPr>
          <a:xfrm>
            <a:off x="307976" y="239668"/>
            <a:ext cx="1942200" cy="604500"/>
          </a:xfrm>
          <a:prstGeom prst="rect">
            <a:avLst/>
          </a:prstGeom>
          <a:noFill/>
          <a:ln>
            <a:noFill/>
          </a:ln>
        </p:spPr>
      </p:pic>
      <p:pic>
        <p:nvPicPr>
          <p:cNvPr id="2153" name="Google Shape;2153;p241" descr="G:\sophie.roger\Nvelle Charte Graphique\fin\Logotype\Logos\Fichiers bitmap\PNG - fond transparent\Femto-logo_couleur-2012-transp.png"/>
          <p:cNvPicPr preferRelativeResize="0"/>
          <p:nvPr/>
        </p:nvPicPr>
        <p:blipFill rotWithShape="1">
          <a:blip r:embed="rId4">
            <a:alphaModFix/>
          </a:blip>
          <a:srcRect/>
          <a:stretch/>
        </p:blipFill>
        <p:spPr>
          <a:xfrm>
            <a:off x="-3397680" y="-1970899"/>
            <a:ext cx="1352700" cy="421200"/>
          </a:xfrm>
          <a:prstGeom prst="rect">
            <a:avLst/>
          </a:prstGeom>
          <a:noFill/>
          <a:ln>
            <a:noFill/>
          </a:ln>
        </p:spPr>
      </p:pic>
      <p:pic>
        <p:nvPicPr>
          <p:cNvPr id="2154" name="Google Shape;2154;p241" descr="G:\sophie.roger\Nvelle Charte Graphique\fin\logos tutelles\Logo-ensmm.jpg"/>
          <p:cNvPicPr preferRelativeResize="0"/>
          <p:nvPr/>
        </p:nvPicPr>
        <p:blipFill rotWithShape="1">
          <a:blip r:embed="rId5">
            <a:alphaModFix/>
          </a:blip>
          <a:srcRect/>
          <a:stretch/>
        </p:blipFill>
        <p:spPr>
          <a:xfrm>
            <a:off x="1577399" y="4673074"/>
            <a:ext cx="794400" cy="127500"/>
          </a:xfrm>
          <a:prstGeom prst="rect">
            <a:avLst/>
          </a:prstGeom>
          <a:noFill/>
          <a:ln>
            <a:noFill/>
          </a:ln>
        </p:spPr>
      </p:pic>
      <p:pic>
        <p:nvPicPr>
          <p:cNvPr id="2155" name="Google Shape;2155;p241" descr="G:\sophie.roger\Nvelle Charte Graphique\fin\logos tutelles\cnrs_quadri.jpeg"/>
          <p:cNvPicPr preferRelativeResize="0"/>
          <p:nvPr/>
        </p:nvPicPr>
        <p:blipFill rotWithShape="1">
          <a:blip r:embed="rId6">
            <a:alphaModFix/>
          </a:blip>
          <a:srcRect/>
          <a:stretch/>
        </p:blipFill>
        <p:spPr>
          <a:xfrm>
            <a:off x="966255" y="4580120"/>
            <a:ext cx="287400" cy="287400"/>
          </a:xfrm>
          <a:prstGeom prst="rect">
            <a:avLst/>
          </a:prstGeom>
          <a:noFill/>
          <a:ln>
            <a:noFill/>
          </a:ln>
        </p:spPr>
      </p:pic>
      <p:pic>
        <p:nvPicPr>
          <p:cNvPr id="2156" name="Google Shape;2156;p241" descr="G:\sophie.roger\Nvelle Charte Graphique\fin\logos tutelles\ufc Quadri.jpg"/>
          <p:cNvPicPr preferRelativeResize="0"/>
          <p:nvPr/>
        </p:nvPicPr>
        <p:blipFill rotWithShape="1">
          <a:blip r:embed="rId7">
            <a:alphaModFix/>
          </a:blip>
          <a:srcRect/>
          <a:stretch/>
        </p:blipFill>
        <p:spPr>
          <a:xfrm>
            <a:off x="307976" y="4580120"/>
            <a:ext cx="414000" cy="255000"/>
          </a:xfrm>
          <a:prstGeom prst="rect">
            <a:avLst/>
          </a:prstGeom>
          <a:noFill/>
          <a:ln>
            <a:noFill/>
          </a:ln>
        </p:spPr>
      </p:pic>
      <p:pic>
        <p:nvPicPr>
          <p:cNvPr id="2157" name="Google Shape;2157;p241" descr="G:\sophie.roger\Nvelle Charte Graphique\fin\logos tutelles\utbm quadri.jpg"/>
          <p:cNvPicPr preferRelativeResize="0"/>
          <p:nvPr/>
        </p:nvPicPr>
        <p:blipFill rotWithShape="1">
          <a:blip r:embed="rId8">
            <a:alphaModFix/>
          </a:blip>
          <a:srcRect/>
          <a:stretch/>
        </p:blipFill>
        <p:spPr>
          <a:xfrm>
            <a:off x="2616344" y="4645549"/>
            <a:ext cx="680700" cy="22200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242"/>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457200" lvl="0" indent="-330200" algn="just" rtl="0">
              <a:lnSpc>
                <a:spcPct val="115000"/>
              </a:lnSpc>
              <a:spcBef>
                <a:spcPts val="0"/>
              </a:spcBef>
              <a:spcAft>
                <a:spcPts val="0"/>
              </a:spcAft>
              <a:buClr>
                <a:srgbClr val="0000FF"/>
              </a:buClr>
              <a:buSzPts val="1600"/>
              <a:buFont typeface="Courier New"/>
              <a:buChar char="●"/>
            </a:pPr>
            <a:r>
              <a:rPr lang="fr" sz="1600">
                <a:solidFill>
                  <a:srgbClr val="0000FF"/>
                </a:solidFill>
              </a:rPr>
              <a:t>“Révisions” :</a:t>
            </a:r>
            <a:endParaRPr sz="1600">
              <a:solidFill>
                <a:srgbClr val="0000FF"/>
              </a:solidFill>
            </a:endParaRPr>
          </a:p>
          <a:p>
            <a:pPr marL="914400" lvl="1" indent="-330200" algn="just" rtl="0">
              <a:lnSpc>
                <a:spcPct val="115000"/>
              </a:lnSpc>
              <a:spcBef>
                <a:spcPts val="0"/>
              </a:spcBef>
              <a:spcAft>
                <a:spcPts val="0"/>
              </a:spcAft>
              <a:buClr>
                <a:srgbClr val="0000FF"/>
              </a:buClr>
              <a:buSzPts val="1600"/>
              <a:buChar char="○"/>
            </a:pPr>
            <a:r>
              <a:rPr lang="fr" sz="1600">
                <a:solidFill>
                  <a:srgbClr val="0000FF"/>
                </a:solidFill>
              </a:rPr>
              <a:t>Bibliothèque random</a:t>
            </a:r>
            <a:endParaRPr sz="1600">
              <a:solidFill>
                <a:srgbClr val="0000FF"/>
              </a:solidFill>
            </a:endParaRPr>
          </a:p>
          <a:p>
            <a:pPr marL="914400" lvl="1" indent="-330200" algn="just" rtl="0">
              <a:lnSpc>
                <a:spcPct val="115000"/>
              </a:lnSpc>
              <a:spcBef>
                <a:spcPts val="0"/>
              </a:spcBef>
              <a:spcAft>
                <a:spcPts val="0"/>
              </a:spcAft>
              <a:buClr>
                <a:srgbClr val="0000FF"/>
              </a:buClr>
              <a:buSzPts val="1600"/>
              <a:buChar char="○"/>
            </a:pPr>
            <a:r>
              <a:rPr lang="fr" sz="1600">
                <a:solidFill>
                  <a:srgbClr val="0000FF"/>
                </a:solidFill>
              </a:rPr>
              <a:t>Notions de probabilités</a:t>
            </a:r>
            <a:endParaRPr sz="1600">
              <a:solidFill>
                <a:srgbClr val="0000FF"/>
              </a:solidFill>
            </a:endParaRPr>
          </a:p>
          <a:p>
            <a:pPr marL="914400" lvl="1" indent="-330200" algn="just" rtl="0">
              <a:lnSpc>
                <a:spcPct val="115000"/>
              </a:lnSpc>
              <a:spcBef>
                <a:spcPts val="0"/>
              </a:spcBef>
              <a:spcAft>
                <a:spcPts val="0"/>
              </a:spcAft>
              <a:buClr>
                <a:srgbClr val="0000FF"/>
              </a:buClr>
              <a:buSzPts val="1600"/>
              <a:buChar char="○"/>
            </a:pPr>
            <a:r>
              <a:rPr lang="fr" sz="1600">
                <a:solidFill>
                  <a:srgbClr val="0000FF"/>
                </a:solidFill>
              </a:rPr>
              <a:t>Statistiques descriptives</a:t>
            </a:r>
            <a:br>
              <a:rPr lang="fr" sz="1600">
                <a:solidFill>
                  <a:srgbClr val="0000FF"/>
                </a:solidFill>
              </a:rPr>
            </a:br>
            <a:endParaRPr sz="1600">
              <a:solidFill>
                <a:srgbClr val="0000FF"/>
              </a:solidFill>
            </a:endParaRPr>
          </a:p>
          <a:p>
            <a:pPr marL="457200" lvl="0" indent="-330200" algn="just" rtl="0">
              <a:lnSpc>
                <a:spcPct val="115000"/>
              </a:lnSpc>
              <a:spcBef>
                <a:spcPts val="0"/>
              </a:spcBef>
              <a:spcAft>
                <a:spcPts val="0"/>
              </a:spcAft>
              <a:buClr>
                <a:srgbClr val="0000FF"/>
              </a:buClr>
              <a:buSzPts val="1600"/>
              <a:buChar char="●"/>
            </a:pPr>
            <a:r>
              <a:rPr lang="fr" sz="1600">
                <a:solidFill>
                  <a:srgbClr val="0000FF"/>
                </a:solidFill>
              </a:rPr>
              <a:t>Statistiques inférentielles</a:t>
            </a:r>
            <a:endParaRPr sz="1600">
              <a:solidFill>
                <a:srgbClr val="0000FF"/>
              </a:solidFill>
            </a:endParaRPr>
          </a:p>
          <a:p>
            <a:pPr marL="914400" lvl="1" indent="-330200" algn="just" rtl="0">
              <a:lnSpc>
                <a:spcPct val="115000"/>
              </a:lnSpc>
              <a:spcBef>
                <a:spcPts val="0"/>
              </a:spcBef>
              <a:spcAft>
                <a:spcPts val="0"/>
              </a:spcAft>
              <a:buClr>
                <a:srgbClr val="0000FF"/>
              </a:buClr>
              <a:buSzPts val="1600"/>
              <a:buChar char="○"/>
            </a:pPr>
            <a:r>
              <a:rPr lang="fr" sz="1600">
                <a:solidFill>
                  <a:srgbClr val="0000FF"/>
                </a:solidFill>
              </a:rPr>
              <a:t>intervalles de confiance</a:t>
            </a:r>
            <a:endParaRPr sz="1600">
              <a:solidFill>
                <a:srgbClr val="0000FF"/>
              </a:solidFill>
            </a:endParaRPr>
          </a:p>
          <a:p>
            <a:pPr marL="914400" lvl="1" indent="-330200" algn="just" rtl="0">
              <a:lnSpc>
                <a:spcPct val="115000"/>
              </a:lnSpc>
              <a:spcBef>
                <a:spcPts val="0"/>
              </a:spcBef>
              <a:spcAft>
                <a:spcPts val="0"/>
              </a:spcAft>
              <a:buClr>
                <a:srgbClr val="0000FF"/>
              </a:buClr>
              <a:buSzPts val="1600"/>
              <a:buChar char="○"/>
            </a:pPr>
            <a:r>
              <a:rPr lang="fr" sz="1600">
                <a:solidFill>
                  <a:srgbClr val="0000FF"/>
                </a:solidFill>
              </a:rPr>
              <a:t>correlations</a:t>
            </a:r>
            <a:endParaRPr sz="1600">
              <a:solidFill>
                <a:srgbClr val="0000FF"/>
              </a:solidFill>
            </a:endParaRPr>
          </a:p>
          <a:p>
            <a:pPr marL="914400" lvl="1" indent="-330200" algn="just" rtl="0">
              <a:lnSpc>
                <a:spcPct val="115000"/>
              </a:lnSpc>
              <a:spcBef>
                <a:spcPts val="0"/>
              </a:spcBef>
              <a:spcAft>
                <a:spcPts val="0"/>
              </a:spcAft>
              <a:buClr>
                <a:srgbClr val="0000FF"/>
              </a:buClr>
              <a:buSzPts val="1600"/>
              <a:buChar char="○"/>
            </a:pPr>
            <a:r>
              <a:rPr lang="fr" sz="1600">
                <a:solidFill>
                  <a:srgbClr val="0000FF"/>
                </a:solidFill>
              </a:rPr>
              <a:t>tests d’hypothèse</a:t>
            </a:r>
            <a:endParaRPr sz="1600">
              <a:solidFill>
                <a:srgbClr val="0000FF"/>
              </a:solidFill>
            </a:endParaRPr>
          </a:p>
        </p:txBody>
      </p:sp>
      <p:sp>
        <p:nvSpPr>
          <p:cNvPr id="2163" name="Google Shape;2163;p24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Programme</a:t>
            </a:r>
            <a:endParaRPr sz="3200">
              <a:solidFill>
                <a:srgbClr val="707F87"/>
              </a:solidFill>
              <a:latin typeface="Calibri"/>
              <a:ea typeface="Calibri"/>
              <a:cs typeface="Calibri"/>
              <a:sym typeface="Calibri"/>
            </a:endParaRPr>
          </a:p>
        </p:txBody>
      </p:sp>
      <p:cxnSp>
        <p:nvCxnSpPr>
          <p:cNvPr id="2164" name="Google Shape;2164;p24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165" name="Google Shape;2165;p24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24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2171" name="Google Shape;2171;p243"/>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Bibliothèque random</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(rappels)</a:t>
            </a:r>
            <a:endParaRPr sz="3600">
              <a:solidFill>
                <a:srgbClr val="707F87"/>
              </a:solidFill>
              <a:latin typeface="Calibri"/>
              <a:ea typeface="Calibri"/>
              <a:cs typeface="Calibri"/>
              <a:sym typeface="Calibri"/>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244"/>
          <p:cNvSpPr/>
          <p:nvPr/>
        </p:nvSpPr>
        <p:spPr>
          <a:xfrm>
            <a:off x="591725" y="957400"/>
            <a:ext cx="5735100" cy="85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7" name="Google Shape;2177;p244"/>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randint(a,b)</a:t>
            </a:r>
            <a:r>
              <a:rPr lang="fr" sz="1500">
                <a:solidFill>
                  <a:schemeClr val="dk1"/>
                </a:solidFill>
              </a:rPr>
              <a:t> : Un entier choisit au hasard entre a et b compris.</a:t>
            </a:r>
            <a:endParaRPr sz="15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random()</a:t>
            </a:r>
            <a:r>
              <a:rPr lang="fr" sz="1500">
                <a:solidFill>
                  <a:schemeClr val="dk1"/>
                </a:solidFill>
              </a:rPr>
              <a:t> : Un flottant au hasard dans l'intervalle [0 ; 1[.</a:t>
            </a:r>
            <a:endParaRPr sz="15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uniform(a,b)</a:t>
            </a:r>
            <a:r>
              <a:rPr lang="fr" sz="1500">
                <a:solidFill>
                  <a:schemeClr val="dk1"/>
                </a:solidFill>
              </a:rPr>
              <a:t> : Un flottant au hasard entre a et b.</a:t>
            </a:r>
            <a:endParaRPr sz="15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from random import *</a:t>
            </a:r>
            <a:endParaRPr sz="1500">
              <a:solidFill>
                <a:schemeClr val="dk1"/>
              </a:solidFill>
              <a:latin typeface="Courier New"/>
              <a:ea typeface="Courier New"/>
              <a:cs typeface="Courier New"/>
              <a:sym typeface="Courier New"/>
            </a:endParaRPr>
          </a:p>
          <a:p>
            <a:pPr marL="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randint(1,6)</a:t>
            </a:r>
            <a:endParaRPr sz="1500">
              <a:solidFill>
                <a:schemeClr val="dk1"/>
              </a:solidFill>
              <a:latin typeface="Courier New"/>
              <a:ea typeface="Courier New"/>
              <a:cs typeface="Courier New"/>
              <a:sym typeface="Courier New"/>
            </a:endParaRPr>
          </a:p>
          <a:p>
            <a:pPr marL="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6</a:t>
            </a:r>
            <a:endParaRPr sz="1500">
              <a:solidFill>
                <a:schemeClr val="dk1"/>
              </a:solidFill>
              <a:latin typeface="Courier New"/>
              <a:ea typeface="Courier New"/>
              <a:cs typeface="Courier New"/>
              <a:sym typeface="Courier New"/>
            </a:endParaRPr>
          </a:p>
          <a:p>
            <a:pPr marL="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random()</a:t>
            </a:r>
            <a:endParaRPr sz="1500">
              <a:solidFill>
                <a:schemeClr val="dk1"/>
              </a:solidFill>
              <a:latin typeface="Courier New"/>
              <a:ea typeface="Courier New"/>
              <a:cs typeface="Courier New"/>
              <a:sym typeface="Courier New"/>
            </a:endParaRPr>
          </a:p>
          <a:p>
            <a:pPr marL="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0.13056799201357172</a:t>
            </a:r>
            <a:endParaRPr sz="1500">
              <a:solidFill>
                <a:schemeClr val="dk1"/>
              </a:solidFill>
              <a:latin typeface="Courier New"/>
              <a:ea typeface="Courier New"/>
              <a:cs typeface="Courier New"/>
              <a:sym typeface="Courier New"/>
            </a:endParaRPr>
          </a:p>
          <a:p>
            <a:pPr marL="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uniform(12, 18)</a:t>
            </a:r>
            <a:endParaRPr sz="1500">
              <a:solidFill>
                <a:schemeClr val="dk1"/>
              </a:solidFill>
              <a:latin typeface="Courier New"/>
              <a:ea typeface="Courier New"/>
              <a:cs typeface="Courier New"/>
              <a:sym typeface="Courier New"/>
            </a:endParaRPr>
          </a:p>
          <a:p>
            <a:pPr marL="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13.47830600345744</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178" name="Google Shape;2178;p24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Tirer un nombre au sort</a:t>
            </a:r>
            <a:endParaRPr sz="3200">
              <a:solidFill>
                <a:srgbClr val="707F87"/>
              </a:solidFill>
              <a:latin typeface="Calibri"/>
              <a:ea typeface="Calibri"/>
              <a:cs typeface="Calibri"/>
              <a:sym typeface="Calibri"/>
            </a:endParaRPr>
          </a:p>
        </p:txBody>
      </p:sp>
      <p:cxnSp>
        <p:nvCxnSpPr>
          <p:cNvPr id="2179" name="Google Shape;2179;p24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180" name="Google Shape;2180;p24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245"/>
          <p:cNvSpPr/>
          <p:nvPr/>
        </p:nvSpPr>
        <p:spPr>
          <a:xfrm>
            <a:off x="576550" y="964975"/>
            <a:ext cx="6835200" cy="59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86" name="Google Shape;2186;p245"/>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choice(conteneur) : </a:t>
            </a:r>
            <a:r>
              <a:rPr lang="fr" sz="1500">
                <a:solidFill>
                  <a:schemeClr val="dk1"/>
                </a:solidFill>
              </a:rPr>
              <a:t>Tire au hasard un élément dans un conteneur.</a:t>
            </a:r>
            <a:endParaRPr sz="150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shuffle(objet) : </a:t>
            </a:r>
            <a:r>
              <a:rPr lang="fr" sz="1500">
                <a:solidFill>
                  <a:schemeClr val="dk1"/>
                </a:solidFill>
              </a:rPr>
              <a:t>Mélange l'objet sur place (il doit être modifiable).</a:t>
            </a:r>
            <a:endParaRPr sz="150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liste = [ "Pierre", "Paul", "Jacques", "Jean", "Aristarque"]</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choice(liste)</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'Jean'</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shuffle(liste)</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liste</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['Jean', 'Paul', 'Jacques', 'Pierre', 'Aristarque']</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choice("abcde")</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'd'</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shuffle("abcde") # impossible</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187" name="Google Shape;2187;p24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choice et shuffle</a:t>
            </a:r>
            <a:endParaRPr sz="3200">
              <a:solidFill>
                <a:srgbClr val="707F87"/>
              </a:solidFill>
              <a:latin typeface="Calibri"/>
              <a:ea typeface="Calibri"/>
              <a:cs typeface="Calibri"/>
              <a:sym typeface="Calibri"/>
            </a:endParaRPr>
          </a:p>
        </p:txBody>
      </p:sp>
      <p:cxnSp>
        <p:nvCxnSpPr>
          <p:cNvPr id="2188" name="Google Shape;2188;p24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189" name="Google Shape;2189;p24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246"/>
          <p:cNvSpPr/>
          <p:nvPr/>
        </p:nvSpPr>
        <p:spPr>
          <a:xfrm>
            <a:off x="576550" y="964975"/>
            <a:ext cx="6835200" cy="59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95" name="Google Shape;2195;p246"/>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choices(liste, k=nombre) et sample(liste, k=nombre) :</a:t>
            </a:r>
            <a:endParaRPr sz="1500">
              <a:solidFill>
                <a:schemeClr val="dk1"/>
              </a:solidFill>
            </a:endParaRPr>
          </a:p>
          <a:p>
            <a:pPr marL="0" lvl="0" indent="0" algn="just" rtl="0">
              <a:lnSpc>
                <a:spcPct val="115000"/>
              </a:lnSpc>
              <a:spcBef>
                <a:spcPts val="0"/>
              </a:spcBef>
              <a:spcAft>
                <a:spcPts val="0"/>
              </a:spcAft>
              <a:buNone/>
            </a:pPr>
            <a:r>
              <a:rPr lang="fr" sz="1500">
                <a:solidFill>
                  <a:schemeClr val="dk1"/>
                </a:solidFill>
              </a:rPr>
              <a:t>Tirage de nombre éléments, avec et sans répétition. On peut rajouter des poids.</a:t>
            </a:r>
            <a:endParaRPr sz="1500">
              <a:solidFill>
                <a:schemeClr val="dk1"/>
              </a:solidFill>
            </a:endParaRPr>
          </a:p>
          <a:p>
            <a:pPr marL="0" lvl="0" indent="0" algn="just" rtl="0">
              <a:lnSpc>
                <a:spcPct val="115000"/>
              </a:lnSpc>
              <a:spcBef>
                <a:spcPts val="0"/>
              </a:spcBef>
              <a:spcAft>
                <a:spcPts val="0"/>
              </a:spcAft>
              <a:buNone/>
            </a:pPr>
            <a:endParaRPr sz="1500">
              <a:solidFill>
                <a:schemeClr val="dk1"/>
              </a:solidFill>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lettres = ["a" , "b", "c", "d", "e"]</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choices(lettres, weights=[3,1,2,1,5], k=30)</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['c', 'e', 'e', 'e', 'a', 'c', 'c', 'b', 'e', 'a', 'a', 'a', 'a', 'd', 'e', 'e', 'c', 'a', 'b', 'e', 'e', 'c', 'e', 'b', 'e', 'a', 'e', 'c', 'e', 'c']</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sample(lettres, k=3)</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['e', 'd', 'a']</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196" name="Google Shape;2196;p24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choices et sample</a:t>
            </a:r>
            <a:endParaRPr sz="3200">
              <a:solidFill>
                <a:srgbClr val="707F87"/>
              </a:solidFill>
              <a:latin typeface="Calibri"/>
              <a:ea typeface="Calibri"/>
              <a:cs typeface="Calibri"/>
              <a:sym typeface="Calibri"/>
            </a:endParaRPr>
          </a:p>
        </p:txBody>
      </p:sp>
      <p:cxnSp>
        <p:nvCxnSpPr>
          <p:cNvPr id="2197" name="Google Shape;2197;p24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198" name="Google Shape;2198;p24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247"/>
          <p:cNvSpPr/>
          <p:nvPr/>
        </p:nvSpPr>
        <p:spPr>
          <a:xfrm>
            <a:off x="553800" y="934625"/>
            <a:ext cx="6198000" cy="36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04" name="Google Shape;2204;p247"/>
          <p:cNvSpPr txBox="1"/>
          <p:nvPr/>
        </p:nvSpPr>
        <p:spPr>
          <a:xfrm>
            <a:off x="646925" y="969650"/>
            <a:ext cx="8053800" cy="36141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seed(graine) : </a:t>
            </a:r>
            <a:r>
              <a:rPr lang="fr" sz="1500">
                <a:solidFill>
                  <a:schemeClr val="dk1"/>
                </a:solidFill>
              </a:rPr>
              <a:t>le point de départ de la séquence </a:t>
            </a:r>
            <a:r>
              <a:rPr lang="fr" sz="1500" u="sng">
                <a:solidFill>
                  <a:schemeClr val="dk1"/>
                </a:solidFill>
              </a:rPr>
              <a:t>pseudo</a:t>
            </a:r>
            <a:r>
              <a:rPr lang="fr" sz="1500">
                <a:solidFill>
                  <a:schemeClr val="dk1"/>
                </a:solidFill>
              </a:rPr>
              <a:t>-aléatoire</a:t>
            </a:r>
            <a:endParaRPr sz="1500">
              <a:solidFill>
                <a:schemeClr val="dk1"/>
              </a:solidFill>
            </a:endParaRPr>
          </a:p>
          <a:p>
            <a:pPr marL="0" lvl="0" indent="0" algn="just" rtl="0">
              <a:lnSpc>
                <a:spcPct val="115000"/>
              </a:lnSpc>
              <a:spcBef>
                <a:spcPts val="0"/>
              </a:spcBef>
              <a:spcAft>
                <a:spcPts val="0"/>
              </a:spcAft>
              <a:buNone/>
            </a:pPr>
            <a:endParaRPr sz="1500">
              <a:solidFill>
                <a:schemeClr val="dk1"/>
              </a:solidFill>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from random import seed, random</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seed('ma graine'); [random() for k in range(3)]</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[0.28965341828795854, 0.27413576041852683, 0.4736484159118418]</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seed('ma graine'); [random() for k in range(3)]</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[0.28965341828795854, 0.27413576041852683, 0.4736484159118418]</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from os import urandom</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seed('ma graine'); [urandom(5) for k in range(3)]</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[b'6\xf1\xe2\xbf!', b'\x01`\xf0E\x8a', b'\xd8\x14\xe9\x06\xc2']</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seed('ma graine'); [urandom(5) for k in range(3)]</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[b'W\xf6\x1es\x8b', b'j\x9b\x0e\r\xd7', b'\x85:5\x03\x94']</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205" name="Google Shape;2205;p24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seed, pseudo-aléa </a:t>
            </a:r>
            <a:endParaRPr sz="3200">
              <a:solidFill>
                <a:srgbClr val="707F87"/>
              </a:solidFill>
              <a:latin typeface="Calibri"/>
              <a:ea typeface="Calibri"/>
              <a:cs typeface="Calibri"/>
              <a:sym typeface="Calibri"/>
            </a:endParaRPr>
          </a:p>
        </p:txBody>
      </p:sp>
      <p:cxnSp>
        <p:nvCxnSpPr>
          <p:cNvPr id="2206" name="Google Shape;2206;p24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07" name="Google Shape;2207;p24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lvl="0">
              <a:buClr>
                <a:srgbClr val="707F87"/>
              </a:buClr>
            </a:pPr>
            <a:r>
              <a:rPr lang="fr-FR" sz="3200" dirty="0">
                <a:solidFill>
                  <a:srgbClr val="707F87"/>
                </a:solidFill>
                <a:latin typeface="Calibri"/>
                <a:ea typeface="Calibri"/>
                <a:cs typeface="Calibri"/>
                <a:sym typeface="Calibri"/>
              </a:rPr>
              <a:t>Arbres de décision pour la régression</a:t>
            </a:r>
          </a:p>
          <a:p>
            <a:pPr marL="0" marR="0" lvl="0" indent="0" algn="l" rtl="0">
              <a:lnSpc>
                <a:spcPct val="100000"/>
              </a:lnSpc>
              <a:spcBef>
                <a:spcPts val="0"/>
              </a:spcBef>
              <a:spcAft>
                <a:spcPts val="0"/>
              </a:spcAft>
              <a:buClr>
                <a:srgbClr val="707F87"/>
              </a:buClr>
              <a:buFont typeface="Calibri"/>
              <a:buNone/>
            </a:pPr>
            <a:endParaRPr sz="3200" dirty="0">
              <a:solidFill>
                <a:srgbClr val="707F87"/>
              </a:solidFill>
              <a:latin typeface="Calibri"/>
              <a:ea typeface="Calibri"/>
              <a:cs typeface="Calibri"/>
              <a:sym typeface="Calibri"/>
            </a:endParaRPr>
          </a:p>
        </p:txBody>
      </p:sp>
      <p:cxnSp>
        <p:nvCxnSpPr>
          <p:cNvPr id="433" name="Google Shape;433;p3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34" name="Google Shape;434;p3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39"/>
          <p:cNvSpPr/>
          <p:nvPr/>
        </p:nvSpPr>
        <p:spPr>
          <a:xfrm>
            <a:off x="3343875" y="1102475"/>
            <a:ext cx="2699400" cy="814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txBox="1"/>
          <p:nvPr/>
        </p:nvSpPr>
        <p:spPr>
          <a:xfrm>
            <a:off x="3787725" y="1248350"/>
            <a:ext cx="18117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latin typeface="Courier New"/>
                <a:ea typeface="Courier New"/>
                <a:cs typeface="Courier New"/>
                <a:sym typeface="Courier New"/>
              </a:rPr>
              <a:t>Temperature</a:t>
            </a:r>
            <a:endParaRPr sz="1800">
              <a:latin typeface="Courier New"/>
              <a:ea typeface="Courier New"/>
              <a:cs typeface="Courier New"/>
              <a:sym typeface="Courier New"/>
            </a:endParaRPr>
          </a:p>
        </p:txBody>
      </p:sp>
      <p:cxnSp>
        <p:nvCxnSpPr>
          <p:cNvPr id="438" name="Google Shape;438;p39"/>
          <p:cNvCxnSpPr/>
          <p:nvPr/>
        </p:nvCxnSpPr>
        <p:spPr>
          <a:xfrm flipH="1">
            <a:off x="3246593" y="1797950"/>
            <a:ext cx="492600" cy="350100"/>
          </a:xfrm>
          <a:prstGeom prst="straightConnector1">
            <a:avLst/>
          </a:prstGeom>
          <a:noFill/>
          <a:ln w="9525" cap="flat" cmpd="sng">
            <a:solidFill>
              <a:schemeClr val="dk2"/>
            </a:solidFill>
            <a:prstDash val="solid"/>
            <a:round/>
            <a:headEnd type="none" w="med" len="med"/>
            <a:tailEnd type="triangle" w="med" len="med"/>
          </a:ln>
        </p:spPr>
      </p:cxnSp>
      <p:cxnSp>
        <p:nvCxnSpPr>
          <p:cNvPr id="439" name="Google Shape;439;p39"/>
          <p:cNvCxnSpPr/>
          <p:nvPr/>
        </p:nvCxnSpPr>
        <p:spPr>
          <a:xfrm>
            <a:off x="5647957" y="1797950"/>
            <a:ext cx="663000" cy="459600"/>
          </a:xfrm>
          <a:prstGeom prst="straightConnector1">
            <a:avLst/>
          </a:prstGeom>
          <a:noFill/>
          <a:ln w="9525" cap="flat" cmpd="sng">
            <a:solidFill>
              <a:schemeClr val="dk2"/>
            </a:solidFill>
            <a:prstDash val="solid"/>
            <a:round/>
            <a:headEnd type="none" w="med" len="med"/>
            <a:tailEnd type="triangle" w="med" len="med"/>
          </a:ln>
        </p:spPr>
      </p:cxnSp>
      <p:sp>
        <p:nvSpPr>
          <p:cNvPr id="440" name="Google Shape;440;p39"/>
          <p:cNvSpPr txBox="1"/>
          <p:nvPr/>
        </p:nvSpPr>
        <p:spPr>
          <a:xfrm>
            <a:off x="2805900" y="1867700"/>
            <a:ext cx="11430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T&gt;0</a:t>
            </a:r>
            <a:endParaRPr/>
          </a:p>
        </p:txBody>
      </p:sp>
      <p:sp>
        <p:nvSpPr>
          <p:cNvPr id="441" name="Google Shape;441;p39"/>
          <p:cNvSpPr txBox="1"/>
          <p:nvPr/>
        </p:nvSpPr>
        <p:spPr>
          <a:xfrm>
            <a:off x="6067625" y="1819875"/>
            <a:ext cx="993600" cy="1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T&lt;0</a:t>
            </a:r>
            <a:endParaRPr/>
          </a:p>
        </p:txBody>
      </p:sp>
      <p:sp>
        <p:nvSpPr>
          <p:cNvPr id="442" name="Google Shape;442;p39"/>
          <p:cNvSpPr/>
          <p:nvPr/>
        </p:nvSpPr>
        <p:spPr>
          <a:xfrm>
            <a:off x="307975" y="3365850"/>
            <a:ext cx="1751100" cy="6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9"/>
          <p:cNvSpPr txBox="1"/>
          <p:nvPr/>
        </p:nvSpPr>
        <p:spPr>
          <a:xfrm>
            <a:off x="441725" y="3426650"/>
            <a:ext cx="15321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Accidents = 3</a:t>
            </a:r>
            <a:endParaRPr/>
          </a:p>
          <a:p>
            <a:pPr marL="0" lvl="0" indent="0" algn="l" rtl="0">
              <a:spcBef>
                <a:spcPts val="0"/>
              </a:spcBef>
              <a:spcAft>
                <a:spcPts val="0"/>
              </a:spcAft>
              <a:buNone/>
            </a:pPr>
            <a:r>
              <a:rPr lang="fr"/>
              <a:t>Fires = 48</a:t>
            </a:r>
            <a:endParaRPr/>
          </a:p>
        </p:txBody>
      </p:sp>
      <p:sp>
        <p:nvSpPr>
          <p:cNvPr id="444" name="Google Shape;444;p39"/>
          <p:cNvSpPr/>
          <p:nvPr/>
        </p:nvSpPr>
        <p:spPr>
          <a:xfrm>
            <a:off x="5599425" y="2260750"/>
            <a:ext cx="1751100" cy="6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txBox="1"/>
          <p:nvPr/>
        </p:nvSpPr>
        <p:spPr>
          <a:xfrm>
            <a:off x="5733175" y="2321550"/>
            <a:ext cx="15321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Accidents = 45</a:t>
            </a:r>
            <a:endParaRPr/>
          </a:p>
          <a:p>
            <a:pPr marL="0" lvl="0" indent="0" algn="l" rtl="0">
              <a:spcBef>
                <a:spcPts val="0"/>
              </a:spcBef>
              <a:spcAft>
                <a:spcPts val="0"/>
              </a:spcAft>
              <a:buNone/>
            </a:pPr>
            <a:r>
              <a:rPr lang="fr"/>
              <a:t>Fires = 3</a:t>
            </a:r>
            <a:endParaRPr/>
          </a:p>
        </p:txBody>
      </p:sp>
      <p:sp>
        <p:nvSpPr>
          <p:cNvPr id="446" name="Google Shape;446;p39"/>
          <p:cNvSpPr/>
          <p:nvPr/>
        </p:nvSpPr>
        <p:spPr>
          <a:xfrm>
            <a:off x="1471200" y="2177163"/>
            <a:ext cx="2699400" cy="814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9"/>
          <p:cNvSpPr txBox="1"/>
          <p:nvPr/>
        </p:nvSpPr>
        <p:spPr>
          <a:xfrm>
            <a:off x="1915050" y="2323038"/>
            <a:ext cx="18117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latin typeface="Courier New"/>
                <a:ea typeface="Courier New"/>
                <a:cs typeface="Courier New"/>
                <a:sym typeface="Courier New"/>
              </a:rPr>
              <a:t>Humidity</a:t>
            </a:r>
            <a:endParaRPr sz="1800">
              <a:latin typeface="Courier New"/>
              <a:ea typeface="Courier New"/>
              <a:cs typeface="Courier New"/>
              <a:sym typeface="Courier New"/>
            </a:endParaRPr>
          </a:p>
        </p:txBody>
      </p:sp>
      <p:cxnSp>
        <p:nvCxnSpPr>
          <p:cNvPr id="448" name="Google Shape;448;p39"/>
          <p:cNvCxnSpPr/>
          <p:nvPr/>
        </p:nvCxnSpPr>
        <p:spPr>
          <a:xfrm flipH="1">
            <a:off x="1142918" y="2872638"/>
            <a:ext cx="723600" cy="496200"/>
          </a:xfrm>
          <a:prstGeom prst="straightConnector1">
            <a:avLst/>
          </a:prstGeom>
          <a:noFill/>
          <a:ln w="9525" cap="flat" cmpd="sng">
            <a:solidFill>
              <a:schemeClr val="dk2"/>
            </a:solidFill>
            <a:prstDash val="solid"/>
            <a:round/>
            <a:headEnd type="none" w="med" len="med"/>
            <a:tailEnd type="triangle" w="med" len="med"/>
          </a:ln>
        </p:spPr>
      </p:cxnSp>
      <p:cxnSp>
        <p:nvCxnSpPr>
          <p:cNvPr id="449" name="Google Shape;449;p39"/>
          <p:cNvCxnSpPr/>
          <p:nvPr/>
        </p:nvCxnSpPr>
        <p:spPr>
          <a:xfrm>
            <a:off x="3775282" y="2872638"/>
            <a:ext cx="663000" cy="459600"/>
          </a:xfrm>
          <a:prstGeom prst="straightConnector1">
            <a:avLst/>
          </a:prstGeom>
          <a:noFill/>
          <a:ln w="9525" cap="flat" cmpd="sng">
            <a:solidFill>
              <a:schemeClr val="dk2"/>
            </a:solidFill>
            <a:prstDash val="solid"/>
            <a:round/>
            <a:headEnd type="none" w="med" len="med"/>
            <a:tailEnd type="triangle" w="med" len="med"/>
          </a:ln>
        </p:spPr>
      </p:cxnSp>
      <p:sp>
        <p:nvSpPr>
          <p:cNvPr id="450" name="Google Shape;450;p39"/>
          <p:cNvSpPr txBox="1"/>
          <p:nvPr/>
        </p:nvSpPr>
        <p:spPr>
          <a:xfrm>
            <a:off x="668775" y="2942400"/>
            <a:ext cx="14076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H&lt;50%</a:t>
            </a:r>
            <a:endParaRPr/>
          </a:p>
        </p:txBody>
      </p:sp>
      <p:sp>
        <p:nvSpPr>
          <p:cNvPr id="451" name="Google Shape;451;p39"/>
          <p:cNvSpPr txBox="1"/>
          <p:nvPr/>
        </p:nvSpPr>
        <p:spPr>
          <a:xfrm>
            <a:off x="4194950" y="2894563"/>
            <a:ext cx="993600" cy="1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H &gt; 50%</a:t>
            </a:r>
            <a:endParaRPr/>
          </a:p>
        </p:txBody>
      </p:sp>
      <p:sp>
        <p:nvSpPr>
          <p:cNvPr id="452" name="Google Shape;452;p39"/>
          <p:cNvSpPr/>
          <p:nvPr/>
        </p:nvSpPr>
        <p:spPr>
          <a:xfrm>
            <a:off x="3726750" y="3335438"/>
            <a:ext cx="1751100" cy="62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txBox="1"/>
          <p:nvPr/>
        </p:nvSpPr>
        <p:spPr>
          <a:xfrm>
            <a:off x="3860500" y="3396238"/>
            <a:ext cx="1532100" cy="67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Accidents = 17</a:t>
            </a:r>
            <a:endParaRPr/>
          </a:p>
          <a:p>
            <a:pPr marL="0" lvl="0" indent="0" algn="l" rtl="0">
              <a:spcBef>
                <a:spcPts val="0"/>
              </a:spcBef>
              <a:spcAft>
                <a:spcPts val="0"/>
              </a:spcAft>
              <a:buNone/>
            </a:pPr>
            <a:r>
              <a:rPr lang="fr"/>
              <a:t>Fires = 2</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24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reproductibilité =&gt; masque jetable </a:t>
            </a:r>
            <a:endParaRPr sz="3200">
              <a:solidFill>
                <a:srgbClr val="707F87"/>
              </a:solidFill>
              <a:latin typeface="Calibri"/>
              <a:ea typeface="Calibri"/>
              <a:cs typeface="Calibri"/>
              <a:sym typeface="Calibri"/>
            </a:endParaRPr>
          </a:p>
        </p:txBody>
      </p:sp>
      <p:cxnSp>
        <p:nvCxnSpPr>
          <p:cNvPr id="2213" name="Google Shape;2213;p24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14" name="Google Shape;2214;p24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5" name="Google Shape;2215;p248"/>
          <p:cNvSpPr txBox="1"/>
          <p:nvPr/>
        </p:nvSpPr>
        <p:spPr>
          <a:xfrm>
            <a:off x="646925" y="969650"/>
            <a:ext cx="8053800" cy="35514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Alice a le message suivant à transmettre : "abc"</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Elle le transforme sous forme d'une suite de bits, à partir du code ASCII en octet.</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Elle crée un masque jetable à partir de la clé secrète 42</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Elle génère autant de bits pseudo-aléatoires que de bits du message, pour faire ce masque</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Elle calcule son cryptogramme : le OU exclusif bit à bit entre le message d'origine et le masque.</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Elle l'envoie à Bob.</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À partir de la clé secrète partagée, Bob génère le même masque.</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Il refait le OU exclusif bit à bit entre ce masque et le cryptogramme.</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Il retombe sur le message d'origine d'Alice.</a:t>
            </a:r>
            <a:endParaRPr sz="1500">
              <a:solidFill>
                <a:srgbClr val="0000FF"/>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24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Masque jetable : proposition de correction </a:t>
            </a:r>
            <a:endParaRPr sz="3200">
              <a:solidFill>
                <a:srgbClr val="707F87"/>
              </a:solidFill>
              <a:latin typeface="Calibri"/>
              <a:ea typeface="Calibri"/>
              <a:cs typeface="Calibri"/>
              <a:sym typeface="Calibri"/>
            </a:endParaRPr>
          </a:p>
        </p:txBody>
      </p:sp>
      <p:cxnSp>
        <p:nvCxnSpPr>
          <p:cNvPr id="2221" name="Google Shape;2221;p24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22" name="Google Shape;2222;p24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3" name="Google Shape;2223;p249"/>
          <p:cNvSpPr txBox="1"/>
          <p:nvPr/>
        </p:nvSpPr>
        <p:spPr>
          <a:xfrm>
            <a:off x="646925" y="969650"/>
            <a:ext cx="8053800" cy="3551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a:latin typeface="Courier New"/>
                <a:ea typeface="Courier New"/>
                <a:cs typeface="Courier New"/>
                <a:sym typeface="Courier New"/>
              </a:rPr>
              <a:t>&gt;&gt;&gt; [ord(k) for k in "abc"]</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[97, 98, 99]</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[bin(ord(k)) for k in "abc"]</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['0b1100001', '0b1100010', '0b1100011']</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[bin(ord(k))[2:].zfill(8) for k in "abc"]</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['01100001', '01100010', '01100011']</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''.join([bin(ord(k))[2:].zfill(8) for k in "abc"])</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'011000010110001001100011'</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message = [int(u) for u in ''.join([bin(ord(k))[2:].zfill(8) for k in "abc"])]</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message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[0, 1, 1, 0, 0, 0, 0, 1, 0, 1, 1, 0, 0, 0, 1, 0, 0, 1, 1, 0, 0, 0, 1, 1]</a:t>
            </a:r>
            <a:endParaRPr>
              <a:latin typeface="Courier New"/>
              <a:ea typeface="Courier New"/>
              <a:cs typeface="Courier New"/>
              <a:sym typeface="Courier New"/>
            </a:endParaRPr>
          </a:p>
          <a:p>
            <a:pPr marL="0" lvl="0" indent="0" algn="just" rtl="0">
              <a:lnSpc>
                <a:spcPct val="115000"/>
              </a:lnSpc>
              <a:spcBef>
                <a:spcPts val="0"/>
              </a:spcBef>
              <a:spcAft>
                <a:spcPts val="0"/>
              </a:spcAft>
              <a:buNone/>
            </a:pPr>
            <a:endParaRPr>
              <a:latin typeface="Courier New"/>
              <a:ea typeface="Courier New"/>
              <a:cs typeface="Courier New"/>
              <a:sym typeface="Courier New"/>
            </a:endParaRPr>
          </a:p>
          <a:p>
            <a:pPr marL="0" lvl="0" indent="0" algn="just" rtl="0">
              <a:lnSpc>
                <a:spcPct val="115000"/>
              </a:lnSpc>
              <a:spcBef>
                <a:spcPts val="0"/>
              </a:spcBef>
              <a:spcAft>
                <a:spcPts val="0"/>
              </a:spcAft>
              <a:buNone/>
            </a:pPr>
            <a:endParaRPr>
              <a:latin typeface="Courier New"/>
              <a:ea typeface="Courier New"/>
              <a:cs typeface="Courier New"/>
              <a:sym typeface="Courier New"/>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25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Masque jetable : proposition de correction </a:t>
            </a:r>
            <a:endParaRPr sz="3200">
              <a:solidFill>
                <a:srgbClr val="707F87"/>
              </a:solidFill>
              <a:latin typeface="Calibri"/>
              <a:ea typeface="Calibri"/>
              <a:cs typeface="Calibri"/>
              <a:sym typeface="Calibri"/>
            </a:endParaRPr>
          </a:p>
        </p:txBody>
      </p:sp>
      <p:cxnSp>
        <p:nvCxnSpPr>
          <p:cNvPr id="2229" name="Google Shape;2229;p25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30" name="Google Shape;2230;p25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1" name="Google Shape;2231;p250"/>
          <p:cNvSpPr txBox="1"/>
          <p:nvPr/>
        </p:nvSpPr>
        <p:spPr>
          <a:xfrm>
            <a:off x="646925" y="969650"/>
            <a:ext cx="8053800" cy="3551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a:latin typeface="Courier New"/>
                <a:ea typeface="Courier New"/>
                <a:cs typeface="Courier New"/>
                <a:sym typeface="Courier New"/>
              </a:rPr>
              <a:t>&gt;&gt;&gt; message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[0, 1, 1, 0, 0, 0, 0, 1, 0, 1, 1, 0, 0, 0, 1, 0, 0, 1, 1, 0, 0, 0, 1, 1]</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 Alice calcule son masque </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seed(42); masque_alice = [randint(0,1) for _ in message]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masque_alice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[0, 0, 1, 0, 0, 0, 0, 0, 1, 0, 0, 0, 0, 0, 0, 0, 1, 0, 1, 1, 0, 0, 1, 1]</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 Alice masque son message (chiffrement symétrique)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cryptogramme = [k[0]^k[1] for k in zip(message, masque_alice)]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cryptogramme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[0, 1, 0, 0, 0, 0, 0, 1, 1, 1, 1, 0, 0, 0, 1, 0, 1, 1, 0, 1, 0, 0, 0, 0]</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 Elle l'envoie à Bob</a:t>
            </a:r>
            <a:endParaRPr>
              <a:latin typeface="Courier New"/>
              <a:ea typeface="Courier New"/>
              <a:cs typeface="Courier New"/>
              <a:sym typeface="Courier New"/>
            </a:endParaRPr>
          </a:p>
          <a:p>
            <a:pPr marL="0" lvl="0" indent="0" algn="just" rtl="0">
              <a:lnSpc>
                <a:spcPct val="115000"/>
              </a:lnSpc>
              <a:spcBef>
                <a:spcPts val="0"/>
              </a:spcBef>
              <a:spcAft>
                <a:spcPts val="0"/>
              </a:spcAft>
              <a:buNone/>
            </a:pPr>
            <a:endParaRPr>
              <a:latin typeface="Courier New"/>
              <a:ea typeface="Courier New"/>
              <a:cs typeface="Courier New"/>
              <a:sym typeface="Courier New"/>
            </a:endParaRPr>
          </a:p>
          <a:p>
            <a:pPr marL="0" lvl="0" indent="0" algn="just" rtl="0">
              <a:lnSpc>
                <a:spcPct val="115000"/>
              </a:lnSpc>
              <a:spcBef>
                <a:spcPts val="0"/>
              </a:spcBef>
              <a:spcAft>
                <a:spcPts val="0"/>
              </a:spcAft>
              <a:buNone/>
            </a:pPr>
            <a:endParaRPr>
              <a:latin typeface="Courier New"/>
              <a:ea typeface="Courier New"/>
              <a:cs typeface="Courier New"/>
              <a:sym typeface="Courier New"/>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25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Masque jetable : proposition de correction </a:t>
            </a:r>
            <a:endParaRPr sz="3200">
              <a:solidFill>
                <a:srgbClr val="707F87"/>
              </a:solidFill>
              <a:latin typeface="Calibri"/>
              <a:ea typeface="Calibri"/>
              <a:cs typeface="Calibri"/>
              <a:sym typeface="Calibri"/>
            </a:endParaRPr>
          </a:p>
        </p:txBody>
      </p:sp>
      <p:cxnSp>
        <p:nvCxnSpPr>
          <p:cNvPr id="2237" name="Google Shape;2237;p25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38" name="Google Shape;2238;p25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9" name="Google Shape;2239;p251"/>
          <p:cNvSpPr txBox="1"/>
          <p:nvPr/>
        </p:nvSpPr>
        <p:spPr>
          <a:xfrm>
            <a:off x="646925" y="881275"/>
            <a:ext cx="8053800" cy="34113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a:latin typeface="Courier New"/>
                <a:ea typeface="Courier New"/>
                <a:cs typeface="Courier New"/>
                <a:sym typeface="Courier New"/>
              </a:rPr>
              <a:t>&gt;&gt;&gt; #Bob calcule le même masque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seed(42); masque_bob = [randint(0,1) for _ in cryptogramme]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masque_bob</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[0, 0, 1, 0, 0, 0, 0, 0, 1, 0, 0, 0, 0, 0, 0, 0, 1, 0, 1, 1, 0, 0, 1, 1]</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masque_alice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[0, 0, 1, 0, 0, 0, 0, 0, 1, 0, 0, 0, 0, 0, 0, 0, 1, 0, 1, 1, 0, 0, 1, 1]</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dechiffré = [k[0]^k[1] for k in zip(masque_bob, cryptogramme)]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&gt;&gt;&gt; dechiffré == message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True</a:t>
            </a:r>
            <a:endParaRPr>
              <a:latin typeface="Courier New"/>
              <a:ea typeface="Courier New"/>
              <a:cs typeface="Courier New"/>
              <a:sym typeface="Courier New"/>
            </a:endParaRPr>
          </a:p>
          <a:p>
            <a:pPr marL="0" lvl="0" indent="0" algn="just" rtl="0">
              <a:lnSpc>
                <a:spcPct val="115000"/>
              </a:lnSpc>
              <a:spcBef>
                <a:spcPts val="0"/>
              </a:spcBef>
              <a:spcAft>
                <a:spcPts val="0"/>
              </a:spcAft>
              <a:buNone/>
            </a:pPr>
            <a:endParaRPr>
              <a:latin typeface="Courier New"/>
              <a:ea typeface="Courier New"/>
              <a:cs typeface="Courier New"/>
              <a:sym typeface="Courier New"/>
            </a:endParaRPr>
          </a:p>
          <a:p>
            <a:pPr marL="0" lvl="0" indent="0" algn="just" rtl="0">
              <a:lnSpc>
                <a:spcPct val="115000"/>
              </a:lnSpc>
              <a:spcBef>
                <a:spcPts val="0"/>
              </a:spcBef>
              <a:spcAft>
                <a:spcPts val="0"/>
              </a:spcAft>
              <a:buNone/>
            </a:pPr>
            <a:endParaRPr>
              <a:latin typeface="Courier New"/>
              <a:ea typeface="Courier New"/>
              <a:cs typeface="Courier New"/>
              <a:sym typeface="Courier New"/>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252"/>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Affichez une liste de 200 nombres entiers aléatoires compris entre 5 et 17.</a:t>
            </a:r>
            <a:endParaRPr sz="1500">
              <a:solidFill>
                <a:srgbClr val="0000FF"/>
              </a:solidFill>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245" name="Google Shape;2245;p25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a:t>
            </a:r>
            <a:endParaRPr sz="3200">
              <a:solidFill>
                <a:srgbClr val="707F87"/>
              </a:solidFill>
              <a:latin typeface="Calibri"/>
              <a:ea typeface="Calibri"/>
              <a:cs typeface="Calibri"/>
              <a:sym typeface="Calibri"/>
            </a:endParaRPr>
          </a:p>
        </p:txBody>
      </p:sp>
      <p:cxnSp>
        <p:nvCxnSpPr>
          <p:cNvPr id="2246" name="Google Shape;2246;p25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47" name="Google Shape;2247;p25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253"/>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Affichez une liste de 200 nombres entiers aléatoires compris entre 5 et 17.</a:t>
            </a:r>
            <a:endParaRPr sz="1500">
              <a:solidFill>
                <a:srgbClr val="0000FF"/>
              </a:solidFill>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import random</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nombres_aleatoires = [random.randint(5, 17) for _ in range(200)]</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253" name="Google Shape;2253;p25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a:t>
            </a:r>
            <a:endParaRPr sz="3200">
              <a:solidFill>
                <a:srgbClr val="707F87"/>
              </a:solidFill>
              <a:latin typeface="Calibri"/>
              <a:ea typeface="Calibri"/>
              <a:cs typeface="Calibri"/>
              <a:sym typeface="Calibri"/>
            </a:endParaRPr>
          </a:p>
        </p:txBody>
      </p:sp>
      <p:cxnSp>
        <p:nvCxnSpPr>
          <p:cNvPr id="2254" name="Google Shape;2254;p25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55" name="Google Shape;2255;p25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254"/>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chemeClr val="dk1"/>
                </a:solidFill>
              </a:rPr>
              <a:t>Faire un programme qui crée une liste de 100 résultats aléatoires parmi "Pierre", "Ciseaux" et "Feuille".</a:t>
            </a:r>
            <a:endParaRPr sz="1500">
              <a:solidFill>
                <a:schemeClr val="dk1"/>
              </a:solidFill>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261" name="Google Shape;2261;p25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a:t>
            </a:r>
            <a:endParaRPr sz="3200">
              <a:solidFill>
                <a:srgbClr val="707F87"/>
              </a:solidFill>
              <a:latin typeface="Calibri"/>
              <a:ea typeface="Calibri"/>
              <a:cs typeface="Calibri"/>
              <a:sym typeface="Calibri"/>
            </a:endParaRPr>
          </a:p>
        </p:txBody>
      </p:sp>
      <p:cxnSp>
        <p:nvCxnSpPr>
          <p:cNvPr id="2262" name="Google Shape;2262;p25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63" name="Google Shape;2263;p25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255"/>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chemeClr val="dk1"/>
                </a:solidFill>
              </a:rPr>
              <a:t>Faire un programme qui crée une liste de 100 résultats aléatoires parmi "Pierre", "Ciseaux" et "Feuille".</a:t>
            </a:r>
            <a:endParaRPr sz="1500">
              <a:solidFill>
                <a:schemeClr val="dk1"/>
              </a:solidFill>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import random</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random.choices(['Pierre', 'Ciseaux', 'Feuille'], k=100)</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269" name="Google Shape;2269;p25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a:t>
            </a:r>
            <a:endParaRPr sz="3200">
              <a:solidFill>
                <a:srgbClr val="707F87"/>
              </a:solidFill>
              <a:latin typeface="Calibri"/>
              <a:ea typeface="Calibri"/>
              <a:cs typeface="Calibri"/>
              <a:sym typeface="Calibri"/>
            </a:endParaRPr>
          </a:p>
        </p:txBody>
      </p:sp>
      <p:cxnSp>
        <p:nvCxnSpPr>
          <p:cNvPr id="2270" name="Google Shape;2270;p25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71" name="Google Shape;2271;p25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p25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2277" name="Google Shape;2277;p256"/>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Rappels de probabilités</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(pour informaticiens)</a:t>
            </a:r>
            <a:endParaRPr sz="3600">
              <a:solidFill>
                <a:srgbClr val="707F87"/>
              </a:solidFill>
              <a:latin typeface="Calibri"/>
              <a:ea typeface="Calibri"/>
              <a:cs typeface="Calibri"/>
              <a:sym typeface="Calibri"/>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257"/>
          <p:cNvSpPr txBox="1"/>
          <p:nvPr/>
        </p:nvSpPr>
        <p:spPr>
          <a:xfrm>
            <a:off x="646925" y="969650"/>
            <a:ext cx="8053800" cy="3551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Une </a:t>
            </a:r>
            <a:r>
              <a:rPr lang="fr" sz="1500" b="1">
                <a:solidFill>
                  <a:srgbClr val="0000FF"/>
                </a:solidFill>
              </a:rPr>
              <a:t>variable aléatoire</a:t>
            </a:r>
            <a:r>
              <a:rPr lang="fr" sz="1500">
                <a:solidFill>
                  <a:srgbClr val="0000FF"/>
                </a:solidFill>
              </a:rPr>
              <a:t> associe des nombres aux résultats d'une expérience aléatoire.</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Son </a:t>
            </a:r>
            <a:r>
              <a:rPr lang="fr" sz="1500" b="1">
                <a:solidFill>
                  <a:srgbClr val="0000FF"/>
                </a:solidFill>
              </a:rPr>
              <a:t>support</a:t>
            </a:r>
            <a:r>
              <a:rPr lang="fr" sz="1500">
                <a:solidFill>
                  <a:srgbClr val="0000FF"/>
                </a:solidFill>
              </a:rPr>
              <a:t> est l’ensemble des valeurs qu’elle peut prendre</a:t>
            </a:r>
            <a:endParaRPr sz="1500">
              <a:solidFill>
                <a:srgbClr val="0000FF"/>
              </a:solidFill>
            </a:endParaRPr>
          </a:p>
          <a:p>
            <a:pPr marL="914400" lvl="1" indent="-323850" algn="just" rtl="0">
              <a:lnSpc>
                <a:spcPct val="115000"/>
              </a:lnSpc>
              <a:spcBef>
                <a:spcPts val="0"/>
              </a:spcBef>
              <a:spcAft>
                <a:spcPts val="0"/>
              </a:spcAft>
              <a:buClr>
                <a:schemeClr val="hlink"/>
              </a:buClr>
              <a:buSzPts val="1500"/>
              <a:buChar char="○"/>
            </a:pPr>
            <a:r>
              <a:rPr lang="fr" sz="1500">
                <a:solidFill>
                  <a:schemeClr val="hlink"/>
                </a:solidFill>
              </a:rPr>
              <a:t>Lancer d’une pièce -&gt; {0,1} (fini)</a:t>
            </a:r>
            <a:endParaRPr sz="1500">
              <a:solidFill>
                <a:schemeClr val="hlink"/>
              </a:solidFill>
            </a:endParaRPr>
          </a:p>
          <a:p>
            <a:pPr marL="914400" lvl="1" indent="-323850" algn="just" rtl="0">
              <a:lnSpc>
                <a:spcPct val="115000"/>
              </a:lnSpc>
              <a:spcBef>
                <a:spcPts val="0"/>
              </a:spcBef>
              <a:spcAft>
                <a:spcPts val="0"/>
              </a:spcAft>
              <a:buClr>
                <a:schemeClr val="hlink"/>
              </a:buClr>
              <a:buSzPts val="1500"/>
              <a:buChar char="○"/>
            </a:pPr>
            <a:r>
              <a:rPr lang="fr" sz="1500">
                <a:solidFill>
                  <a:schemeClr val="hlink"/>
                </a:solidFill>
              </a:rPr>
              <a:t>Lancer d’un dès -&gt; {1, 2, …, 6}</a:t>
            </a:r>
            <a:endParaRPr sz="1500">
              <a:solidFill>
                <a:schemeClr val="hlink"/>
              </a:solidFill>
            </a:endParaRPr>
          </a:p>
          <a:p>
            <a:pPr marL="914400" lvl="1" indent="-323850" algn="just" rtl="0">
              <a:lnSpc>
                <a:spcPct val="115000"/>
              </a:lnSpc>
              <a:spcBef>
                <a:spcPts val="0"/>
              </a:spcBef>
              <a:spcAft>
                <a:spcPts val="0"/>
              </a:spcAft>
              <a:buClr>
                <a:schemeClr val="hlink"/>
              </a:buClr>
              <a:buSzPts val="1500"/>
              <a:buChar char="○"/>
            </a:pPr>
            <a:r>
              <a:rPr lang="fr" sz="1500">
                <a:solidFill>
                  <a:schemeClr val="hlink"/>
                </a:solidFill>
              </a:rPr>
              <a:t>Somme du lancer de 2 dès : {2, 3, …, 12}</a:t>
            </a:r>
            <a:endParaRPr sz="1500">
              <a:solidFill>
                <a:schemeClr val="hlink"/>
              </a:solidFill>
            </a:endParaRPr>
          </a:p>
          <a:p>
            <a:pPr marL="914400" lvl="1" indent="-323850" algn="just" rtl="0">
              <a:lnSpc>
                <a:spcPct val="115000"/>
              </a:lnSpc>
              <a:spcBef>
                <a:spcPts val="0"/>
              </a:spcBef>
              <a:spcAft>
                <a:spcPts val="0"/>
              </a:spcAft>
              <a:buClr>
                <a:schemeClr val="hlink"/>
              </a:buClr>
              <a:buSzPts val="1500"/>
              <a:buChar char="○"/>
            </a:pPr>
            <a:r>
              <a:rPr lang="fr" sz="1500">
                <a:solidFill>
                  <a:schemeClr val="hlink"/>
                </a:solidFill>
              </a:rPr>
              <a:t>Tirage uniforme d’un entier : ℕ (infini, discret)</a:t>
            </a:r>
            <a:endParaRPr sz="1500">
              <a:solidFill>
                <a:schemeClr val="hlink"/>
              </a:solidFill>
            </a:endParaRPr>
          </a:p>
          <a:p>
            <a:pPr marL="914400" lvl="1" indent="-323850" algn="just" rtl="0">
              <a:lnSpc>
                <a:spcPct val="115000"/>
              </a:lnSpc>
              <a:spcBef>
                <a:spcPts val="0"/>
              </a:spcBef>
              <a:spcAft>
                <a:spcPts val="0"/>
              </a:spcAft>
              <a:buClr>
                <a:schemeClr val="hlink"/>
              </a:buClr>
              <a:buSzPts val="1500"/>
              <a:buChar char="○"/>
            </a:pPr>
            <a:r>
              <a:rPr lang="fr" sz="1500">
                <a:solidFill>
                  <a:schemeClr val="hlink"/>
                </a:solidFill>
              </a:rPr>
              <a:t>Tirage uniforme d’un réel dans [0, 1] (infini, continu)</a:t>
            </a:r>
            <a:endParaRPr sz="1500">
              <a:solidFill>
                <a:schemeClr val="hlink"/>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Sa </a:t>
            </a:r>
            <a:r>
              <a:rPr lang="fr" sz="1500" b="1">
                <a:solidFill>
                  <a:srgbClr val="0000FF"/>
                </a:solidFill>
              </a:rPr>
              <a:t>loi de probabilité</a:t>
            </a:r>
            <a:r>
              <a:rPr lang="fr" sz="1500">
                <a:solidFill>
                  <a:srgbClr val="0000FF"/>
                </a:solidFill>
              </a:rPr>
              <a:t> décrit la répartition des valeurs que cette dernière peut prendre.</a:t>
            </a: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	Elle </a:t>
            </a:r>
            <a:r>
              <a:rPr lang="fr" sz="1500" i="1">
                <a:solidFill>
                  <a:srgbClr val="0000FF"/>
                </a:solidFill>
              </a:rPr>
              <a:t>peut</a:t>
            </a:r>
            <a:r>
              <a:rPr lang="fr" sz="1500">
                <a:solidFill>
                  <a:srgbClr val="0000FF"/>
                </a:solidFill>
              </a:rPr>
              <a:t> être explicitée par…</a:t>
            </a:r>
            <a:endParaRPr sz="1500">
              <a:solidFill>
                <a:srgbClr val="0000FF"/>
              </a:solidFill>
            </a:endParaRPr>
          </a:p>
          <a:p>
            <a:pPr marL="914400" lvl="0" indent="-323850" algn="just" rtl="0">
              <a:lnSpc>
                <a:spcPct val="115000"/>
              </a:lnSpc>
              <a:spcBef>
                <a:spcPts val="0"/>
              </a:spcBef>
              <a:spcAft>
                <a:spcPts val="0"/>
              </a:spcAft>
              <a:buClr>
                <a:srgbClr val="0000FF"/>
              </a:buClr>
              <a:buSzPts val="1500"/>
              <a:buChar char="●"/>
            </a:pPr>
            <a:r>
              <a:rPr lang="fr" sz="1500">
                <a:solidFill>
                  <a:srgbClr val="0000FF"/>
                </a:solidFill>
              </a:rPr>
              <a:t>une fonction de masse :</a:t>
            </a:r>
            <a:br>
              <a:rPr lang="fr" sz="1500">
                <a:solidFill>
                  <a:srgbClr val="0000FF"/>
                </a:solidFill>
              </a:rPr>
            </a:br>
            <a:endParaRPr sz="1500">
              <a:solidFill>
                <a:srgbClr val="0000FF"/>
              </a:solidFill>
            </a:endParaRPr>
          </a:p>
          <a:p>
            <a:pPr marL="914400" lvl="0" indent="-323850" algn="just" rtl="0">
              <a:lnSpc>
                <a:spcPct val="115000"/>
              </a:lnSpc>
              <a:spcBef>
                <a:spcPts val="0"/>
              </a:spcBef>
              <a:spcAft>
                <a:spcPts val="0"/>
              </a:spcAft>
              <a:buClr>
                <a:srgbClr val="0000FF"/>
              </a:buClr>
              <a:buSzPts val="1500"/>
              <a:buChar char="●"/>
            </a:pPr>
            <a:r>
              <a:rPr lang="fr" sz="1500">
                <a:solidFill>
                  <a:srgbClr val="0000FF"/>
                </a:solidFill>
              </a:rPr>
              <a:t>une densité de probabilité :</a:t>
            </a:r>
            <a:br>
              <a:rPr lang="fr" sz="1500">
                <a:solidFill>
                  <a:srgbClr val="0000FF"/>
                </a:solidFill>
              </a:rPr>
            </a:br>
            <a:endParaRPr sz="1500">
              <a:solidFill>
                <a:srgbClr val="0000FF"/>
              </a:solidFill>
            </a:endParaRPr>
          </a:p>
          <a:p>
            <a:pPr marL="914400" lvl="0" indent="0" algn="just" rtl="0">
              <a:lnSpc>
                <a:spcPct val="115000"/>
              </a:lnSpc>
              <a:spcBef>
                <a:spcPts val="0"/>
              </a:spcBef>
              <a:spcAft>
                <a:spcPts val="0"/>
              </a:spcAft>
              <a:buNone/>
            </a:pPr>
            <a:r>
              <a:rPr lang="fr" sz="1500">
                <a:solidFill>
                  <a:srgbClr val="0000FF"/>
                </a:solidFill>
              </a:rPr>
              <a:t>  </a:t>
            </a:r>
            <a:endParaRPr sz="1500">
              <a:solidFill>
                <a:srgbClr val="0000FF"/>
              </a:solidFill>
            </a:endParaRPr>
          </a:p>
        </p:txBody>
      </p:sp>
      <p:sp>
        <p:nvSpPr>
          <p:cNvPr id="2283" name="Google Shape;2283;p25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Variable aléatoire</a:t>
            </a:r>
            <a:endParaRPr sz="3200">
              <a:solidFill>
                <a:srgbClr val="707F87"/>
              </a:solidFill>
              <a:latin typeface="Calibri"/>
              <a:ea typeface="Calibri"/>
              <a:cs typeface="Calibri"/>
              <a:sym typeface="Calibri"/>
            </a:endParaRPr>
          </a:p>
        </p:txBody>
      </p:sp>
      <p:cxnSp>
        <p:nvCxnSpPr>
          <p:cNvPr id="2284" name="Google Shape;2284;p25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85" name="Google Shape;2285;p25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286" name="Google Shape;2286;p257"/>
          <p:cNvPicPr preferRelativeResize="0"/>
          <p:nvPr/>
        </p:nvPicPr>
        <p:blipFill>
          <a:blip r:embed="rId3">
            <a:alphaModFix/>
          </a:blip>
          <a:stretch>
            <a:fillRect/>
          </a:stretch>
        </p:blipFill>
        <p:spPr>
          <a:xfrm>
            <a:off x="3625575" y="3178350"/>
            <a:ext cx="2165625" cy="631650"/>
          </a:xfrm>
          <a:prstGeom prst="rect">
            <a:avLst/>
          </a:prstGeom>
          <a:noFill/>
          <a:ln>
            <a:noFill/>
          </a:ln>
        </p:spPr>
      </p:pic>
      <p:pic>
        <p:nvPicPr>
          <p:cNvPr id="2287" name="Google Shape;2287;p257"/>
          <p:cNvPicPr preferRelativeResize="0"/>
          <p:nvPr/>
        </p:nvPicPr>
        <p:blipFill>
          <a:blip r:embed="rId4">
            <a:alphaModFix/>
          </a:blip>
          <a:stretch>
            <a:fillRect/>
          </a:stretch>
        </p:blipFill>
        <p:spPr>
          <a:xfrm>
            <a:off x="3930375" y="3751973"/>
            <a:ext cx="2070375" cy="1078450"/>
          </a:xfrm>
          <a:prstGeom prst="rect">
            <a:avLst/>
          </a:prstGeom>
          <a:noFill/>
          <a:ln>
            <a:noFill/>
          </a:ln>
        </p:spPr>
      </p:pic>
      <p:pic>
        <p:nvPicPr>
          <p:cNvPr id="2288" name="Google Shape;2288;p257"/>
          <p:cNvPicPr preferRelativeResize="0"/>
          <p:nvPr/>
        </p:nvPicPr>
        <p:blipFill>
          <a:blip r:embed="rId5">
            <a:alphaModFix/>
          </a:blip>
          <a:stretch>
            <a:fillRect/>
          </a:stretch>
        </p:blipFill>
        <p:spPr>
          <a:xfrm>
            <a:off x="6218551" y="3831697"/>
            <a:ext cx="2268224" cy="1078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459" name="Google Shape;459;p40"/>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dirty="0">
                <a:solidFill>
                  <a:srgbClr val="707F87"/>
                </a:solidFill>
                <a:latin typeface="Calibri"/>
                <a:ea typeface="Calibri"/>
                <a:cs typeface="Calibri"/>
                <a:sym typeface="Calibri"/>
              </a:rPr>
              <a:t>L’IA pour les séries temporelles</a:t>
            </a:r>
            <a:endParaRPr sz="3600" dirty="0">
              <a:solidFill>
                <a:srgbClr val="707F87"/>
              </a:solidFill>
              <a:latin typeface="Calibri"/>
              <a:ea typeface="Calibri"/>
              <a:cs typeface="Calibri"/>
              <a:sym typeface="Calibri"/>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258"/>
          <p:cNvSpPr/>
          <p:nvPr/>
        </p:nvSpPr>
        <p:spPr>
          <a:xfrm>
            <a:off x="568975" y="934625"/>
            <a:ext cx="7502700" cy="61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94" name="Google Shape;2294;p258"/>
          <p:cNvSpPr txBox="1"/>
          <p:nvPr/>
        </p:nvSpPr>
        <p:spPr>
          <a:xfrm>
            <a:off x="646925" y="969650"/>
            <a:ext cx="8053800" cy="3551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Toute expérience aléatoire dans laquelle l’issue possible est binaire (P/F, succès/échec)</a:t>
            </a:r>
            <a:endParaRPr sz="1500">
              <a:solidFill>
                <a:srgbClr val="0000FF"/>
              </a:solidFill>
            </a:endParaRPr>
          </a:p>
          <a:p>
            <a:pPr marL="1828800" lvl="0" indent="457200" algn="just" rtl="0">
              <a:lnSpc>
                <a:spcPct val="115000"/>
              </a:lnSpc>
              <a:spcBef>
                <a:spcPts val="0"/>
              </a:spcBef>
              <a:spcAft>
                <a:spcPts val="0"/>
              </a:spcAft>
              <a:buClr>
                <a:schemeClr val="dk1"/>
              </a:buClr>
              <a:buSzPts val="1100"/>
              <a:buFont typeface="Arial"/>
              <a:buNone/>
            </a:pPr>
            <a:r>
              <a:rPr lang="fr" sz="1500">
                <a:solidFill>
                  <a:srgbClr val="0000FF"/>
                </a:solidFill>
              </a:rPr>
              <a:t>P(X=0) = p ∊[0,1], P(X=1) = 1-p</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Pour obtenir la probabilité d'obtenir 0 avec un paramètre p=0,5, on utilise la </a:t>
            </a:r>
            <a:r>
              <a:rPr lang="fr" sz="1500" b="1">
                <a:solidFill>
                  <a:srgbClr val="0000FF"/>
                </a:solidFill>
              </a:rPr>
              <a:t>pmf</a:t>
            </a:r>
            <a:r>
              <a:rPr lang="fr" sz="1500">
                <a:solidFill>
                  <a:srgbClr val="0000FF"/>
                </a:solidFill>
              </a:rPr>
              <a:t> (</a:t>
            </a:r>
            <a:r>
              <a:rPr lang="fr" sz="1500">
                <a:solidFill>
                  <a:schemeClr val="hlink"/>
                </a:solidFill>
              </a:rPr>
              <a:t>probability mass function) :</a:t>
            </a:r>
            <a:endParaRPr sz="1500">
              <a:solidFill>
                <a:srgbClr val="0000FF"/>
              </a:solidFill>
            </a:endParaRPr>
          </a:p>
          <a:p>
            <a:pPr marL="457200" lvl="0" indent="45720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from scipy import stats</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p = 0.5</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bernoulli = stats.bernoulli(p)</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bernoulli.pmf(0)</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0.5</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et la méthode </a:t>
            </a:r>
            <a:r>
              <a:rPr lang="fr" sz="1500" b="1">
                <a:solidFill>
                  <a:srgbClr val="0000FF"/>
                </a:solidFill>
              </a:rPr>
              <a:t>rvs</a:t>
            </a:r>
            <a:r>
              <a:rPr lang="fr" sz="1500">
                <a:solidFill>
                  <a:srgbClr val="0000FF"/>
                </a:solidFill>
              </a:rPr>
              <a:t> (random variates) pour tirer k nombres suivant cette loi :</a:t>
            </a:r>
            <a:endParaRPr sz="1500">
              <a:solidFill>
                <a:srgbClr val="0000FF"/>
              </a:solidFill>
            </a:endParaRPr>
          </a:p>
          <a:p>
            <a:pPr marL="4572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bernoulli.rvs(10)</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array([0, 0, 0, 1, 0, 0, 0, 1, 1, 0])</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295" name="Google Shape;2295;p25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de Bernoulli b(p)</a:t>
            </a:r>
            <a:endParaRPr sz="3200">
              <a:solidFill>
                <a:srgbClr val="707F87"/>
              </a:solidFill>
              <a:latin typeface="Calibri"/>
              <a:ea typeface="Calibri"/>
              <a:cs typeface="Calibri"/>
              <a:sym typeface="Calibri"/>
            </a:endParaRPr>
          </a:p>
        </p:txBody>
      </p:sp>
      <p:cxnSp>
        <p:nvCxnSpPr>
          <p:cNvPr id="2296" name="Google Shape;2296;p25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297" name="Google Shape;2297;p25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259"/>
          <p:cNvSpPr/>
          <p:nvPr/>
        </p:nvSpPr>
        <p:spPr>
          <a:xfrm>
            <a:off x="1048925" y="843925"/>
            <a:ext cx="3603600" cy="36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03" name="Google Shape;2303;p259"/>
          <p:cNvSpPr txBox="1"/>
          <p:nvPr/>
        </p:nvSpPr>
        <p:spPr>
          <a:xfrm>
            <a:off x="646925" y="893450"/>
            <a:ext cx="8053800" cy="3551400"/>
          </a:xfrm>
          <a:prstGeom prst="rect">
            <a:avLst/>
          </a:prstGeom>
          <a:noFill/>
          <a:ln>
            <a:noFill/>
          </a:ln>
        </p:spPr>
        <p:txBody>
          <a:bodyPr spcFirstLastPara="1" wrap="square" lIns="0" tIns="0" rIns="0" bIns="0" anchor="t" anchorCtr="0">
            <a:noAutofit/>
          </a:bodyPr>
          <a:lstStyle/>
          <a:p>
            <a:pPr marL="0" lvl="0" indent="457200" algn="just" rtl="0">
              <a:lnSpc>
                <a:spcPct val="115000"/>
              </a:lnSpc>
              <a:spcBef>
                <a:spcPts val="0"/>
              </a:spcBef>
              <a:spcAft>
                <a:spcPts val="0"/>
              </a:spcAft>
              <a:buClr>
                <a:schemeClr val="dk1"/>
              </a:buClr>
              <a:buSzPts val="1100"/>
              <a:buFont typeface="Arial"/>
              <a:buNone/>
            </a:pPr>
            <a:r>
              <a:rPr lang="fr" sz="1500">
                <a:solidFill>
                  <a:srgbClr val="0000FF"/>
                </a:solidFill>
              </a:rPr>
              <a:t>k succès dans n tentatives type Bernouilli  </a:t>
            </a:r>
            <a:br>
              <a:rPr lang="fr" sz="1500">
                <a:solidFill>
                  <a:srgbClr val="0000FF"/>
                </a:solidFill>
              </a:rPr>
            </a:br>
            <a:r>
              <a:rPr lang="fr" sz="1500">
                <a:solidFill>
                  <a:srgbClr val="0000FF"/>
                </a:solidFill>
              </a:rPr>
              <a:t>	(ex : 4 piles en 5 lancers) : X ↝ </a:t>
            </a:r>
            <a:r>
              <a:rPr lang="fr" sz="2000">
                <a:solidFill>
                  <a:srgbClr val="0000FF"/>
                </a:solidFill>
                <a:latin typeface="Corsiva"/>
                <a:ea typeface="Corsiva"/>
                <a:cs typeface="Corsiva"/>
                <a:sym typeface="Corsiva"/>
              </a:rPr>
              <a:t>B </a:t>
            </a:r>
            <a:r>
              <a:rPr lang="fr" sz="1500">
                <a:solidFill>
                  <a:srgbClr val="0000FF"/>
                </a:solidFill>
              </a:rPr>
              <a:t>(5; 0,5), </a:t>
            </a:r>
            <a:r>
              <a:rPr lang="fr" sz="1500">
                <a:solidFill>
                  <a:schemeClr val="hlink"/>
                </a:solidFill>
              </a:rPr>
              <a:t>P(X=4) ?</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binomial = stats.binom(5, 0.5)</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binomial.pmf(4)</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0.15625</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Vérification : </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from math import factorial</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C = lambda n,k: factorial(n) / (factorial(k) * factorial(n-k))</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n, p = 5, 0.5</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[C(n,k)*p**k*(1-p)**(n-k) for k in range(n+1)]</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[0.03125, 0.15625, 0.3125, 0.3125, 0.15625, 0.03125]</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pic>
        <p:nvPicPr>
          <p:cNvPr id="2304" name="Google Shape;2304;p259"/>
          <p:cNvPicPr preferRelativeResize="0"/>
          <p:nvPr/>
        </p:nvPicPr>
        <p:blipFill>
          <a:blip r:embed="rId3">
            <a:alphaModFix/>
          </a:blip>
          <a:stretch>
            <a:fillRect/>
          </a:stretch>
        </p:blipFill>
        <p:spPr>
          <a:xfrm>
            <a:off x="6025425" y="802838"/>
            <a:ext cx="2876550" cy="638175"/>
          </a:xfrm>
          <a:prstGeom prst="rect">
            <a:avLst/>
          </a:prstGeom>
          <a:noFill/>
          <a:ln>
            <a:noFill/>
          </a:ln>
        </p:spPr>
      </p:pic>
      <p:sp>
        <p:nvSpPr>
          <p:cNvPr id="2305" name="Google Shape;2305;p25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binomiale </a:t>
            </a:r>
            <a:r>
              <a:rPr lang="fr" sz="3200">
                <a:solidFill>
                  <a:srgbClr val="707F87"/>
                </a:solidFill>
                <a:latin typeface="Corsiva"/>
                <a:ea typeface="Corsiva"/>
                <a:cs typeface="Corsiva"/>
                <a:sym typeface="Corsiva"/>
              </a:rPr>
              <a:t>B</a:t>
            </a:r>
            <a:r>
              <a:rPr lang="fr" sz="3200">
                <a:solidFill>
                  <a:srgbClr val="707F87"/>
                </a:solidFill>
                <a:latin typeface="Calibri"/>
                <a:ea typeface="Calibri"/>
                <a:cs typeface="Calibri"/>
                <a:sym typeface="Calibri"/>
              </a:rPr>
              <a:t>(n,p) </a:t>
            </a:r>
            <a:endParaRPr sz="3200">
              <a:solidFill>
                <a:srgbClr val="707F87"/>
              </a:solidFill>
              <a:latin typeface="Calibri"/>
              <a:ea typeface="Calibri"/>
              <a:cs typeface="Calibri"/>
              <a:sym typeface="Calibri"/>
            </a:endParaRPr>
          </a:p>
        </p:txBody>
      </p:sp>
      <p:cxnSp>
        <p:nvCxnSpPr>
          <p:cNvPr id="2306" name="Google Shape;2306;p25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307" name="Google Shape;2307;p25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260"/>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En Italie, une femme sur 4 est sans enfant. </a:t>
            </a: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Quelle est la probabilité pour que, dans une fratrie de 5 soeurs, 4 d’entre-elles n’aient pas d’enfant ?</a:t>
            </a:r>
            <a:endParaRPr sz="1500">
              <a:solidFill>
                <a:schemeClr val="dk1"/>
              </a:solidFill>
              <a:latin typeface="Courier New"/>
              <a:ea typeface="Courier New"/>
              <a:cs typeface="Courier New"/>
              <a:sym typeface="Courier New"/>
            </a:endParaRPr>
          </a:p>
        </p:txBody>
      </p:sp>
      <p:sp>
        <p:nvSpPr>
          <p:cNvPr id="2313" name="Google Shape;2313;p26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binomiale : exercice</a:t>
            </a:r>
            <a:endParaRPr sz="3200">
              <a:solidFill>
                <a:srgbClr val="707F87"/>
              </a:solidFill>
              <a:latin typeface="Calibri"/>
              <a:ea typeface="Calibri"/>
              <a:cs typeface="Calibri"/>
              <a:sym typeface="Calibri"/>
            </a:endParaRPr>
          </a:p>
        </p:txBody>
      </p:sp>
      <p:cxnSp>
        <p:nvCxnSpPr>
          <p:cNvPr id="2314" name="Google Shape;2314;p26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315" name="Google Shape;2315;p26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61"/>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En Italie, une femme sur 4 est sans enfant. </a:t>
            </a: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Quelle est la probabilité pour que, dans une fratrie de 5 soeurs, 4 d’entre-elles n’aient pas d’enfant ?</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457200" lvl="0" indent="0" algn="just"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&gt;&gt;&gt; from scipy import stats</a:t>
            </a:r>
            <a:endParaRPr sz="1500">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&gt;&gt;&gt; binomial = stats.binom(5, 0.25)</a:t>
            </a:r>
            <a:endParaRPr sz="1500">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&gt;&gt;&gt; binomial.pmf(4)</a:t>
            </a:r>
            <a:endParaRPr sz="1500">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0.014648437499999998</a:t>
            </a:r>
            <a:endParaRPr sz="1500">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p:txBody>
      </p:sp>
      <p:sp>
        <p:nvSpPr>
          <p:cNvPr id="2321" name="Google Shape;2321;p26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binomiale : exercice</a:t>
            </a:r>
            <a:endParaRPr sz="3200">
              <a:solidFill>
                <a:srgbClr val="707F87"/>
              </a:solidFill>
              <a:latin typeface="Calibri"/>
              <a:ea typeface="Calibri"/>
              <a:cs typeface="Calibri"/>
              <a:sym typeface="Calibri"/>
            </a:endParaRPr>
          </a:p>
        </p:txBody>
      </p:sp>
      <p:cxnSp>
        <p:nvCxnSpPr>
          <p:cNvPr id="2322" name="Google Shape;2322;p26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323" name="Google Shape;2323;p26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sp>
        <p:nvSpPr>
          <p:cNvPr id="2328" name="Google Shape;2328;p262"/>
          <p:cNvSpPr txBox="1"/>
          <p:nvPr/>
        </p:nvSpPr>
        <p:spPr>
          <a:xfrm>
            <a:off x="646925" y="767050"/>
            <a:ext cx="8053800" cy="37539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Loi du nombre X d'épreuves de Bernoulli indépendantes b(p) nécessaire pour obtenir le premier succès :</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457200" lvl="0" indent="0" algn="just" rtl="0">
              <a:lnSpc>
                <a:spcPct val="115000"/>
              </a:lnSpc>
              <a:spcBef>
                <a:spcPts val="0"/>
              </a:spcBef>
              <a:spcAft>
                <a:spcPts val="0"/>
              </a:spcAft>
              <a:buNone/>
            </a:pPr>
            <a:r>
              <a:rPr lang="fr" sz="1500">
                <a:solidFill>
                  <a:srgbClr val="0000FF"/>
                </a:solidFill>
              </a:rPr>
              <a:t>Ex : obtenir le premier 2 au cinquième lancer d’un dé à 6 faces</a:t>
            </a:r>
            <a:endParaRPr sz="1500">
              <a:solidFill>
                <a:srgbClr val="0000FF"/>
              </a:solidFill>
            </a:endParaRPr>
          </a:p>
          <a:p>
            <a:pPr marL="457200" lvl="0" indent="0" algn="just" rtl="0">
              <a:lnSpc>
                <a:spcPct val="115000"/>
              </a:lnSpc>
              <a:spcBef>
                <a:spcPts val="0"/>
              </a:spcBef>
              <a:spcAft>
                <a:spcPts val="0"/>
              </a:spcAft>
              <a:buNone/>
            </a:pPr>
            <a:r>
              <a:rPr lang="fr" sz="1500">
                <a:solidFill>
                  <a:srgbClr val="0000FF"/>
                </a:solidFill>
              </a:rPr>
              <a:t>=&gt; </a:t>
            </a:r>
            <a:r>
              <a:rPr lang="fr" sz="1500" i="1">
                <a:solidFill>
                  <a:srgbClr val="0000FF"/>
                </a:solidFill>
              </a:rPr>
              <a:t>p</a:t>
            </a:r>
            <a:r>
              <a:rPr lang="fr" sz="1500">
                <a:solidFill>
                  <a:srgbClr val="0000FF"/>
                </a:solidFill>
              </a:rPr>
              <a:t> = ⅙, k=5</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9144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geom = stats.geom(1/6)</a:t>
            </a: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geom.pmf(1)</a:t>
            </a: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0.16666666666666666</a:t>
            </a: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geom.pmf(5)</a:t>
            </a: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0.08037551440329219</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500">
                <a:solidFill>
                  <a:srgbClr val="0000FF"/>
                </a:solidFill>
              </a:rPr>
              <a:t>Ex : probabilité de désintégration d'une particule radioactive</a:t>
            </a:r>
            <a:endParaRPr sz="1500">
              <a:solidFill>
                <a:srgbClr val="0000FF"/>
              </a:solidFill>
            </a:endParaRPr>
          </a:p>
          <a:p>
            <a:pPr marL="45720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329" name="Google Shape;2329;p26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géométrique </a:t>
            </a:r>
            <a:r>
              <a:rPr lang="fr" sz="3200">
                <a:solidFill>
                  <a:srgbClr val="707F87"/>
                </a:solidFill>
                <a:latin typeface="Corsiva"/>
                <a:ea typeface="Corsiva"/>
                <a:cs typeface="Corsiva"/>
                <a:sym typeface="Corsiva"/>
              </a:rPr>
              <a:t>G </a:t>
            </a:r>
            <a:r>
              <a:rPr lang="fr" sz="3200">
                <a:solidFill>
                  <a:srgbClr val="707F87"/>
                </a:solidFill>
                <a:latin typeface="Calibri"/>
                <a:ea typeface="Calibri"/>
                <a:cs typeface="Calibri"/>
                <a:sym typeface="Calibri"/>
              </a:rPr>
              <a:t>(</a:t>
            </a:r>
            <a:r>
              <a:rPr lang="fr" sz="3200" i="1">
                <a:solidFill>
                  <a:srgbClr val="707F87"/>
                </a:solidFill>
                <a:latin typeface="Calibri"/>
                <a:ea typeface="Calibri"/>
                <a:cs typeface="Calibri"/>
                <a:sym typeface="Calibri"/>
              </a:rPr>
              <a:t>p</a:t>
            </a:r>
            <a:r>
              <a:rPr lang="fr" sz="3200">
                <a:solidFill>
                  <a:srgbClr val="707F87"/>
                </a:solidFill>
                <a:latin typeface="Calibri"/>
                <a:ea typeface="Calibri"/>
                <a:cs typeface="Calibri"/>
                <a:sym typeface="Calibri"/>
              </a:rPr>
              <a:t>) </a:t>
            </a:r>
            <a:endParaRPr sz="3200">
              <a:solidFill>
                <a:srgbClr val="707F87"/>
              </a:solidFill>
              <a:latin typeface="Calibri"/>
              <a:ea typeface="Calibri"/>
              <a:cs typeface="Calibri"/>
              <a:sym typeface="Calibri"/>
            </a:endParaRPr>
          </a:p>
        </p:txBody>
      </p:sp>
      <p:cxnSp>
        <p:nvCxnSpPr>
          <p:cNvPr id="2330" name="Google Shape;2330;p26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331" name="Google Shape;2331;p26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32" name="Google Shape;2332;p262"/>
          <p:cNvPicPr preferRelativeResize="0"/>
          <p:nvPr/>
        </p:nvPicPr>
        <p:blipFill>
          <a:blip r:embed="rId3">
            <a:alphaModFix/>
          </a:blip>
          <a:stretch>
            <a:fillRect/>
          </a:stretch>
        </p:blipFill>
        <p:spPr>
          <a:xfrm>
            <a:off x="3125550" y="1238000"/>
            <a:ext cx="3432425" cy="45270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Google Shape;2337;p263"/>
          <p:cNvSpPr txBox="1"/>
          <p:nvPr/>
        </p:nvSpPr>
        <p:spPr>
          <a:xfrm>
            <a:off x="646925" y="919450"/>
            <a:ext cx="8053800" cy="37539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Probabilité d’obtenir le premier nombre pair au quatrième lancer d’un dé à 6 faces ?</a:t>
            </a:r>
            <a:endParaRPr sz="1500">
              <a:solidFill>
                <a:srgbClr val="0000FF"/>
              </a:solidFill>
            </a:endParaRPr>
          </a:p>
          <a:p>
            <a:pPr marL="91440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338" name="Google Shape;2338;p26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géométrique </a:t>
            </a:r>
            <a:r>
              <a:rPr lang="fr" sz="3200">
                <a:solidFill>
                  <a:srgbClr val="707F87"/>
                </a:solidFill>
                <a:latin typeface="Corsiva"/>
                <a:ea typeface="Corsiva"/>
                <a:cs typeface="Corsiva"/>
                <a:sym typeface="Corsiva"/>
              </a:rPr>
              <a:t>G </a:t>
            </a:r>
            <a:r>
              <a:rPr lang="fr" sz="3200">
                <a:solidFill>
                  <a:srgbClr val="707F87"/>
                </a:solidFill>
                <a:latin typeface="Calibri"/>
                <a:ea typeface="Calibri"/>
                <a:cs typeface="Calibri"/>
                <a:sym typeface="Calibri"/>
              </a:rPr>
              <a:t>(</a:t>
            </a:r>
            <a:r>
              <a:rPr lang="fr" sz="3200" i="1">
                <a:solidFill>
                  <a:srgbClr val="707F87"/>
                </a:solidFill>
                <a:latin typeface="Calibri"/>
                <a:ea typeface="Calibri"/>
                <a:cs typeface="Calibri"/>
                <a:sym typeface="Calibri"/>
              </a:rPr>
              <a:t>p</a:t>
            </a:r>
            <a:r>
              <a:rPr lang="fr" sz="3200">
                <a:solidFill>
                  <a:srgbClr val="707F87"/>
                </a:solidFill>
                <a:latin typeface="Calibri"/>
                <a:ea typeface="Calibri"/>
                <a:cs typeface="Calibri"/>
                <a:sym typeface="Calibri"/>
              </a:rPr>
              <a:t>) : exercice </a:t>
            </a:r>
            <a:endParaRPr sz="3200">
              <a:solidFill>
                <a:srgbClr val="707F87"/>
              </a:solidFill>
              <a:latin typeface="Calibri"/>
              <a:ea typeface="Calibri"/>
              <a:cs typeface="Calibri"/>
              <a:sym typeface="Calibri"/>
            </a:endParaRPr>
          </a:p>
        </p:txBody>
      </p:sp>
      <p:cxnSp>
        <p:nvCxnSpPr>
          <p:cNvPr id="2339" name="Google Shape;2339;p26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340" name="Google Shape;2340;p26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264"/>
          <p:cNvSpPr txBox="1"/>
          <p:nvPr/>
        </p:nvSpPr>
        <p:spPr>
          <a:xfrm>
            <a:off x="646925" y="919450"/>
            <a:ext cx="8053800" cy="37539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Probabilité d’obtenir le premier nombre pair au quatrième lancer d’un déà 6 faces ?</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9144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geom = stats.geom(1/2)</a:t>
            </a: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geom.pmf(4)</a:t>
            </a: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0.0625</a:t>
            </a: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346" name="Google Shape;2346;p26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géométrique </a:t>
            </a:r>
            <a:r>
              <a:rPr lang="fr" sz="3200">
                <a:solidFill>
                  <a:srgbClr val="707F87"/>
                </a:solidFill>
                <a:latin typeface="Corsiva"/>
                <a:ea typeface="Corsiva"/>
                <a:cs typeface="Corsiva"/>
                <a:sym typeface="Corsiva"/>
              </a:rPr>
              <a:t>G </a:t>
            </a:r>
            <a:r>
              <a:rPr lang="fr" sz="3200">
                <a:solidFill>
                  <a:srgbClr val="707F87"/>
                </a:solidFill>
                <a:latin typeface="Calibri"/>
                <a:ea typeface="Calibri"/>
                <a:cs typeface="Calibri"/>
                <a:sym typeface="Calibri"/>
              </a:rPr>
              <a:t>(</a:t>
            </a:r>
            <a:r>
              <a:rPr lang="fr" sz="3200" i="1">
                <a:solidFill>
                  <a:srgbClr val="707F87"/>
                </a:solidFill>
                <a:latin typeface="Calibri"/>
                <a:ea typeface="Calibri"/>
                <a:cs typeface="Calibri"/>
                <a:sym typeface="Calibri"/>
              </a:rPr>
              <a:t>p</a:t>
            </a:r>
            <a:r>
              <a:rPr lang="fr" sz="3200">
                <a:solidFill>
                  <a:srgbClr val="707F87"/>
                </a:solidFill>
                <a:latin typeface="Calibri"/>
                <a:ea typeface="Calibri"/>
                <a:cs typeface="Calibri"/>
                <a:sym typeface="Calibri"/>
              </a:rPr>
              <a:t>) : correction </a:t>
            </a:r>
            <a:endParaRPr sz="3200">
              <a:solidFill>
                <a:srgbClr val="707F87"/>
              </a:solidFill>
              <a:latin typeface="Calibri"/>
              <a:ea typeface="Calibri"/>
              <a:cs typeface="Calibri"/>
              <a:sym typeface="Calibri"/>
            </a:endParaRPr>
          </a:p>
        </p:txBody>
      </p:sp>
      <p:cxnSp>
        <p:nvCxnSpPr>
          <p:cNvPr id="2347" name="Google Shape;2347;p26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348" name="Google Shape;2348;p26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p265"/>
          <p:cNvSpPr txBox="1"/>
          <p:nvPr/>
        </p:nvSpPr>
        <p:spPr>
          <a:xfrm>
            <a:off x="494525" y="817250"/>
            <a:ext cx="8053800" cy="3551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Une variable aléatoire réelle X est dite à densité s'il existe une fonction f positive et intégrable sur R, appelée </a:t>
            </a:r>
            <a:r>
              <a:rPr lang="fr" sz="1500" b="1">
                <a:solidFill>
                  <a:srgbClr val="0000FF"/>
                </a:solidFill>
              </a:rPr>
              <a:t>fonction de densité</a:t>
            </a:r>
            <a:r>
              <a:rPr lang="fr" sz="1500">
                <a:solidFill>
                  <a:srgbClr val="0000FF"/>
                </a:solidFill>
              </a:rPr>
              <a:t>, telle que :</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Décrit comment les probabilités sont réparties sur l'ensemble des valeurs possibles.</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=&gt; f(x) donne la probabilité relative de trouver la variable aléatoire X à proximité de la valeur spécifique x (“P(X </a:t>
            </a:r>
            <a:r>
              <a:rPr lang="fr" sz="1500">
                <a:solidFill>
                  <a:schemeClr val="hlink"/>
                </a:solidFill>
              </a:rPr>
              <a:t>∊ [t, t+dt]) = f(t) dt”).</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354" name="Google Shape;2354;p26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Lois continues : densité de probabilités </a:t>
            </a:r>
            <a:endParaRPr sz="3200">
              <a:solidFill>
                <a:srgbClr val="707F87"/>
              </a:solidFill>
              <a:latin typeface="Calibri"/>
              <a:ea typeface="Calibri"/>
              <a:cs typeface="Calibri"/>
              <a:sym typeface="Calibri"/>
            </a:endParaRPr>
          </a:p>
        </p:txBody>
      </p:sp>
      <p:cxnSp>
        <p:nvCxnSpPr>
          <p:cNvPr id="2355" name="Google Shape;2355;p26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356" name="Google Shape;2356;p26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57" name="Google Shape;2357;p265"/>
          <p:cNvPicPr preferRelativeResize="0"/>
          <p:nvPr/>
        </p:nvPicPr>
        <p:blipFill>
          <a:blip r:embed="rId3">
            <a:alphaModFix/>
          </a:blip>
          <a:stretch>
            <a:fillRect/>
          </a:stretch>
        </p:blipFill>
        <p:spPr>
          <a:xfrm>
            <a:off x="3115950" y="1407300"/>
            <a:ext cx="2700700" cy="64990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266"/>
          <p:cNvSpPr txBox="1"/>
          <p:nvPr/>
        </p:nvSpPr>
        <p:spPr>
          <a:xfrm>
            <a:off x="494525" y="889100"/>
            <a:ext cx="8053800" cy="4241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Variable…</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Discrète, nb fini de valeurs                             Discrète, nb infini        Continue, à densité</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Il s’agit de :</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Moyenne des valeurs pondérées par les probabilités</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La moyenne des valeurs obtenues si l'on répète un grand nombre de fois la même expérience aléatoire (gain moyen espéré).</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sz="1500" u="sng">
                <a:solidFill>
                  <a:schemeClr val="dk1"/>
                </a:solidFill>
                <a:latin typeface="Courier New"/>
                <a:ea typeface="Courier New"/>
                <a:cs typeface="Courier New"/>
                <a:sym typeface="Courier New"/>
              </a:rPr>
              <a:t>Loi des grands nombres :</a:t>
            </a:r>
            <a:r>
              <a:rPr lang="fr" sz="1500">
                <a:solidFill>
                  <a:schemeClr val="dk1"/>
                </a:solidFill>
                <a:latin typeface="Courier New"/>
                <a:ea typeface="Courier New"/>
                <a:cs typeface="Courier New"/>
                <a:sym typeface="Courier New"/>
              </a:rPr>
              <a:t> si elle existe, c'est la limite presque-sûre de la moyenne des résultats au cours de plusieurs expériences, quand leur nombre augmente à l'infini.</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363" name="Google Shape;2363;p26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Espérance</a:t>
            </a:r>
            <a:endParaRPr sz="3200">
              <a:solidFill>
                <a:srgbClr val="707F87"/>
              </a:solidFill>
              <a:latin typeface="Calibri"/>
              <a:ea typeface="Calibri"/>
              <a:cs typeface="Calibri"/>
              <a:sym typeface="Calibri"/>
            </a:endParaRPr>
          </a:p>
        </p:txBody>
      </p:sp>
      <p:cxnSp>
        <p:nvCxnSpPr>
          <p:cNvPr id="2364" name="Google Shape;2364;p26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365" name="Google Shape;2365;p26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66" name="Google Shape;2366;p266"/>
          <p:cNvPicPr preferRelativeResize="0"/>
          <p:nvPr/>
        </p:nvPicPr>
        <p:blipFill>
          <a:blip r:embed="rId3">
            <a:alphaModFix/>
          </a:blip>
          <a:stretch>
            <a:fillRect/>
          </a:stretch>
        </p:blipFill>
        <p:spPr>
          <a:xfrm>
            <a:off x="494525" y="1538475"/>
            <a:ext cx="3283626" cy="383850"/>
          </a:xfrm>
          <a:prstGeom prst="rect">
            <a:avLst/>
          </a:prstGeom>
          <a:noFill/>
          <a:ln>
            <a:noFill/>
          </a:ln>
        </p:spPr>
      </p:pic>
      <p:pic>
        <p:nvPicPr>
          <p:cNvPr id="2367" name="Google Shape;2367;p266"/>
          <p:cNvPicPr preferRelativeResize="0"/>
          <p:nvPr/>
        </p:nvPicPr>
        <p:blipFill>
          <a:blip r:embed="rId4">
            <a:alphaModFix/>
          </a:blip>
          <a:stretch>
            <a:fillRect/>
          </a:stretch>
        </p:blipFill>
        <p:spPr>
          <a:xfrm>
            <a:off x="4273495" y="1418645"/>
            <a:ext cx="1588375" cy="624650"/>
          </a:xfrm>
          <a:prstGeom prst="rect">
            <a:avLst/>
          </a:prstGeom>
          <a:noFill/>
          <a:ln>
            <a:noFill/>
          </a:ln>
        </p:spPr>
      </p:pic>
      <p:pic>
        <p:nvPicPr>
          <p:cNvPr id="2368" name="Google Shape;2368;p266"/>
          <p:cNvPicPr preferRelativeResize="0"/>
          <p:nvPr/>
        </p:nvPicPr>
        <p:blipFill>
          <a:blip r:embed="rId5">
            <a:alphaModFix/>
          </a:blip>
          <a:stretch>
            <a:fillRect/>
          </a:stretch>
        </p:blipFill>
        <p:spPr>
          <a:xfrm>
            <a:off x="6169900" y="1418650"/>
            <a:ext cx="1880050" cy="58752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267"/>
          <p:cNvSpPr txBox="1"/>
          <p:nvPr/>
        </p:nvSpPr>
        <p:spPr>
          <a:xfrm>
            <a:off x="494525" y="889100"/>
            <a:ext cx="7600200" cy="22380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Variable…</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Discrète                                  		Continue, à densité</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Il s’agit de la moyenne des carrés des écarts à la moyenne : une mesure de dispersion.</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Ecart-type : sa racine carrée.</a:t>
            </a:r>
            <a:endParaRPr sz="1500">
              <a:solidFill>
                <a:srgbClr val="0000FF"/>
              </a:solidFill>
            </a:endParaRPr>
          </a:p>
        </p:txBody>
      </p:sp>
      <p:sp>
        <p:nvSpPr>
          <p:cNvPr id="2374" name="Google Shape;2374;p26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Variance, écart-type</a:t>
            </a:r>
            <a:endParaRPr sz="3200">
              <a:solidFill>
                <a:srgbClr val="707F87"/>
              </a:solidFill>
              <a:latin typeface="Calibri"/>
              <a:ea typeface="Calibri"/>
              <a:cs typeface="Calibri"/>
              <a:sym typeface="Calibri"/>
            </a:endParaRPr>
          </a:p>
        </p:txBody>
      </p:sp>
      <p:cxnSp>
        <p:nvCxnSpPr>
          <p:cNvPr id="2375" name="Google Shape;2375;p26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376" name="Google Shape;2376;p26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77" name="Google Shape;2377;p267"/>
          <p:cNvPicPr preferRelativeResize="0"/>
          <p:nvPr/>
        </p:nvPicPr>
        <p:blipFill>
          <a:blip r:embed="rId3">
            <a:alphaModFix/>
          </a:blip>
          <a:stretch>
            <a:fillRect/>
          </a:stretch>
        </p:blipFill>
        <p:spPr>
          <a:xfrm>
            <a:off x="477250" y="1418900"/>
            <a:ext cx="2351675" cy="743275"/>
          </a:xfrm>
          <a:prstGeom prst="rect">
            <a:avLst/>
          </a:prstGeom>
          <a:noFill/>
          <a:ln>
            <a:noFill/>
          </a:ln>
        </p:spPr>
      </p:pic>
      <p:pic>
        <p:nvPicPr>
          <p:cNvPr id="2378" name="Google Shape;2378;p267"/>
          <p:cNvPicPr preferRelativeResize="0"/>
          <p:nvPr/>
        </p:nvPicPr>
        <p:blipFill>
          <a:blip r:embed="rId4">
            <a:alphaModFix/>
          </a:blip>
          <a:stretch>
            <a:fillRect/>
          </a:stretch>
        </p:blipFill>
        <p:spPr>
          <a:xfrm>
            <a:off x="3601800" y="1398025"/>
            <a:ext cx="2267875" cy="785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Time series</a:t>
            </a:r>
            <a:endParaRPr sz="3200">
              <a:solidFill>
                <a:srgbClr val="707F87"/>
              </a:solidFill>
              <a:latin typeface="Calibri"/>
              <a:ea typeface="Calibri"/>
              <a:cs typeface="Calibri"/>
              <a:sym typeface="Calibri"/>
            </a:endParaRPr>
          </a:p>
        </p:txBody>
      </p:sp>
      <p:cxnSp>
        <p:nvCxnSpPr>
          <p:cNvPr id="465" name="Google Shape;465;p4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66" name="Google Shape;466;p41"/>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67" name="Google Shape;467;p41"/>
          <p:cNvPicPr preferRelativeResize="0"/>
          <p:nvPr/>
        </p:nvPicPr>
        <p:blipFill>
          <a:blip r:embed="rId3">
            <a:alphaModFix/>
          </a:blip>
          <a:stretch>
            <a:fillRect/>
          </a:stretch>
        </p:blipFill>
        <p:spPr>
          <a:xfrm>
            <a:off x="4503475" y="759000"/>
            <a:ext cx="4471400" cy="3504125"/>
          </a:xfrm>
          <a:prstGeom prst="rect">
            <a:avLst/>
          </a:prstGeom>
          <a:noFill/>
          <a:ln>
            <a:noFill/>
          </a:ln>
        </p:spPr>
      </p:pic>
      <p:pic>
        <p:nvPicPr>
          <p:cNvPr id="468" name="Google Shape;468;p41"/>
          <p:cNvPicPr preferRelativeResize="0"/>
          <p:nvPr/>
        </p:nvPicPr>
        <p:blipFill>
          <a:blip r:embed="rId4">
            <a:alphaModFix/>
          </a:blip>
          <a:stretch>
            <a:fillRect/>
          </a:stretch>
        </p:blipFill>
        <p:spPr>
          <a:xfrm>
            <a:off x="1097100" y="1329974"/>
            <a:ext cx="2396600" cy="2788350"/>
          </a:xfrm>
          <a:prstGeom prst="rect">
            <a:avLst/>
          </a:prstGeom>
          <a:noFill/>
          <a:ln>
            <a:noFill/>
          </a:ln>
        </p:spPr>
      </p:pic>
      <p:sp>
        <p:nvSpPr>
          <p:cNvPr id="469" name="Google Shape;469;p41"/>
          <p:cNvSpPr txBox="1"/>
          <p:nvPr/>
        </p:nvSpPr>
        <p:spPr>
          <a:xfrm>
            <a:off x="996600" y="836138"/>
            <a:ext cx="3261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b="1">
                <a:latin typeface="Courier New"/>
                <a:ea typeface="Courier New"/>
                <a:cs typeface="Courier New"/>
                <a:sym typeface="Courier New"/>
              </a:rPr>
              <a:t>A set of dates+values</a:t>
            </a:r>
            <a:endParaRPr sz="1500" b="1">
              <a:latin typeface="Courier New"/>
              <a:ea typeface="Courier New"/>
              <a:cs typeface="Courier New"/>
              <a:sym typeface="Courier New"/>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268"/>
          <p:cNvSpPr txBox="1"/>
          <p:nvPr/>
        </p:nvSpPr>
        <p:spPr>
          <a:xfrm>
            <a:off x="646925" y="969650"/>
            <a:ext cx="5163600" cy="3551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Loi continue dont la densité de probabilité a la célèbre “forme en cloche” :</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Les observations éloignées de la moyenne sont moins fréquentes,</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il y a autant d’observations en-dessous qu’au-dessus de la moyenne.</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Ses paramètres : moyenne 𝜇 (espérance), écart-type 𝜎</a:t>
            </a:r>
            <a:endParaRPr sz="1500">
              <a:solidFill>
                <a:srgbClr val="0000FF"/>
              </a:solidFill>
            </a:endParaRPr>
          </a:p>
          <a:p>
            <a:pPr marL="45720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Exemples :</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Erreurs de mesure (Gauss)</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Taille des individus (dans une première approximation)</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Résidus dans un apprentissage réussi…</a:t>
            </a:r>
            <a:endParaRPr sz="1500">
              <a:solidFill>
                <a:srgbClr val="0000FF"/>
              </a:solidFill>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384" name="Google Shape;2384;p26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normale </a:t>
            </a:r>
            <a:r>
              <a:rPr lang="fr" sz="3400">
                <a:solidFill>
                  <a:srgbClr val="707F87"/>
                </a:solidFill>
                <a:latin typeface="Corsiva"/>
                <a:ea typeface="Corsiva"/>
                <a:cs typeface="Corsiva"/>
                <a:sym typeface="Corsiva"/>
              </a:rPr>
              <a:t>N</a:t>
            </a:r>
            <a:r>
              <a:rPr lang="fr" sz="3200">
                <a:solidFill>
                  <a:srgbClr val="707F87"/>
                </a:solidFill>
                <a:latin typeface="Corsiva"/>
                <a:ea typeface="Corsiva"/>
                <a:cs typeface="Corsiva"/>
                <a:sym typeface="Corsiva"/>
              </a:rPr>
              <a:t> </a:t>
            </a:r>
            <a:r>
              <a:rPr lang="fr" sz="3200">
                <a:solidFill>
                  <a:srgbClr val="707F87"/>
                </a:solidFill>
                <a:latin typeface="Calibri"/>
                <a:ea typeface="Calibri"/>
                <a:cs typeface="Calibri"/>
                <a:sym typeface="Calibri"/>
              </a:rPr>
              <a:t>(𝜇,𝜎)</a:t>
            </a:r>
            <a:endParaRPr sz="3200">
              <a:solidFill>
                <a:srgbClr val="707F87"/>
              </a:solidFill>
              <a:latin typeface="Calibri"/>
              <a:ea typeface="Calibri"/>
              <a:cs typeface="Calibri"/>
              <a:sym typeface="Calibri"/>
            </a:endParaRPr>
          </a:p>
        </p:txBody>
      </p:sp>
      <p:cxnSp>
        <p:nvCxnSpPr>
          <p:cNvPr id="2385" name="Google Shape;2385;p26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386" name="Google Shape;2386;p26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87" name="Google Shape;2387;p268"/>
          <p:cNvPicPr preferRelativeResize="0"/>
          <p:nvPr/>
        </p:nvPicPr>
        <p:blipFill>
          <a:blip r:embed="rId3">
            <a:alphaModFix/>
          </a:blip>
          <a:stretch>
            <a:fillRect/>
          </a:stretch>
        </p:blipFill>
        <p:spPr>
          <a:xfrm>
            <a:off x="5894000" y="2124075"/>
            <a:ext cx="3254775" cy="2187300"/>
          </a:xfrm>
          <a:prstGeom prst="rect">
            <a:avLst/>
          </a:prstGeom>
          <a:noFill/>
          <a:ln>
            <a:noFill/>
          </a:ln>
        </p:spPr>
      </p:pic>
      <p:pic>
        <p:nvPicPr>
          <p:cNvPr id="2388" name="Google Shape;2388;p268"/>
          <p:cNvPicPr preferRelativeResize="0"/>
          <p:nvPr/>
        </p:nvPicPr>
        <p:blipFill>
          <a:blip r:embed="rId4">
            <a:alphaModFix/>
          </a:blip>
          <a:stretch>
            <a:fillRect/>
          </a:stretch>
        </p:blipFill>
        <p:spPr>
          <a:xfrm>
            <a:off x="6191576" y="1062627"/>
            <a:ext cx="2624700" cy="768400"/>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26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uniforme </a:t>
            </a:r>
            <a:r>
              <a:rPr lang="fr" sz="3400">
                <a:solidFill>
                  <a:srgbClr val="707F87"/>
                </a:solidFill>
                <a:latin typeface="Corsiva"/>
                <a:ea typeface="Corsiva"/>
                <a:cs typeface="Corsiva"/>
                <a:sym typeface="Corsiva"/>
              </a:rPr>
              <a:t>U(a,b)  </a:t>
            </a:r>
            <a:r>
              <a:rPr lang="fr" sz="3400">
                <a:solidFill>
                  <a:srgbClr val="707F87"/>
                </a:solidFill>
                <a:latin typeface="Calibri"/>
                <a:ea typeface="Calibri"/>
                <a:cs typeface="Calibri"/>
                <a:sym typeface="Calibri"/>
              </a:rPr>
              <a:t>sur</a:t>
            </a:r>
            <a:r>
              <a:rPr lang="fr" sz="3400">
                <a:solidFill>
                  <a:srgbClr val="707F87"/>
                </a:solidFill>
                <a:latin typeface="Corsiva"/>
                <a:ea typeface="Corsiva"/>
                <a:cs typeface="Corsiva"/>
                <a:sym typeface="Corsiva"/>
              </a:rPr>
              <a:t> </a:t>
            </a:r>
            <a:r>
              <a:rPr lang="fr" sz="3200">
                <a:solidFill>
                  <a:srgbClr val="707F87"/>
                </a:solidFill>
                <a:latin typeface="Calibri"/>
                <a:ea typeface="Calibri"/>
                <a:cs typeface="Calibri"/>
                <a:sym typeface="Calibri"/>
              </a:rPr>
              <a:t>[a, b]</a:t>
            </a:r>
            <a:endParaRPr sz="3200">
              <a:solidFill>
                <a:srgbClr val="707F87"/>
              </a:solidFill>
              <a:latin typeface="Calibri"/>
              <a:ea typeface="Calibri"/>
              <a:cs typeface="Calibri"/>
              <a:sym typeface="Calibri"/>
            </a:endParaRPr>
          </a:p>
        </p:txBody>
      </p:sp>
      <p:cxnSp>
        <p:nvCxnSpPr>
          <p:cNvPr id="2394" name="Google Shape;2394;p26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395" name="Google Shape;2395;p26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96" name="Google Shape;2396;p269"/>
          <p:cNvPicPr preferRelativeResize="0"/>
          <p:nvPr/>
        </p:nvPicPr>
        <p:blipFill>
          <a:blip r:embed="rId3">
            <a:alphaModFix/>
          </a:blip>
          <a:stretch>
            <a:fillRect/>
          </a:stretch>
        </p:blipFill>
        <p:spPr>
          <a:xfrm>
            <a:off x="3055750" y="961725"/>
            <a:ext cx="5697726" cy="2454750"/>
          </a:xfrm>
          <a:prstGeom prst="rect">
            <a:avLst/>
          </a:prstGeom>
          <a:noFill/>
          <a:ln>
            <a:noFill/>
          </a:ln>
        </p:spPr>
      </p:pic>
      <p:sp>
        <p:nvSpPr>
          <p:cNvPr id="2397" name="Google Shape;2397;p269"/>
          <p:cNvSpPr txBox="1"/>
          <p:nvPr/>
        </p:nvSpPr>
        <p:spPr>
          <a:xfrm>
            <a:off x="955875" y="3711200"/>
            <a:ext cx="7662300" cy="6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a:solidFill>
                  <a:srgbClr val="0000FF"/>
                </a:solidFill>
              </a:rPr>
              <a:t>Biais de l'équiprobabilité : confondre les notions d'aléatoire et d'uniforme</a:t>
            </a:r>
            <a:endParaRPr sz="1500">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r>
              <a:rPr lang="fr" sz="1500">
                <a:solidFill>
                  <a:srgbClr val="0000FF"/>
                </a:solidFill>
              </a:rPr>
              <a:t>(toutes les valeurs de 2, 3, …, 12 ne sont pas équiprobables dans un lancer de 2 dés)</a:t>
            </a:r>
            <a:endParaRPr sz="1500">
              <a:solidFill>
                <a:srgbClr val="0000FF"/>
              </a:solidFill>
            </a:endParaRPr>
          </a:p>
        </p:txBody>
      </p:sp>
      <p:pic>
        <p:nvPicPr>
          <p:cNvPr id="2398" name="Google Shape;2398;p269"/>
          <p:cNvPicPr preferRelativeResize="0"/>
          <p:nvPr/>
        </p:nvPicPr>
        <p:blipFill>
          <a:blip r:embed="rId4">
            <a:alphaModFix/>
          </a:blip>
          <a:stretch>
            <a:fillRect/>
          </a:stretch>
        </p:blipFill>
        <p:spPr>
          <a:xfrm>
            <a:off x="449275" y="1822550"/>
            <a:ext cx="2366925" cy="739675"/>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270"/>
          <p:cNvSpPr txBox="1"/>
          <p:nvPr/>
        </p:nvSpPr>
        <p:spPr>
          <a:xfrm>
            <a:off x="494525" y="817250"/>
            <a:ext cx="8053800" cy="3551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404" name="Google Shape;2404;p27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Fonction de répartition</a:t>
            </a:r>
            <a:endParaRPr sz="3200">
              <a:solidFill>
                <a:srgbClr val="707F87"/>
              </a:solidFill>
              <a:latin typeface="Calibri"/>
              <a:ea typeface="Calibri"/>
              <a:cs typeface="Calibri"/>
              <a:sym typeface="Calibri"/>
            </a:endParaRPr>
          </a:p>
        </p:txBody>
      </p:sp>
      <p:cxnSp>
        <p:nvCxnSpPr>
          <p:cNvPr id="2405" name="Google Shape;2405;p27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06" name="Google Shape;2406;p27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407" name="Google Shape;2407;p270"/>
          <p:cNvPicPr preferRelativeResize="0"/>
          <p:nvPr/>
        </p:nvPicPr>
        <p:blipFill>
          <a:blip r:embed="rId3">
            <a:alphaModFix/>
          </a:blip>
          <a:stretch>
            <a:fillRect/>
          </a:stretch>
        </p:blipFill>
        <p:spPr>
          <a:xfrm>
            <a:off x="6019800" y="863450"/>
            <a:ext cx="2241650" cy="422450"/>
          </a:xfrm>
          <a:prstGeom prst="rect">
            <a:avLst/>
          </a:prstGeom>
          <a:noFill/>
          <a:ln>
            <a:noFill/>
          </a:ln>
        </p:spPr>
      </p:pic>
      <p:sp>
        <p:nvSpPr>
          <p:cNvPr id="2408" name="Google Shape;2408;p270"/>
          <p:cNvSpPr txBox="1"/>
          <p:nvPr/>
        </p:nvSpPr>
        <p:spPr>
          <a:xfrm>
            <a:off x="494525" y="957050"/>
            <a:ext cx="7493700" cy="3335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La </a:t>
            </a:r>
            <a:r>
              <a:rPr lang="fr" sz="1500" b="1">
                <a:solidFill>
                  <a:srgbClr val="0000FF"/>
                </a:solidFill>
              </a:rPr>
              <a:t>fonction de répartition</a:t>
            </a:r>
            <a:r>
              <a:rPr lang="fr" sz="1500">
                <a:solidFill>
                  <a:srgbClr val="0000FF"/>
                </a:solidFill>
              </a:rPr>
              <a:t> d’une variable aléatoire réelle X est :</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On a alors : </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Si X a une densité de probabilité </a:t>
            </a:r>
            <a:r>
              <a:rPr lang="fr" sz="1500" i="1">
                <a:solidFill>
                  <a:srgbClr val="0000FF"/>
                </a:solidFill>
              </a:rPr>
              <a:t>f</a:t>
            </a:r>
            <a:r>
              <a:rPr lang="fr" sz="1500" i="1" baseline="-25000">
                <a:solidFill>
                  <a:srgbClr val="0000FF"/>
                </a:solidFill>
              </a:rPr>
              <a:t>X</a:t>
            </a:r>
            <a:r>
              <a:rPr lang="fr" sz="1500">
                <a:solidFill>
                  <a:srgbClr val="0000FF"/>
                </a:solidFill>
              </a:rPr>
              <a:t>, alors : </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C’est (en gros) la primitive de la densité de proba,</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Et on “somme” cette dernière, de -∞ à x, pour obtenir P(X ≤ x).</a:t>
            </a:r>
            <a:endParaRPr sz="1500">
              <a:solidFill>
                <a:srgbClr val="0000FF"/>
              </a:solidFill>
            </a:endParaRPr>
          </a:p>
        </p:txBody>
      </p:sp>
      <p:pic>
        <p:nvPicPr>
          <p:cNvPr id="2409" name="Google Shape;2409;p270"/>
          <p:cNvPicPr preferRelativeResize="0"/>
          <p:nvPr/>
        </p:nvPicPr>
        <p:blipFill>
          <a:blip r:embed="rId4">
            <a:alphaModFix/>
          </a:blip>
          <a:stretch>
            <a:fillRect/>
          </a:stretch>
        </p:blipFill>
        <p:spPr>
          <a:xfrm>
            <a:off x="1600200" y="1420150"/>
            <a:ext cx="3328676" cy="370550"/>
          </a:xfrm>
          <a:prstGeom prst="rect">
            <a:avLst/>
          </a:prstGeom>
          <a:noFill/>
          <a:ln>
            <a:noFill/>
          </a:ln>
        </p:spPr>
      </p:pic>
      <p:pic>
        <p:nvPicPr>
          <p:cNvPr id="2410" name="Google Shape;2410;p270"/>
          <p:cNvPicPr preferRelativeResize="0"/>
          <p:nvPr/>
        </p:nvPicPr>
        <p:blipFill>
          <a:blip r:embed="rId5">
            <a:alphaModFix/>
          </a:blip>
          <a:stretch>
            <a:fillRect/>
          </a:stretch>
        </p:blipFill>
        <p:spPr>
          <a:xfrm>
            <a:off x="4146250" y="1843795"/>
            <a:ext cx="2241650" cy="627205"/>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271"/>
          <p:cNvSpPr txBox="1"/>
          <p:nvPr/>
        </p:nvSpPr>
        <p:spPr>
          <a:xfrm>
            <a:off x="646925" y="969650"/>
            <a:ext cx="8053800" cy="35514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500">
                <a:solidFill>
                  <a:srgbClr val="0000FF"/>
                </a:solidFill>
              </a:rPr>
              <a:t>Dans le cas d'une loi continue, on utilise :</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la fonction de répartition F (cumulative distribution function </a:t>
            </a:r>
            <a:r>
              <a:rPr lang="fr" sz="1500" b="1">
                <a:solidFill>
                  <a:srgbClr val="0000FF"/>
                </a:solidFill>
              </a:rPr>
              <a:t>cdf</a:t>
            </a:r>
            <a:r>
              <a:rPr lang="fr" sz="1500">
                <a:solidFill>
                  <a:srgbClr val="0000FF"/>
                </a:solidFill>
              </a:rPr>
              <a:t>)</a:t>
            </a:r>
            <a:br>
              <a:rPr lang="fr" sz="1500">
                <a:solidFill>
                  <a:srgbClr val="0000FF"/>
                </a:solidFill>
              </a:rPr>
            </a:br>
            <a:r>
              <a:rPr lang="fr" sz="1500">
                <a:solidFill>
                  <a:srgbClr val="0000FF"/>
                </a:solidFill>
              </a:rPr>
              <a:t>				P(a &lt; X &lt; b) = F(b) - F(a)</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la méthode </a:t>
            </a:r>
            <a:r>
              <a:rPr lang="fr" sz="1500">
                <a:solidFill>
                  <a:srgbClr val="0000FF"/>
                </a:solidFill>
                <a:latin typeface="Courier New"/>
                <a:ea typeface="Courier New"/>
                <a:cs typeface="Courier New"/>
                <a:sym typeface="Courier New"/>
              </a:rPr>
              <a:t>rvs(size=k)</a:t>
            </a:r>
            <a:r>
              <a:rPr lang="fr" sz="1500">
                <a:solidFill>
                  <a:srgbClr val="0000FF"/>
                </a:solidFill>
              </a:rPr>
              <a:t> pour générer k nombres suivant cette loi.</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4572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from scipy import stats</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normal = stats.norm(0, 1)</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normal.cdf(0.2) - normal.cdf(-0.25) #P(-0.25&lt;X&lt;0.2)</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0.1779660351220267</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normal.rvs(size=4)</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array([-0.075312, 0.0319062, 1.58006291, -0.36757176])</a:t>
            </a: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45720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416" name="Google Shape;2416;p27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Tirage simple : cas d’une loi continue </a:t>
            </a:r>
            <a:endParaRPr sz="3200">
              <a:solidFill>
                <a:srgbClr val="707F87"/>
              </a:solidFill>
              <a:latin typeface="Calibri"/>
              <a:ea typeface="Calibri"/>
              <a:cs typeface="Calibri"/>
              <a:sym typeface="Calibri"/>
            </a:endParaRPr>
          </a:p>
        </p:txBody>
      </p:sp>
      <p:cxnSp>
        <p:nvCxnSpPr>
          <p:cNvPr id="2417" name="Google Shape;2417;p27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18" name="Google Shape;2418;p27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272"/>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En supposant que les hommes ont une taille moyenne de 1,73 m. avec un écart-type de 8 cm, et que ces tailles puissent se modéliser à l’aide d’une loi normale, quelle est la probabilité d’avoir un individu ayant une taille entre 1,70m et 1,80m ? </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457200" lvl="0" indent="0" algn="just" rtl="0">
              <a:lnSpc>
                <a:spcPct val="115000"/>
              </a:lnSpc>
              <a:spcBef>
                <a:spcPts val="0"/>
              </a:spcBef>
              <a:spcAft>
                <a:spcPts val="0"/>
              </a:spcAft>
              <a:buNone/>
            </a:pPr>
            <a:endParaRPr sz="1500">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p:txBody>
      </p:sp>
      <p:sp>
        <p:nvSpPr>
          <p:cNvPr id="2424" name="Google Shape;2424;p27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normale : exercice</a:t>
            </a:r>
            <a:endParaRPr sz="3200">
              <a:solidFill>
                <a:srgbClr val="707F87"/>
              </a:solidFill>
              <a:latin typeface="Calibri"/>
              <a:ea typeface="Calibri"/>
              <a:cs typeface="Calibri"/>
              <a:sym typeface="Calibri"/>
            </a:endParaRPr>
          </a:p>
        </p:txBody>
      </p:sp>
      <p:cxnSp>
        <p:nvCxnSpPr>
          <p:cNvPr id="2425" name="Google Shape;2425;p27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26" name="Google Shape;2426;p27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273"/>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En supposant que les hommes ont une taille moyenne de 1,73 m. avec un écart-type de 8 cm, et que ces tailles puissent se modéliser à l’aide d’une loi normale, quelle est la probabilité d’avoir un individu ayant une taille entre 1,70m et 1,80m ? </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457200" lvl="0" indent="0" algn="just" rtl="0">
              <a:lnSpc>
                <a:spcPct val="115000"/>
              </a:lnSpc>
              <a:spcBef>
                <a:spcPts val="0"/>
              </a:spcBef>
              <a:spcAft>
                <a:spcPts val="0"/>
              </a:spcAft>
              <a:buNone/>
            </a:pPr>
            <a:r>
              <a:rPr lang="fr" sz="1500">
                <a:latin typeface="Courier New"/>
                <a:ea typeface="Courier New"/>
                <a:cs typeface="Courier New"/>
                <a:sym typeface="Courier New"/>
              </a:rPr>
              <a:t>&gt;&gt;&gt; from scipy import stats</a:t>
            </a:r>
            <a:endParaRPr sz="1500">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500">
                <a:latin typeface="Courier New"/>
                <a:ea typeface="Courier New"/>
                <a:cs typeface="Courier New"/>
                <a:sym typeface="Courier New"/>
              </a:rPr>
              <a:t>&gt;&gt;&gt; va = stats.norm(1.73, 0.08)</a:t>
            </a:r>
            <a:endParaRPr sz="1500">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500">
                <a:latin typeface="Courier New"/>
                <a:ea typeface="Courier New"/>
                <a:cs typeface="Courier New"/>
                <a:sym typeface="Courier New"/>
              </a:rPr>
              <a:t>&gt;&gt;&gt; va.cdf(1.8)-va.cdf(1.7)</a:t>
            </a:r>
            <a:endParaRPr sz="1500">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500">
                <a:latin typeface="Courier New"/>
                <a:ea typeface="Courier New"/>
                <a:cs typeface="Courier New"/>
                <a:sym typeface="Courier New"/>
              </a:rPr>
              <a:t>0.45538281382021356</a:t>
            </a:r>
            <a:endParaRPr sz="1500">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p:txBody>
      </p:sp>
      <p:sp>
        <p:nvSpPr>
          <p:cNvPr id="2432" name="Google Shape;2432;p27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normale : exercice</a:t>
            </a:r>
            <a:endParaRPr sz="3200">
              <a:solidFill>
                <a:srgbClr val="707F87"/>
              </a:solidFill>
              <a:latin typeface="Calibri"/>
              <a:ea typeface="Calibri"/>
              <a:cs typeface="Calibri"/>
              <a:sym typeface="Calibri"/>
            </a:endParaRPr>
          </a:p>
        </p:txBody>
      </p:sp>
      <p:cxnSp>
        <p:nvCxnSpPr>
          <p:cNvPr id="2433" name="Google Shape;2433;p27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34" name="Google Shape;2434;p27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274"/>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La fonction quantile (percent point function </a:t>
            </a:r>
            <a:r>
              <a:rPr lang="fr" sz="1500" b="1">
                <a:solidFill>
                  <a:srgbClr val="0000FF"/>
                </a:solidFill>
              </a:rPr>
              <a:t>ppf</a:t>
            </a:r>
            <a:r>
              <a:rPr lang="fr" sz="1500">
                <a:solidFill>
                  <a:srgbClr val="0000FF"/>
                </a:solidFill>
              </a:rPr>
              <a:t>) est l’inverse de la fonction de répartition : Q = F</a:t>
            </a:r>
            <a:r>
              <a:rPr lang="fr" sz="1500" baseline="30000">
                <a:solidFill>
                  <a:srgbClr val="0000FF"/>
                </a:solidFill>
              </a:rPr>
              <a:t>-1</a:t>
            </a:r>
            <a:r>
              <a:rPr lang="fr" sz="1500">
                <a:solidFill>
                  <a:srgbClr val="0000FF"/>
                </a:solidFill>
              </a:rPr>
              <a:t>.</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La médiane est Q(0,5), </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le premier quartile : Q(0,25)</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le premier décile : Q(0,1)...</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914400" lvl="0" indent="45720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normal = stats.norm(0, 1)</a:t>
            </a:r>
            <a:endParaRPr sz="1500">
              <a:solidFill>
                <a:schemeClr val="dk1"/>
              </a:solidFill>
              <a:latin typeface="Courier New"/>
              <a:ea typeface="Courier New"/>
              <a:cs typeface="Courier New"/>
              <a:sym typeface="Courier New"/>
            </a:endParaRPr>
          </a:p>
          <a:p>
            <a:pPr marL="914400" lvl="0" indent="45720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normal.ppf(0.25)</a:t>
            </a:r>
            <a:endParaRPr sz="1500">
              <a:solidFill>
                <a:schemeClr val="dk1"/>
              </a:solidFill>
              <a:latin typeface="Courier New"/>
              <a:ea typeface="Courier New"/>
              <a:cs typeface="Courier New"/>
              <a:sym typeface="Courier New"/>
            </a:endParaRPr>
          </a:p>
          <a:p>
            <a:pPr marL="914400" lvl="0" indent="45720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-0.6744897501960817</a:t>
            </a:r>
            <a:endParaRPr sz="1500">
              <a:solidFill>
                <a:schemeClr val="dk1"/>
              </a:solidFill>
              <a:latin typeface="Courier New"/>
              <a:ea typeface="Courier New"/>
              <a:cs typeface="Courier New"/>
              <a:sym typeface="Courier New"/>
            </a:endParaRPr>
          </a:p>
          <a:p>
            <a:pPr marL="914400" lvl="0" indent="45720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&gt;&gt;&gt; normal.ppf(0.5)</a:t>
            </a:r>
            <a:endParaRPr sz="1500">
              <a:solidFill>
                <a:schemeClr val="dk1"/>
              </a:solidFill>
              <a:latin typeface="Courier New"/>
              <a:ea typeface="Courier New"/>
              <a:cs typeface="Courier New"/>
              <a:sym typeface="Courier New"/>
            </a:endParaRPr>
          </a:p>
          <a:p>
            <a:pPr marL="914400" lvl="0" indent="45720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0.0</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440" name="Google Shape;2440;p27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Fonction quantile</a:t>
            </a:r>
            <a:endParaRPr sz="3200">
              <a:solidFill>
                <a:srgbClr val="707F87"/>
              </a:solidFill>
              <a:latin typeface="Calibri"/>
              <a:ea typeface="Calibri"/>
              <a:cs typeface="Calibri"/>
              <a:sym typeface="Calibri"/>
            </a:endParaRPr>
          </a:p>
        </p:txBody>
      </p:sp>
      <p:cxnSp>
        <p:nvCxnSpPr>
          <p:cNvPr id="2441" name="Google Shape;2441;p27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42" name="Google Shape;2442;p27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2447" name="Google Shape;2447;p275"/>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Supposons que la taille des femmes suit une loi normale d'espérance 163cm et d'écart-type 6cm. On choisit une femme au hasard.</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Quelle est la probabilité que cette femme mesure moins de 157cm?</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Quelle est la probabilité que cette femme mesure plus de 175cm?</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Quelle est la probabilité que cette femme mesure entre 145 et 181cm?</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Quels sont les premier et troisième quartiles de cette distribution?</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Tracer la fonction de répartition de cette distribution.</a:t>
            </a:r>
            <a:endParaRPr sz="1500">
              <a:solidFill>
                <a:srgbClr val="0000FF"/>
              </a:solidFill>
            </a:endParaRPr>
          </a:p>
          <a:p>
            <a:pPr marL="0" marR="0" lvl="0" indent="0" algn="just" rtl="0">
              <a:lnSpc>
                <a:spcPct val="115000"/>
              </a:lnSpc>
              <a:spcBef>
                <a:spcPts val="0"/>
              </a:spcBef>
              <a:spcAft>
                <a:spcPts val="0"/>
              </a:spcAft>
              <a:buNone/>
            </a:pPr>
            <a:endParaRPr sz="1500">
              <a:solidFill>
                <a:schemeClr val="dk1"/>
              </a:solidFill>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448" name="Google Shape;2448;p27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a:t>
            </a:r>
            <a:endParaRPr sz="3200">
              <a:solidFill>
                <a:srgbClr val="707F87"/>
              </a:solidFill>
              <a:latin typeface="Calibri"/>
              <a:ea typeface="Calibri"/>
              <a:cs typeface="Calibri"/>
              <a:sym typeface="Calibri"/>
            </a:endParaRPr>
          </a:p>
        </p:txBody>
      </p:sp>
      <p:cxnSp>
        <p:nvCxnSpPr>
          <p:cNvPr id="2449" name="Google Shape;2449;p27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50" name="Google Shape;2450;p27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276"/>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fr">
                <a:latin typeface="Courier New"/>
                <a:ea typeface="Courier New"/>
                <a:cs typeface="Courier New"/>
                <a:sym typeface="Courier New"/>
              </a:rPr>
              <a:t>&gt;&gt;&gt; from scipy import stats</a:t>
            </a:r>
            <a:endParaRPr>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a:latin typeface="Courier New"/>
                <a:ea typeface="Courier New"/>
                <a:cs typeface="Courier New"/>
                <a:sym typeface="Courier New"/>
              </a:rPr>
              <a:t>&gt;&gt;&gt; va = stats.norm(163, 6)</a:t>
            </a:r>
            <a:endParaRPr>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a:latin typeface="Courier New"/>
                <a:ea typeface="Courier New"/>
                <a:cs typeface="Courier New"/>
                <a:sym typeface="Courier New"/>
              </a:rPr>
              <a:t>&gt;&gt;&gt; va.cdf(157) # P(X &lt; 157)</a:t>
            </a:r>
            <a:endParaRPr>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a:latin typeface="Courier New"/>
                <a:ea typeface="Courier New"/>
                <a:cs typeface="Courier New"/>
                <a:sym typeface="Courier New"/>
              </a:rPr>
              <a:t>0.15865525393145707</a:t>
            </a:r>
            <a:endParaRPr>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a:latin typeface="Courier New"/>
                <a:ea typeface="Courier New"/>
                <a:cs typeface="Courier New"/>
                <a:sym typeface="Courier New"/>
              </a:rPr>
              <a:t>&gt;&gt;&gt; va.cdf(181) - va.cdf(145) # P(145 &lt; X &lt; 181)</a:t>
            </a:r>
            <a:endParaRPr>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a:latin typeface="Courier New"/>
                <a:ea typeface="Courier New"/>
                <a:cs typeface="Courier New"/>
                <a:sym typeface="Courier New"/>
              </a:rPr>
              <a:t>0.9973002039367398</a:t>
            </a:r>
            <a:endParaRPr>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a:latin typeface="Courier New"/>
                <a:ea typeface="Courier New"/>
                <a:cs typeface="Courier New"/>
                <a:sym typeface="Courier New"/>
              </a:rPr>
              <a:t>&gt;&gt;&gt; va.ppf(0.25) # premier quartile</a:t>
            </a:r>
            <a:endParaRPr>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a:latin typeface="Courier New"/>
                <a:ea typeface="Courier New"/>
                <a:cs typeface="Courier New"/>
                <a:sym typeface="Courier New"/>
              </a:rPr>
              <a:t>158.9530614988235</a:t>
            </a:r>
            <a:endParaRPr>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a:latin typeface="Courier New"/>
                <a:ea typeface="Courier New"/>
                <a:cs typeface="Courier New"/>
                <a:sym typeface="Courier New"/>
              </a:rPr>
              <a:t>&gt;&gt;&gt; va.ppf(0.75) # troisième quartile</a:t>
            </a:r>
            <a:endParaRPr>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r>
              <a:rPr lang="fr">
                <a:latin typeface="Courier New"/>
                <a:ea typeface="Courier New"/>
                <a:cs typeface="Courier New"/>
                <a:sym typeface="Courier New"/>
              </a:rPr>
              <a:t>167.0469385011765</a:t>
            </a:r>
            <a:endParaRPr>
              <a:latin typeface="Courier New"/>
              <a:ea typeface="Courier New"/>
              <a:cs typeface="Courier New"/>
              <a:sym typeface="Courier New"/>
            </a:endParaRPr>
          </a:p>
          <a:p>
            <a:pPr marL="0" lvl="0" indent="0" algn="just" rtl="0">
              <a:lnSpc>
                <a:spcPct val="115000"/>
              </a:lnSpc>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just" rtl="0">
              <a:lnSpc>
                <a:spcPct val="115000"/>
              </a:lnSpc>
              <a:spcBef>
                <a:spcPts val="0"/>
              </a:spcBef>
              <a:spcAft>
                <a:spcPts val="0"/>
              </a:spcAft>
              <a:buNone/>
            </a:pPr>
            <a:endParaRPr>
              <a:latin typeface="Courier New"/>
              <a:ea typeface="Courier New"/>
              <a:cs typeface="Courier New"/>
              <a:sym typeface="Courier New"/>
            </a:endParaRPr>
          </a:p>
        </p:txBody>
      </p:sp>
      <p:sp>
        <p:nvSpPr>
          <p:cNvPr id="2456" name="Google Shape;2456;p27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Correction</a:t>
            </a:r>
            <a:endParaRPr sz="3200">
              <a:solidFill>
                <a:srgbClr val="707F87"/>
              </a:solidFill>
              <a:latin typeface="Calibri"/>
              <a:ea typeface="Calibri"/>
              <a:cs typeface="Calibri"/>
              <a:sym typeface="Calibri"/>
            </a:endParaRPr>
          </a:p>
        </p:txBody>
      </p:sp>
      <p:cxnSp>
        <p:nvCxnSpPr>
          <p:cNvPr id="2457" name="Google Shape;2457;p27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58" name="Google Shape;2458;p27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462"/>
        <p:cNvGrpSpPr/>
        <p:nvPr/>
      </p:nvGrpSpPr>
      <p:grpSpPr>
        <a:xfrm>
          <a:off x="0" y="0"/>
          <a:ext cx="0" cy="0"/>
          <a:chOff x="0" y="0"/>
          <a:chExt cx="0" cy="0"/>
        </a:xfrm>
      </p:grpSpPr>
      <p:pic>
        <p:nvPicPr>
          <p:cNvPr id="2463" name="Google Shape;2463;p277"/>
          <p:cNvPicPr preferRelativeResize="0"/>
          <p:nvPr/>
        </p:nvPicPr>
        <p:blipFill>
          <a:blip r:embed="rId3">
            <a:alphaModFix/>
          </a:blip>
          <a:stretch>
            <a:fillRect/>
          </a:stretch>
        </p:blipFill>
        <p:spPr>
          <a:xfrm>
            <a:off x="5598675" y="645175"/>
            <a:ext cx="3440649" cy="2201875"/>
          </a:xfrm>
          <a:prstGeom prst="rect">
            <a:avLst/>
          </a:prstGeom>
          <a:noFill/>
          <a:ln>
            <a:noFill/>
          </a:ln>
        </p:spPr>
      </p:pic>
      <p:sp>
        <p:nvSpPr>
          <p:cNvPr id="2464" name="Google Shape;2464;p277"/>
          <p:cNvSpPr txBox="1"/>
          <p:nvPr/>
        </p:nvSpPr>
        <p:spPr>
          <a:xfrm>
            <a:off x="3421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a:latin typeface="Courier New"/>
                <a:ea typeface="Courier New"/>
                <a:cs typeface="Courier New"/>
                <a:sym typeface="Courier New"/>
              </a:rPr>
              <a:t>import numpy as np</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import matplotlib.pyplot as plt</a:t>
            </a:r>
            <a:endParaRPr>
              <a:latin typeface="Courier New"/>
              <a:ea typeface="Courier New"/>
              <a:cs typeface="Courier New"/>
              <a:sym typeface="Courier New"/>
            </a:endParaRPr>
          </a:p>
          <a:p>
            <a:pPr marL="0" lvl="0" indent="0" algn="just" rtl="0">
              <a:lnSpc>
                <a:spcPct val="115000"/>
              </a:lnSpc>
              <a:spcBef>
                <a:spcPts val="0"/>
              </a:spcBef>
              <a:spcAft>
                <a:spcPts val="0"/>
              </a:spcAft>
              <a:buNone/>
            </a:pP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x = np.linspace(mu - 4*sigma, mu + 4*sigma, 1000)</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cdf = norm.cdf(x, mu, sigma)</a:t>
            </a:r>
            <a:endParaRPr>
              <a:latin typeface="Courier New"/>
              <a:ea typeface="Courier New"/>
              <a:cs typeface="Courier New"/>
              <a:sym typeface="Courier New"/>
            </a:endParaRPr>
          </a:p>
          <a:p>
            <a:pPr marL="0" lvl="0" indent="0" algn="just" rtl="0">
              <a:lnSpc>
                <a:spcPct val="115000"/>
              </a:lnSpc>
              <a:spcBef>
                <a:spcPts val="0"/>
              </a:spcBef>
              <a:spcAft>
                <a:spcPts val="0"/>
              </a:spcAft>
              <a:buNone/>
            </a:pP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plt.figure(figsize=(10, 6))</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plt.plot(x, cdf, label='Fonction de répartition (CDF)')</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plt.title('Fonction de répartition pour la taille des femmes')</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plt.xlabel('Taille (cm)')</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plt.ylabel('Probabilité cumulée')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plt.grid(True)</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plt.legend()</a:t>
            </a:r>
            <a:endParaRPr>
              <a:latin typeface="Courier New"/>
              <a:ea typeface="Courier New"/>
              <a:cs typeface="Courier New"/>
              <a:sym typeface="Courier New"/>
            </a:endParaRPr>
          </a:p>
          <a:p>
            <a:pPr marL="0" lvl="0" indent="0" algn="just" rtl="0">
              <a:lnSpc>
                <a:spcPct val="115000"/>
              </a:lnSpc>
              <a:spcBef>
                <a:spcPts val="0"/>
              </a:spcBef>
              <a:spcAft>
                <a:spcPts val="0"/>
              </a:spcAft>
              <a:buNone/>
            </a:pPr>
            <a:r>
              <a:rPr lang="fr">
                <a:latin typeface="Courier New"/>
                <a:ea typeface="Courier New"/>
                <a:cs typeface="Courier New"/>
                <a:sym typeface="Courier New"/>
              </a:rPr>
              <a:t>plt.show()</a:t>
            </a:r>
            <a:endParaRPr>
              <a:latin typeface="Courier New"/>
              <a:ea typeface="Courier New"/>
              <a:cs typeface="Courier New"/>
              <a:sym typeface="Courier New"/>
            </a:endParaRPr>
          </a:p>
          <a:p>
            <a:pPr marL="0" lvl="0" indent="0" algn="just" rtl="0">
              <a:lnSpc>
                <a:spcPct val="115000"/>
              </a:lnSpc>
              <a:spcBef>
                <a:spcPts val="0"/>
              </a:spcBef>
              <a:spcAft>
                <a:spcPts val="0"/>
              </a:spcAft>
              <a:buNone/>
            </a:pPr>
            <a:endParaRPr>
              <a:latin typeface="Courier New"/>
              <a:ea typeface="Courier New"/>
              <a:cs typeface="Courier New"/>
              <a:sym typeface="Courier New"/>
            </a:endParaRPr>
          </a:p>
        </p:txBody>
      </p:sp>
      <p:sp>
        <p:nvSpPr>
          <p:cNvPr id="2465" name="Google Shape;2465;p27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Correction : fonction de répartition</a:t>
            </a:r>
            <a:endParaRPr sz="3200">
              <a:solidFill>
                <a:srgbClr val="707F87"/>
              </a:solidFill>
              <a:latin typeface="Calibri"/>
              <a:ea typeface="Calibri"/>
              <a:cs typeface="Calibri"/>
              <a:sym typeface="Calibri"/>
            </a:endParaRPr>
          </a:p>
        </p:txBody>
      </p:sp>
      <p:cxnSp>
        <p:nvCxnSpPr>
          <p:cNvPr id="2466" name="Google Shape;2466;p27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67" name="Google Shape;2467;p27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Pas de caractéristiques dans les time </a:t>
            </a:r>
            <a:r>
              <a:rPr lang="fr" sz="3200" dirty="0" err="1">
                <a:solidFill>
                  <a:srgbClr val="707F87"/>
                </a:solidFill>
                <a:latin typeface="Calibri"/>
                <a:ea typeface="Calibri"/>
                <a:cs typeface="Calibri"/>
                <a:sym typeface="Calibri"/>
              </a:rPr>
              <a:t>series</a:t>
            </a:r>
            <a:endParaRPr sz="3200" dirty="0">
              <a:solidFill>
                <a:srgbClr val="707F87"/>
              </a:solidFill>
              <a:latin typeface="Calibri"/>
              <a:ea typeface="Calibri"/>
              <a:cs typeface="Calibri"/>
              <a:sym typeface="Calibri"/>
            </a:endParaRPr>
          </a:p>
        </p:txBody>
      </p:sp>
      <p:cxnSp>
        <p:nvCxnSpPr>
          <p:cNvPr id="475" name="Google Shape;475;p4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76" name="Google Shape;476;p42"/>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77" name="Google Shape;477;p42"/>
          <p:cNvPicPr preferRelativeResize="0"/>
          <p:nvPr/>
        </p:nvPicPr>
        <p:blipFill>
          <a:blip r:embed="rId3">
            <a:alphaModFix/>
          </a:blip>
          <a:stretch>
            <a:fillRect/>
          </a:stretch>
        </p:blipFill>
        <p:spPr>
          <a:xfrm>
            <a:off x="2640250" y="1187825"/>
            <a:ext cx="3681000" cy="2487000"/>
          </a:xfrm>
          <a:prstGeom prst="rect">
            <a:avLst/>
          </a:prstGeom>
          <a:noFill/>
          <a:ln>
            <a:noFill/>
          </a:ln>
        </p:spPr>
      </p:pic>
      <p:sp>
        <p:nvSpPr>
          <p:cNvPr id="478" name="Google Shape;478;p42"/>
          <p:cNvSpPr/>
          <p:nvPr/>
        </p:nvSpPr>
        <p:spPr>
          <a:xfrm>
            <a:off x="5272875" y="1186750"/>
            <a:ext cx="1089000" cy="2487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txBox="1"/>
          <p:nvPr/>
        </p:nvSpPr>
        <p:spPr>
          <a:xfrm>
            <a:off x="5541500" y="2185025"/>
            <a:ext cx="39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a:solidFill>
                  <a:srgbClr val="FF0000"/>
                </a:solidFill>
                <a:latin typeface="Courier New"/>
                <a:ea typeface="Courier New"/>
                <a:cs typeface="Courier New"/>
                <a:sym typeface="Courier New"/>
              </a:rPr>
              <a:t>y </a:t>
            </a:r>
            <a:endParaRPr sz="2000">
              <a:solidFill>
                <a:srgbClr val="FF0000"/>
              </a:solidFill>
              <a:latin typeface="Courier New"/>
              <a:ea typeface="Courier New"/>
              <a:cs typeface="Courier New"/>
              <a:sym typeface="Courier New"/>
            </a:endParaRPr>
          </a:p>
        </p:txBody>
      </p:sp>
      <p:cxnSp>
        <p:nvCxnSpPr>
          <p:cNvPr id="480" name="Google Shape;480;p42"/>
          <p:cNvCxnSpPr/>
          <p:nvPr/>
        </p:nvCxnSpPr>
        <p:spPr>
          <a:xfrm rot="10800000" flipH="1">
            <a:off x="2865575" y="1111200"/>
            <a:ext cx="2006100" cy="2791200"/>
          </a:xfrm>
          <a:prstGeom prst="straightConnector1">
            <a:avLst/>
          </a:prstGeom>
          <a:noFill/>
          <a:ln w="9525" cap="flat" cmpd="sng">
            <a:solidFill>
              <a:srgbClr val="FF0000"/>
            </a:solidFill>
            <a:prstDash val="solid"/>
            <a:round/>
            <a:headEnd type="none" w="med" len="med"/>
            <a:tailEnd type="none" w="med" len="med"/>
          </a:ln>
        </p:spPr>
      </p:cxnSp>
      <p:cxnSp>
        <p:nvCxnSpPr>
          <p:cNvPr id="481" name="Google Shape;481;p42"/>
          <p:cNvCxnSpPr/>
          <p:nvPr/>
        </p:nvCxnSpPr>
        <p:spPr>
          <a:xfrm rot="10800000">
            <a:off x="3120050" y="1169450"/>
            <a:ext cx="1657200" cy="26748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2472" name="Google Shape;2472;p278"/>
          <p:cNvSpPr txBox="1"/>
          <p:nvPr/>
        </p:nvSpPr>
        <p:spPr>
          <a:xfrm>
            <a:off x="646925" y="817250"/>
            <a:ext cx="6036600" cy="2741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Modélise : </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tout processus de comptage</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le nombre de fois qu'un événement rare et indépendant se produit dans un intervalle fixe :</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de temps :</a:t>
            </a:r>
            <a:endParaRPr sz="1500">
              <a:solidFill>
                <a:srgbClr val="0000FF"/>
              </a:solidFill>
            </a:endParaRPr>
          </a:p>
          <a:p>
            <a:pPr marL="1371600" lvl="2" indent="-323850" algn="just" rtl="0">
              <a:lnSpc>
                <a:spcPct val="115000"/>
              </a:lnSpc>
              <a:spcBef>
                <a:spcPts val="0"/>
              </a:spcBef>
              <a:spcAft>
                <a:spcPts val="0"/>
              </a:spcAft>
              <a:buClr>
                <a:srgbClr val="0000FF"/>
              </a:buClr>
              <a:buSzPts val="1500"/>
              <a:buChar char="■"/>
            </a:pPr>
            <a:r>
              <a:rPr lang="fr" sz="1500">
                <a:solidFill>
                  <a:srgbClr val="0000FF"/>
                </a:solidFill>
              </a:rPr>
              <a:t>nombre de voitures passant sur un pont en une heure,</a:t>
            </a:r>
            <a:endParaRPr sz="1500">
              <a:solidFill>
                <a:srgbClr val="0000FF"/>
              </a:solidFill>
            </a:endParaRPr>
          </a:p>
          <a:p>
            <a:pPr marL="1371600" lvl="2" indent="-323850" algn="just" rtl="0">
              <a:lnSpc>
                <a:spcPct val="115000"/>
              </a:lnSpc>
              <a:spcBef>
                <a:spcPts val="0"/>
              </a:spcBef>
              <a:spcAft>
                <a:spcPts val="0"/>
              </a:spcAft>
              <a:buClr>
                <a:srgbClr val="0000FF"/>
              </a:buClr>
              <a:buSzPts val="1500"/>
              <a:buChar char="■"/>
            </a:pPr>
            <a:r>
              <a:rPr lang="fr" sz="1500">
                <a:solidFill>
                  <a:srgbClr val="0000FF"/>
                </a:solidFill>
              </a:rPr>
              <a:t>nombre d’appels reçus au 112 chaque jour,</a:t>
            </a:r>
            <a:endParaRPr sz="1500">
              <a:solidFill>
                <a:srgbClr val="0000FF"/>
              </a:solidFill>
            </a:endParaRPr>
          </a:p>
          <a:p>
            <a:pPr marL="914400" lvl="1" indent="-323850" algn="just" rtl="0">
              <a:lnSpc>
                <a:spcPct val="115000"/>
              </a:lnSpc>
              <a:spcBef>
                <a:spcPts val="0"/>
              </a:spcBef>
              <a:spcAft>
                <a:spcPts val="0"/>
              </a:spcAft>
              <a:buClr>
                <a:srgbClr val="0000FF"/>
              </a:buClr>
              <a:buSzPts val="1500"/>
              <a:buChar char="○"/>
            </a:pPr>
            <a:r>
              <a:rPr lang="fr" sz="1500">
                <a:solidFill>
                  <a:srgbClr val="0000FF"/>
                </a:solidFill>
              </a:rPr>
              <a:t>d’espace…</a:t>
            </a:r>
            <a:endParaRPr sz="1500">
              <a:solidFill>
                <a:srgbClr val="0000FF"/>
              </a:solidFill>
            </a:endParaRPr>
          </a:p>
          <a:p>
            <a:pPr marL="1371600" lvl="2" indent="-323850" algn="just" rtl="0">
              <a:lnSpc>
                <a:spcPct val="115000"/>
              </a:lnSpc>
              <a:spcBef>
                <a:spcPts val="0"/>
              </a:spcBef>
              <a:spcAft>
                <a:spcPts val="0"/>
              </a:spcAft>
              <a:buClr>
                <a:srgbClr val="0000FF"/>
              </a:buClr>
              <a:buSzPts val="1500"/>
              <a:buChar char="■"/>
            </a:pPr>
            <a:r>
              <a:rPr lang="fr" sz="1500">
                <a:solidFill>
                  <a:srgbClr val="0000FF"/>
                </a:solidFill>
              </a:rPr>
              <a:t>nombre de pannes dans une certaine zone d'une machine...</a:t>
            </a:r>
            <a:endParaRPr sz="1500">
              <a:solidFill>
                <a:srgbClr val="0000FF"/>
              </a:solidFill>
            </a:endParaRPr>
          </a:p>
          <a:p>
            <a:pPr marL="0" lvl="0" indent="0" algn="just" rtl="0">
              <a:lnSpc>
                <a:spcPct val="115000"/>
              </a:lnSpc>
              <a:spcBef>
                <a:spcPts val="0"/>
              </a:spcBef>
              <a:spcAft>
                <a:spcPts val="0"/>
              </a:spcAft>
              <a:buNone/>
            </a:pPr>
            <a:r>
              <a:rPr lang="fr" sz="1500">
                <a:solidFill>
                  <a:schemeClr val="hlink"/>
                </a:solidFill>
              </a:rPr>
              <a:t>Espérance = Variance = λ (si tel n’est pas le cas, changer de loi)</a:t>
            </a:r>
            <a:endParaRPr sz="1500">
              <a:solidFill>
                <a:schemeClr val="hlink"/>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  </a:t>
            </a:r>
            <a:endParaRPr sz="1500">
              <a:solidFill>
                <a:srgbClr val="0000FF"/>
              </a:solidFill>
            </a:endParaRPr>
          </a:p>
        </p:txBody>
      </p:sp>
      <p:sp>
        <p:nvSpPr>
          <p:cNvPr id="2473" name="Google Shape;2473;p27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de Poisson </a:t>
            </a:r>
            <a:r>
              <a:rPr lang="fr" sz="3200">
                <a:solidFill>
                  <a:srgbClr val="707F87"/>
                </a:solidFill>
                <a:latin typeface="Corsiva"/>
                <a:ea typeface="Corsiva"/>
                <a:cs typeface="Corsiva"/>
                <a:sym typeface="Corsiva"/>
              </a:rPr>
              <a:t>P</a:t>
            </a:r>
            <a:r>
              <a:rPr lang="fr" sz="3200">
                <a:solidFill>
                  <a:srgbClr val="707F87"/>
                </a:solidFill>
                <a:latin typeface="Calibri"/>
                <a:ea typeface="Calibri"/>
                <a:cs typeface="Calibri"/>
                <a:sym typeface="Calibri"/>
              </a:rPr>
              <a:t>(λ)</a:t>
            </a:r>
            <a:endParaRPr sz="3200">
              <a:solidFill>
                <a:srgbClr val="707F87"/>
              </a:solidFill>
              <a:latin typeface="Calibri"/>
              <a:ea typeface="Calibri"/>
              <a:cs typeface="Calibri"/>
              <a:sym typeface="Calibri"/>
            </a:endParaRPr>
          </a:p>
        </p:txBody>
      </p:sp>
      <p:cxnSp>
        <p:nvCxnSpPr>
          <p:cNvPr id="2474" name="Google Shape;2474;p27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75" name="Google Shape;2475;p27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476" name="Google Shape;2476;p278"/>
          <p:cNvPicPr preferRelativeResize="0"/>
          <p:nvPr/>
        </p:nvPicPr>
        <p:blipFill>
          <a:blip r:embed="rId3">
            <a:alphaModFix/>
          </a:blip>
          <a:stretch>
            <a:fillRect/>
          </a:stretch>
        </p:blipFill>
        <p:spPr>
          <a:xfrm>
            <a:off x="6924885" y="969651"/>
            <a:ext cx="1982316" cy="654950"/>
          </a:xfrm>
          <a:prstGeom prst="rect">
            <a:avLst/>
          </a:prstGeom>
          <a:noFill/>
          <a:ln>
            <a:noFill/>
          </a:ln>
        </p:spPr>
      </p:pic>
      <p:sp>
        <p:nvSpPr>
          <p:cNvPr id="2477" name="Google Shape;2477;p278"/>
          <p:cNvSpPr txBox="1"/>
          <p:nvPr/>
        </p:nvSpPr>
        <p:spPr>
          <a:xfrm>
            <a:off x="895175" y="3688800"/>
            <a:ext cx="7554000" cy="8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0000FF"/>
                </a:solidFill>
              </a:rPr>
              <a:t>=&gt; Si on veut simuler un nombre d’appels moyens de 12 appels / heure, alors X </a:t>
            </a:r>
            <a:r>
              <a:rPr lang="fr" sz="1500">
                <a:solidFill>
                  <a:srgbClr val="0000FF"/>
                </a:solidFill>
              </a:rPr>
              <a:t>↝ </a:t>
            </a:r>
            <a:r>
              <a:rPr lang="fr" sz="1900">
                <a:solidFill>
                  <a:srgbClr val="0000FF"/>
                </a:solidFill>
                <a:latin typeface="Corsiva"/>
                <a:ea typeface="Corsiva"/>
                <a:cs typeface="Corsiva"/>
                <a:sym typeface="Corsiva"/>
              </a:rPr>
              <a:t>P </a:t>
            </a:r>
            <a:r>
              <a:rPr lang="fr" sz="1500">
                <a:solidFill>
                  <a:srgbClr val="0000FF"/>
                </a:solidFill>
              </a:rPr>
              <a:t>(12),</a:t>
            </a:r>
            <a:br>
              <a:rPr lang="fr" sz="1500">
                <a:solidFill>
                  <a:srgbClr val="0000FF"/>
                </a:solidFill>
              </a:rPr>
            </a:br>
            <a:endParaRPr sz="1500">
              <a:solidFill>
                <a:srgbClr val="0000FF"/>
              </a:solidFill>
            </a:endParaRPr>
          </a:p>
          <a:p>
            <a:pPr marL="0" lvl="0" indent="0" algn="l" rtl="0">
              <a:spcBef>
                <a:spcPts val="0"/>
              </a:spcBef>
              <a:spcAft>
                <a:spcPts val="0"/>
              </a:spcAft>
              <a:buNone/>
            </a:pPr>
            <a:r>
              <a:rPr lang="fr" sz="1500">
                <a:solidFill>
                  <a:srgbClr val="0000FF"/>
                </a:solidFill>
              </a:rPr>
              <a:t>et probabilité d’avoir 3 appels en 1h : </a:t>
            </a:r>
            <a:endParaRPr sz="1500">
              <a:solidFill>
                <a:srgbClr val="0000FF"/>
              </a:solidFill>
            </a:endParaRPr>
          </a:p>
        </p:txBody>
      </p:sp>
      <p:pic>
        <p:nvPicPr>
          <p:cNvPr id="2478" name="Google Shape;2478;p278"/>
          <p:cNvPicPr preferRelativeResize="0"/>
          <p:nvPr/>
        </p:nvPicPr>
        <p:blipFill>
          <a:blip r:embed="rId4">
            <a:alphaModFix/>
          </a:blip>
          <a:stretch>
            <a:fillRect/>
          </a:stretch>
        </p:blipFill>
        <p:spPr>
          <a:xfrm>
            <a:off x="4216885" y="4141147"/>
            <a:ext cx="1593690" cy="51300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279"/>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Lors d’une marche le long d’un sentier de montagne, on croise en moyenne 2 marcheurs toutes les heures.</a:t>
            </a: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Quelle est la probabilité d’en croiser 5 au cours d’une heure ? </a:t>
            </a: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(utiliser stats.poisson)</a:t>
            </a:r>
            <a:endParaRPr sz="1500">
              <a:solidFill>
                <a:srgbClr val="0000FF"/>
              </a:solidFill>
            </a:endParaRPr>
          </a:p>
        </p:txBody>
      </p:sp>
      <p:sp>
        <p:nvSpPr>
          <p:cNvPr id="2484" name="Google Shape;2484;p27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a:t>
            </a:r>
            <a:endParaRPr sz="3200">
              <a:solidFill>
                <a:srgbClr val="707F87"/>
              </a:solidFill>
              <a:latin typeface="Calibri"/>
              <a:ea typeface="Calibri"/>
              <a:cs typeface="Calibri"/>
              <a:sym typeface="Calibri"/>
            </a:endParaRPr>
          </a:p>
        </p:txBody>
      </p:sp>
      <p:cxnSp>
        <p:nvCxnSpPr>
          <p:cNvPr id="2485" name="Google Shape;2485;p27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86" name="Google Shape;2486;p27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80"/>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Lors d’une marche le long d’un sentier de montagne, on croise en moyenne 2 marcheurs toutes les heures.</a:t>
            </a: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Quelle est la probabilité d’en croiser 5 au cours d’une heure ?</a:t>
            </a:r>
            <a:endParaRPr sz="1500">
              <a:solidFill>
                <a:srgbClr val="0000FF"/>
              </a:solidFill>
            </a:endParaRPr>
          </a:p>
          <a:p>
            <a:pPr marL="0" lvl="0" indent="0" algn="just" rtl="0">
              <a:lnSpc>
                <a:spcPct val="115000"/>
              </a:lnSpc>
              <a:spcBef>
                <a:spcPts val="0"/>
              </a:spcBef>
              <a:spcAft>
                <a:spcPts val="0"/>
              </a:spcAft>
              <a:buClr>
                <a:schemeClr val="dk1"/>
              </a:buClr>
              <a:buSzPts val="1100"/>
              <a:buFont typeface="Arial"/>
              <a:buNone/>
            </a:pPr>
            <a:r>
              <a:rPr lang="fr" sz="1500">
                <a:solidFill>
                  <a:schemeClr val="hlink"/>
                </a:solidFill>
              </a:rPr>
              <a:t>(utiliser stats.poisson)</a:t>
            </a:r>
            <a:endParaRPr sz="1500">
              <a:solidFill>
                <a:schemeClr val="hlink"/>
              </a:solidFill>
            </a:endParaRPr>
          </a:p>
          <a:p>
            <a:pPr marL="0" lvl="0" indent="0" algn="just" rtl="0">
              <a:lnSpc>
                <a:spcPct val="115000"/>
              </a:lnSpc>
              <a:spcBef>
                <a:spcPts val="0"/>
              </a:spcBef>
              <a:spcAft>
                <a:spcPts val="0"/>
              </a:spcAft>
              <a:buNone/>
            </a:pPr>
            <a:endParaRPr sz="1500">
              <a:solidFill>
                <a:srgbClr val="0000FF"/>
              </a:solidFill>
            </a:endParaRPr>
          </a:p>
          <a:p>
            <a:pPr marL="914400" lvl="0" indent="0" algn="just"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&gt;&gt;&gt; from scipy import stats</a:t>
            </a:r>
            <a:endParaRPr sz="1500">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&gt;&gt;&gt; va = stats.poisson(2)</a:t>
            </a:r>
            <a:endParaRPr sz="1500">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r>
              <a:rPr lang="fr" sz="1500">
                <a:latin typeface="Courier New"/>
                <a:ea typeface="Courier New"/>
                <a:cs typeface="Courier New"/>
                <a:sym typeface="Courier New"/>
              </a:rPr>
              <a:t>&gt;&gt;&gt; va.pmf(5)</a:t>
            </a:r>
            <a:endParaRPr sz="1500">
              <a:latin typeface="Courier New"/>
              <a:ea typeface="Courier New"/>
              <a:cs typeface="Courier New"/>
              <a:sym typeface="Courier New"/>
            </a:endParaRPr>
          </a:p>
          <a:p>
            <a:pPr marL="914400" lvl="0" indent="0" algn="just" rtl="0">
              <a:lnSpc>
                <a:spcPct val="115000"/>
              </a:lnSpc>
              <a:spcBef>
                <a:spcPts val="0"/>
              </a:spcBef>
              <a:spcAft>
                <a:spcPts val="0"/>
              </a:spcAft>
              <a:buNone/>
            </a:pPr>
            <a:r>
              <a:rPr lang="fr" sz="1500">
                <a:latin typeface="Courier New"/>
                <a:ea typeface="Courier New"/>
                <a:cs typeface="Courier New"/>
                <a:sym typeface="Courier New"/>
              </a:rPr>
              <a:t>0.03608940886309672</a:t>
            </a:r>
            <a:endParaRPr sz="1500">
              <a:latin typeface="Courier New"/>
              <a:ea typeface="Courier New"/>
              <a:cs typeface="Courier New"/>
              <a:sym typeface="Courier New"/>
            </a:endParaRPr>
          </a:p>
        </p:txBody>
      </p:sp>
      <p:sp>
        <p:nvSpPr>
          <p:cNvPr id="2492" name="Google Shape;2492;p28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 : solution</a:t>
            </a:r>
            <a:endParaRPr sz="3200">
              <a:solidFill>
                <a:srgbClr val="707F87"/>
              </a:solidFill>
              <a:latin typeface="Calibri"/>
              <a:ea typeface="Calibri"/>
              <a:cs typeface="Calibri"/>
              <a:sym typeface="Calibri"/>
            </a:endParaRPr>
          </a:p>
        </p:txBody>
      </p:sp>
      <p:cxnSp>
        <p:nvCxnSpPr>
          <p:cNvPr id="2493" name="Google Shape;2493;p28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494" name="Google Shape;2494;p28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281"/>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Par quelle loi modéliser les événements suivants :</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Le poids d’un individu.</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La probabilité pour un étudiant d’aller jusqu’au doctorat.</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Le nombre de clients arrivant chaque heure à une caisse de supermarché.</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L’obtention de cinq Piles dans 10 lancers d’une pièce.</a:t>
            </a: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Le tirage d’un réel entre 2 et 3.</a:t>
            </a:r>
            <a:endParaRPr sz="1500">
              <a:solidFill>
                <a:srgbClr val="0000FF"/>
              </a:solidFill>
            </a:endParaRPr>
          </a:p>
        </p:txBody>
      </p:sp>
      <p:sp>
        <p:nvSpPr>
          <p:cNvPr id="2500" name="Google Shape;2500;p28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a:t>
            </a:r>
            <a:endParaRPr sz="3200">
              <a:solidFill>
                <a:srgbClr val="707F87"/>
              </a:solidFill>
              <a:latin typeface="Calibri"/>
              <a:ea typeface="Calibri"/>
              <a:cs typeface="Calibri"/>
              <a:sym typeface="Calibri"/>
            </a:endParaRPr>
          </a:p>
        </p:txBody>
      </p:sp>
      <p:cxnSp>
        <p:nvCxnSpPr>
          <p:cNvPr id="2501" name="Google Shape;2501;p28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02" name="Google Shape;2502;p28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506"/>
        <p:cNvGrpSpPr/>
        <p:nvPr/>
      </p:nvGrpSpPr>
      <p:grpSpPr>
        <a:xfrm>
          <a:off x="0" y="0"/>
          <a:ext cx="0" cy="0"/>
          <a:chOff x="0" y="0"/>
          <a:chExt cx="0" cy="0"/>
        </a:xfrm>
      </p:grpSpPr>
      <p:sp>
        <p:nvSpPr>
          <p:cNvPr id="2507" name="Google Shape;2507;p282"/>
          <p:cNvSpPr txBox="1"/>
          <p:nvPr/>
        </p:nvSpPr>
        <p:spPr>
          <a:xfrm>
            <a:off x="646925" y="817250"/>
            <a:ext cx="8100000" cy="38133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Modélise la </a:t>
            </a:r>
            <a:r>
              <a:rPr lang="fr" sz="1500" b="1">
                <a:solidFill>
                  <a:srgbClr val="0000FF"/>
                </a:solidFill>
              </a:rPr>
              <a:t>durée de vie d'un phénomène sans mémoire, vieillissement ou usure</a:t>
            </a:r>
            <a:r>
              <a:rPr lang="fr" sz="1500">
                <a:solidFill>
                  <a:srgbClr val="0000FF"/>
                </a:solidFill>
              </a:rPr>
              <a:t>.</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proba que le phénomène dure au moins s+t heures sachant qu'il a déjà duré t heures </a:t>
            </a:r>
            <a:br>
              <a:rPr lang="fr" sz="1500">
                <a:solidFill>
                  <a:srgbClr val="0000FF"/>
                </a:solidFill>
              </a:rPr>
            </a:br>
            <a:r>
              <a:rPr lang="fr" sz="1500">
                <a:solidFill>
                  <a:srgbClr val="0000FF"/>
                </a:solidFill>
              </a:rPr>
              <a:t>= proba de durer s heures à partir de sa mise en fonction initiale</a:t>
            </a:r>
            <a:br>
              <a:rPr lang="fr" sz="1500">
                <a:solidFill>
                  <a:srgbClr val="0000FF"/>
                </a:solidFill>
              </a:rPr>
            </a:br>
            <a:r>
              <a:rPr lang="fr" sz="1500">
                <a:solidFill>
                  <a:srgbClr val="0000FF"/>
                </a:solidFill>
              </a:rPr>
              <a:t>(une ampoule peut “claquer”, de la même manière, peu après son achat ou au bout de deux ans : taux de défaillance constant au cours du temps)</a:t>
            </a:r>
            <a:br>
              <a:rPr lang="fr" sz="1500">
                <a:solidFill>
                  <a:srgbClr val="0000FF"/>
                </a:solidFill>
              </a:rPr>
            </a:b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=&gt; le fait que le phénomène ait duré </a:t>
            </a:r>
            <a:r>
              <a:rPr lang="fr" sz="1500" i="1">
                <a:solidFill>
                  <a:srgbClr val="0000FF"/>
                </a:solidFill>
              </a:rPr>
              <a:t>t</a:t>
            </a:r>
            <a:r>
              <a:rPr lang="fr" sz="1500">
                <a:solidFill>
                  <a:srgbClr val="0000FF"/>
                </a:solidFill>
              </a:rPr>
              <a:t> heures ne change rien à son espérance de vie à partir du temps </a:t>
            </a:r>
            <a:r>
              <a:rPr lang="fr" sz="1500" i="1">
                <a:solidFill>
                  <a:srgbClr val="0000FF"/>
                </a:solidFill>
              </a:rPr>
              <a:t>t</a:t>
            </a:r>
            <a:br>
              <a:rPr lang="fr" sz="1500" i="1">
                <a:solidFill>
                  <a:srgbClr val="0000FF"/>
                </a:solidFill>
              </a:rPr>
            </a:br>
            <a:r>
              <a:rPr lang="fr" sz="1500" i="1">
                <a:solidFill>
                  <a:srgbClr val="0000FF"/>
                </a:solidFill>
              </a:rPr>
              <a:t>(</a:t>
            </a:r>
            <a:r>
              <a:rPr lang="fr" sz="1500">
                <a:solidFill>
                  <a:schemeClr val="hlink"/>
                </a:solidFill>
              </a:rPr>
              <a:t>la probabilité d'un événement dans le futur est indépendante de l'histoire passée)</a:t>
            </a:r>
            <a:br>
              <a:rPr lang="fr" sz="1500">
                <a:solidFill>
                  <a:schemeClr val="hlink"/>
                </a:solidFill>
              </a:rPr>
            </a:br>
            <a:endParaRPr sz="1500">
              <a:solidFill>
                <a:schemeClr val="hlink"/>
              </a:solidFill>
            </a:endParaRPr>
          </a:p>
          <a:p>
            <a:pPr marL="457200" lvl="0" indent="-323850" algn="just" rtl="0">
              <a:lnSpc>
                <a:spcPct val="115000"/>
              </a:lnSpc>
              <a:spcBef>
                <a:spcPts val="0"/>
              </a:spcBef>
              <a:spcAft>
                <a:spcPts val="0"/>
              </a:spcAft>
              <a:buClr>
                <a:schemeClr val="hlink"/>
              </a:buClr>
              <a:buSzPts val="1500"/>
              <a:buChar char="●"/>
            </a:pPr>
            <a:r>
              <a:rPr lang="fr" sz="1500">
                <a:solidFill>
                  <a:schemeClr val="hlink"/>
                </a:solidFill>
              </a:rPr>
              <a:t>Espérance = 1/λ : taux moyen d'événements par unité de temps. Variance = 1/λ²</a:t>
            </a:r>
            <a:br>
              <a:rPr lang="fr" sz="1500">
                <a:solidFill>
                  <a:schemeClr val="hlink"/>
                </a:solidFill>
              </a:rPr>
            </a:b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NB : si mémoire, vieillissement ou usure, alors loi de Weibull</a:t>
            </a:r>
            <a:endParaRPr sz="1500">
              <a:solidFill>
                <a:schemeClr val="hlink"/>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  </a:t>
            </a:r>
            <a:endParaRPr sz="1500">
              <a:solidFill>
                <a:srgbClr val="0000FF"/>
              </a:solidFill>
            </a:endParaRPr>
          </a:p>
        </p:txBody>
      </p:sp>
      <p:cxnSp>
        <p:nvCxnSpPr>
          <p:cNvPr id="2508" name="Google Shape;2508;p28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09" name="Google Shape;2509;p28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exponentielle(λ)</a:t>
            </a:r>
            <a:endParaRPr sz="3200">
              <a:solidFill>
                <a:srgbClr val="707F87"/>
              </a:solidFill>
              <a:latin typeface="Calibri"/>
              <a:ea typeface="Calibri"/>
              <a:cs typeface="Calibri"/>
              <a:sym typeface="Calibri"/>
            </a:endParaRPr>
          </a:p>
        </p:txBody>
      </p:sp>
      <p:sp>
        <p:nvSpPr>
          <p:cNvPr id="2510" name="Google Shape;2510;p28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11" name="Google Shape;2511;p282"/>
          <p:cNvPicPr preferRelativeResize="0"/>
          <p:nvPr/>
        </p:nvPicPr>
        <p:blipFill>
          <a:blip r:embed="rId3">
            <a:alphaModFix/>
          </a:blip>
          <a:stretch>
            <a:fillRect/>
          </a:stretch>
        </p:blipFill>
        <p:spPr>
          <a:xfrm>
            <a:off x="6172200" y="19050"/>
            <a:ext cx="2743200" cy="8382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283"/>
          <p:cNvSpPr txBox="1"/>
          <p:nvPr/>
        </p:nvSpPr>
        <p:spPr>
          <a:xfrm>
            <a:off x="646925" y="817250"/>
            <a:ext cx="8100000" cy="38133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500">
              <a:solidFill>
                <a:schemeClr val="hlink"/>
              </a:solidFill>
            </a:endParaRPr>
          </a:p>
          <a:p>
            <a:pPr marL="457200" lvl="0" indent="-323850" algn="just" rtl="0">
              <a:lnSpc>
                <a:spcPct val="115000"/>
              </a:lnSpc>
              <a:spcBef>
                <a:spcPts val="0"/>
              </a:spcBef>
              <a:spcAft>
                <a:spcPts val="0"/>
              </a:spcAft>
              <a:buClr>
                <a:schemeClr val="hlink"/>
              </a:buClr>
              <a:buSzPts val="1500"/>
              <a:buChar char="●"/>
            </a:pPr>
            <a:r>
              <a:rPr lang="fr" sz="1500">
                <a:solidFill>
                  <a:schemeClr val="hlink"/>
                </a:solidFill>
              </a:rPr>
              <a:t>Probabilité (cumulée) qu'un client soit servi en moins de 5 minutes dans un supermarché, sachant qu’on attend en moyenne 10 minutes</a:t>
            </a:r>
            <a:br>
              <a:rPr lang="fr" sz="1500">
                <a:solidFill>
                  <a:schemeClr val="hlink"/>
                </a:solidFill>
              </a:rPr>
            </a:br>
            <a:r>
              <a:rPr lang="fr" sz="1500">
                <a:solidFill>
                  <a:schemeClr val="hlink"/>
                </a:solidFill>
              </a:rPr>
              <a:t>Espérance = 0.1 / min = 1/λ</a:t>
            </a:r>
            <a:br>
              <a:rPr lang="fr" sz="1500">
                <a:solidFill>
                  <a:schemeClr val="hlink"/>
                </a:solidFill>
              </a:rPr>
            </a:br>
            <a:endParaRPr sz="1500">
              <a:solidFill>
                <a:schemeClr val="hlink"/>
              </a:solidFill>
            </a:endParaRPr>
          </a:p>
          <a:p>
            <a:pPr marL="914400" lvl="0" indent="0" algn="just" rtl="0">
              <a:lnSpc>
                <a:spcPct val="115000"/>
              </a:lnSpc>
              <a:spcBef>
                <a:spcPts val="0"/>
              </a:spcBef>
              <a:spcAft>
                <a:spcPts val="0"/>
              </a:spcAft>
              <a:buNone/>
            </a:pPr>
            <a:r>
              <a:rPr lang="fr" sz="1500">
                <a:latin typeface="Courier New"/>
                <a:ea typeface="Courier New"/>
                <a:cs typeface="Courier New"/>
                <a:sym typeface="Courier New"/>
              </a:rPr>
              <a:t>&gt;&gt;&gt; from scipy.stats import expon</a:t>
            </a:r>
            <a:endParaRPr sz="1500">
              <a:latin typeface="Courier New"/>
              <a:ea typeface="Courier New"/>
              <a:cs typeface="Courier New"/>
              <a:sym typeface="Courier New"/>
            </a:endParaRPr>
          </a:p>
          <a:p>
            <a:pPr marL="914400" lvl="0" indent="0" algn="just" rtl="0">
              <a:lnSpc>
                <a:spcPct val="115000"/>
              </a:lnSpc>
              <a:spcBef>
                <a:spcPts val="0"/>
              </a:spcBef>
              <a:spcAft>
                <a:spcPts val="0"/>
              </a:spcAft>
              <a:buNone/>
            </a:pPr>
            <a:r>
              <a:rPr lang="fr" sz="1500">
                <a:latin typeface="Courier New"/>
                <a:ea typeface="Courier New"/>
                <a:cs typeface="Courier New"/>
                <a:sym typeface="Courier New"/>
              </a:rPr>
              <a:t>&gt;&gt;&gt; expo = stats.expon(scale=10)</a:t>
            </a:r>
            <a:endParaRPr sz="1500">
              <a:latin typeface="Courier New"/>
              <a:ea typeface="Courier New"/>
              <a:cs typeface="Courier New"/>
              <a:sym typeface="Courier New"/>
            </a:endParaRPr>
          </a:p>
          <a:p>
            <a:pPr marL="914400" lvl="0" indent="0" algn="just" rtl="0">
              <a:lnSpc>
                <a:spcPct val="115000"/>
              </a:lnSpc>
              <a:spcBef>
                <a:spcPts val="0"/>
              </a:spcBef>
              <a:spcAft>
                <a:spcPts val="0"/>
              </a:spcAft>
              <a:buNone/>
            </a:pPr>
            <a:r>
              <a:rPr lang="fr" sz="1500">
                <a:latin typeface="Courier New"/>
                <a:ea typeface="Courier New"/>
                <a:cs typeface="Courier New"/>
                <a:sym typeface="Courier New"/>
              </a:rPr>
              <a:t>&gt;&gt;&gt; expo.cdf(5)</a:t>
            </a:r>
            <a:endParaRPr sz="1500">
              <a:latin typeface="Courier New"/>
              <a:ea typeface="Courier New"/>
              <a:cs typeface="Courier New"/>
              <a:sym typeface="Courier New"/>
            </a:endParaRPr>
          </a:p>
          <a:p>
            <a:pPr marL="914400" lvl="0" indent="0" algn="just" rtl="0">
              <a:lnSpc>
                <a:spcPct val="115000"/>
              </a:lnSpc>
              <a:spcBef>
                <a:spcPts val="0"/>
              </a:spcBef>
              <a:spcAft>
                <a:spcPts val="0"/>
              </a:spcAft>
              <a:buNone/>
            </a:pPr>
            <a:r>
              <a:rPr lang="fr" sz="1500">
                <a:latin typeface="Courier New"/>
                <a:ea typeface="Courier New"/>
                <a:cs typeface="Courier New"/>
                <a:sym typeface="Courier New"/>
              </a:rPr>
              <a:t>0.3934693402873666</a:t>
            </a:r>
            <a:endParaRPr sz="1500">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None/>
            </a:pPr>
            <a:endParaRPr sz="1500">
              <a:solidFill>
                <a:schemeClr val="hlink"/>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  </a:t>
            </a:r>
            <a:endParaRPr sz="1500">
              <a:solidFill>
                <a:srgbClr val="0000FF"/>
              </a:solidFill>
            </a:endParaRPr>
          </a:p>
        </p:txBody>
      </p:sp>
      <p:cxnSp>
        <p:nvCxnSpPr>
          <p:cNvPr id="2517" name="Google Shape;2517;p28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18" name="Google Shape;2518;p28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exponentielle(λ) : exemples</a:t>
            </a:r>
            <a:endParaRPr sz="3200">
              <a:solidFill>
                <a:srgbClr val="707F87"/>
              </a:solidFill>
              <a:latin typeface="Calibri"/>
              <a:ea typeface="Calibri"/>
              <a:cs typeface="Calibri"/>
              <a:sym typeface="Calibri"/>
            </a:endParaRPr>
          </a:p>
        </p:txBody>
      </p:sp>
      <p:sp>
        <p:nvSpPr>
          <p:cNvPr id="2519" name="Google Shape;2519;p28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4" name="Google Shape;2524;p284"/>
          <p:cNvSpPr txBox="1"/>
          <p:nvPr/>
        </p:nvSpPr>
        <p:spPr>
          <a:xfrm>
            <a:off x="646925" y="817250"/>
            <a:ext cx="8100000" cy="38133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500">
              <a:solidFill>
                <a:schemeClr val="hlink"/>
              </a:solidFill>
            </a:endParaRPr>
          </a:p>
          <a:p>
            <a:pPr marL="457200" lvl="0" indent="-323850" algn="just" rtl="0">
              <a:lnSpc>
                <a:spcPct val="115000"/>
              </a:lnSpc>
              <a:spcBef>
                <a:spcPts val="0"/>
              </a:spcBef>
              <a:spcAft>
                <a:spcPts val="0"/>
              </a:spcAft>
              <a:buClr>
                <a:schemeClr val="hlink"/>
              </a:buClr>
              <a:buSzPts val="1500"/>
              <a:buChar char="●"/>
            </a:pPr>
            <a:r>
              <a:rPr lang="fr" sz="1500">
                <a:solidFill>
                  <a:schemeClr val="hlink"/>
                </a:solidFill>
              </a:rPr>
              <a:t>Quelle est la probabilité d’avoir un bus ces 10 prochaines minutes, sachant que l’on a en moyenne un bus par heure ?</a:t>
            </a:r>
            <a:endParaRPr sz="1500">
              <a:solidFill>
                <a:schemeClr val="hlink"/>
              </a:solidFill>
            </a:endParaRPr>
          </a:p>
          <a:p>
            <a:pPr marL="457200" lvl="0" indent="45720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None/>
            </a:pPr>
            <a:endParaRPr sz="1500">
              <a:solidFill>
                <a:schemeClr val="hlink"/>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  </a:t>
            </a:r>
            <a:endParaRPr sz="1500">
              <a:solidFill>
                <a:srgbClr val="0000FF"/>
              </a:solidFill>
            </a:endParaRPr>
          </a:p>
        </p:txBody>
      </p:sp>
      <p:cxnSp>
        <p:nvCxnSpPr>
          <p:cNvPr id="2525" name="Google Shape;2525;p28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26" name="Google Shape;2526;p28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exponentielle(λ) : exercice</a:t>
            </a:r>
            <a:endParaRPr sz="3200">
              <a:solidFill>
                <a:srgbClr val="707F87"/>
              </a:solidFill>
              <a:latin typeface="Calibri"/>
              <a:ea typeface="Calibri"/>
              <a:cs typeface="Calibri"/>
              <a:sym typeface="Calibri"/>
            </a:endParaRPr>
          </a:p>
        </p:txBody>
      </p:sp>
      <p:sp>
        <p:nvSpPr>
          <p:cNvPr id="2527" name="Google Shape;2527;p28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285"/>
          <p:cNvSpPr txBox="1"/>
          <p:nvPr/>
        </p:nvSpPr>
        <p:spPr>
          <a:xfrm>
            <a:off x="646925" y="817250"/>
            <a:ext cx="8100000" cy="38133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500">
              <a:solidFill>
                <a:schemeClr val="hlink"/>
              </a:solidFill>
            </a:endParaRPr>
          </a:p>
          <a:p>
            <a:pPr marL="457200" lvl="0" indent="-323850" algn="just" rtl="0">
              <a:lnSpc>
                <a:spcPct val="115000"/>
              </a:lnSpc>
              <a:spcBef>
                <a:spcPts val="0"/>
              </a:spcBef>
              <a:spcAft>
                <a:spcPts val="0"/>
              </a:spcAft>
              <a:buClr>
                <a:schemeClr val="hlink"/>
              </a:buClr>
              <a:buSzPts val="1500"/>
              <a:buChar char="●"/>
            </a:pPr>
            <a:r>
              <a:rPr lang="fr" sz="1500">
                <a:solidFill>
                  <a:schemeClr val="hlink"/>
                </a:solidFill>
              </a:rPr>
              <a:t>Quelle est la probabilité d’avoir un bus ces 10 prochaines minutes, sachant que l’on a en moyenne un bus par heure ?</a:t>
            </a:r>
            <a:br>
              <a:rPr lang="fr" sz="1500">
                <a:solidFill>
                  <a:schemeClr val="hlink"/>
                </a:solidFill>
              </a:rPr>
            </a:br>
            <a:br>
              <a:rPr lang="fr" sz="1500">
                <a:solidFill>
                  <a:schemeClr val="hlink"/>
                </a:solidFill>
              </a:rPr>
            </a:br>
            <a:r>
              <a:rPr lang="fr" sz="1500">
                <a:solidFill>
                  <a:schemeClr val="hlink"/>
                </a:solidFill>
              </a:rPr>
              <a:t>Espérance = 1/6 pour 10 min = 1/λ</a:t>
            </a:r>
            <a:br>
              <a:rPr lang="fr" sz="1500">
                <a:solidFill>
                  <a:schemeClr val="hlink"/>
                </a:solidFill>
              </a:rPr>
            </a:br>
            <a:endParaRPr sz="1500">
              <a:solidFill>
                <a:schemeClr val="hlink"/>
              </a:solidFill>
            </a:endParaRPr>
          </a:p>
          <a:p>
            <a:pPr marL="914400" lvl="0" indent="0" algn="just" rtl="0">
              <a:lnSpc>
                <a:spcPct val="115000"/>
              </a:lnSpc>
              <a:spcBef>
                <a:spcPts val="0"/>
              </a:spcBef>
              <a:spcAft>
                <a:spcPts val="0"/>
              </a:spcAft>
              <a:buNone/>
            </a:pPr>
            <a:r>
              <a:rPr lang="fr" sz="1500">
                <a:latin typeface="Courier New"/>
                <a:ea typeface="Courier New"/>
                <a:cs typeface="Courier New"/>
                <a:sym typeface="Courier New"/>
              </a:rPr>
              <a:t>&gt;&gt;&gt; from scipy.stats import expon</a:t>
            </a:r>
            <a:endParaRPr sz="1500">
              <a:latin typeface="Courier New"/>
              <a:ea typeface="Courier New"/>
              <a:cs typeface="Courier New"/>
              <a:sym typeface="Courier New"/>
            </a:endParaRPr>
          </a:p>
          <a:p>
            <a:pPr marL="914400" lvl="0" indent="0" algn="just" rtl="0">
              <a:lnSpc>
                <a:spcPct val="115000"/>
              </a:lnSpc>
              <a:spcBef>
                <a:spcPts val="0"/>
              </a:spcBef>
              <a:spcAft>
                <a:spcPts val="0"/>
              </a:spcAft>
              <a:buNone/>
            </a:pPr>
            <a:r>
              <a:rPr lang="fr" sz="1500">
                <a:latin typeface="Courier New"/>
                <a:ea typeface="Courier New"/>
                <a:cs typeface="Courier New"/>
                <a:sym typeface="Courier New"/>
              </a:rPr>
              <a:t>&gt;&gt;&gt; expo = stats.expon(scale=6)</a:t>
            </a:r>
            <a:endParaRPr sz="1500">
              <a:latin typeface="Courier New"/>
              <a:ea typeface="Courier New"/>
              <a:cs typeface="Courier New"/>
              <a:sym typeface="Courier New"/>
            </a:endParaRPr>
          </a:p>
          <a:p>
            <a:pPr marL="914400" lvl="0" indent="0" algn="just" rtl="0">
              <a:lnSpc>
                <a:spcPct val="115000"/>
              </a:lnSpc>
              <a:spcBef>
                <a:spcPts val="0"/>
              </a:spcBef>
              <a:spcAft>
                <a:spcPts val="0"/>
              </a:spcAft>
              <a:buNone/>
            </a:pPr>
            <a:r>
              <a:rPr lang="fr" sz="1500">
                <a:latin typeface="Courier New"/>
                <a:ea typeface="Courier New"/>
                <a:cs typeface="Courier New"/>
                <a:sym typeface="Courier New"/>
              </a:rPr>
              <a:t>&gt;&gt;&gt; expo.cdf(1)</a:t>
            </a:r>
            <a:endParaRPr sz="1500">
              <a:latin typeface="Courier New"/>
              <a:ea typeface="Courier New"/>
              <a:cs typeface="Courier New"/>
              <a:sym typeface="Courier New"/>
            </a:endParaRPr>
          </a:p>
          <a:p>
            <a:pPr marL="914400" lvl="0" indent="0" algn="just" rtl="0">
              <a:lnSpc>
                <a:spcPct val="115000"/>
              </a:lnSpc>
              <a:spcBef>
                <a:spcPts val="0"/>
              </a:spcBef>
              <a:spcAft>
                <a:spcPts val="0"/>
              </a:spcAft>
              <a:buNone/>
            </a:pPr>
            <a:r>
              <a:rPr lang="fr" sz="1500">
                <a:latin typeface="Courier New"/>
                <a:ea typeface="Courier New"/>
                <a:cs typeface="Courier New"/>
                <a:sym typeface="Courier New"/>
              </a:rPr>
              <a:t>0.15351827510938593</a:t>
            </a:r>
            <a:endParaRPr sz="1500">
              <a:latin typeface="Courier New"/>
              <a:ea typeface="Courier New"/>
              <a:cs typeface="Courier New"/>
              <a:sym typeface="Courier New"/>
            </a:endParaRPr>
          </a:p>
          <a:p>
            <a:pPr marL="457200" lvl="0" indent="45720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None/>
            </a:pPr>
            <a:endParaRPr sz="1500">
              <a:solidFill>
                <a:schemeClr val="hlink"/>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  </a:t>
            </a:r>
            <a:endParaRPr sz="1500">
              <a:solidFill>
                <a:srgbClr val="0000FF"/>
              </a:solidFill>
            </a:endParaRPr>
          </a:p>
        </p:txBody>
      </p:sp>
      <p:cxnSp>
        <p:nvCxnSpPr>
          <p:cNvPr id="2533" name="Google Shape;2533;p28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34" name="Google Shape;2534;p28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exponentielle(λ) : correction</a:t>
            </a:r>
            <a:endParaRPr sz="3200">
              <a:solidFill>
                <a:srgbClr val="707F87"/>
              </a:solidFill>
              <a:latin typeface="Calibri"/>
              <a:ea typeface="Calibri"/>
              <a:cs typeface="Calibri"/>
              <a:sym typeface="Calibri"/>
            </a:endParaRPr>
          </a:p>
        </p:txBody>
      </p:sp>
      <p:sp>
        <p:nvSpPr>
          <p:cNvPr id="2535" name="Google Shape;2535;p28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286"/>
          <p:cNvSpPr txBox="1"/>
          <p:nvPr/>
        </p:nvSpPr>
        <p:spPr>
          <a:xfrm>
            <a:off x="646925" y="817250"/>
            <a:ext cx="8100000" cy="36222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500">
              <a:solidFill>
                <a:srgbClr val="0000FF"/>
              </a:solidFill>
            </a:endParaRPr>
          </a:p>
          <a:p>
            <a:pPr marL="457200" lvl="0" indent="-323850" algn="just" rtl="0">
              <a:lnSpc>
                <a:spcPct val="115000"/>
              </a:lnSpc>
              <a:spcBef>
                <a:spcPts val="0"/>
              </a:spcBef>
              <a:spcAft>
                <a:spcPts val="0"/>
              </a:spcAft>
              <a:buClr>
                <a:srgbClr val="0000FF"/>
              </a:buClr>
              <a:buSzPts val="1500"/>
              <a:buChar char="●"/>
            </a:pPr>
            <a:r>
              <a:rPr lang="fr" sz="1500">
                <a:solidFill>
                  <a:schemeClr val="hlink"/>
                </a:solidFill>
              </a:rPr>
              <a:t>Temps entre événements dans un processus de Poisson, par exemple entre deux appels téléphoniques (se produisent de manière indépendante à un taux constant).</a:t>
            </a:r>
            <a:endParaRPr sz="1500">
              <a:solidFill>
                <a:schemeClr val="hlink"/>
              </a:solidFill>
            </a:endParaRPr>
          </a:p>
          <a:p>
            <a:pPr marL="457200" lvl="0" indent="457200" algn="just" rtl="0">
              <a:lnSpc>
                <a:spcPct val="115000"/>
              </a:lnSpc>
              <a:spcBef>
                <a:spcPts val="0"/>
              </a:spcBef>
              <a:spcAft>
                <a:spcPts val="0"/>
              </a:spcAft>
              <a:buNone/>
            </a:pPr>
            <a:br>
              <a:rPr lang="fr" sz="1500">
                <a:solidFill>
                  <a:schemeClr val="hlink"/>
                </a:solidFill>
              </a:rPr>
            </a:br>
            <a:endParaRPr sz="1500">
              <a:solidFill>
                <a:schemeClr val="hlink"/>
              </a:solidFill>
            </a:endParaRPr>
          </a:p>
          <a:p>
            <a:pPr marL="457200" lvl="0" indent="-323850" algn="just" rtl="0">
              <a:lnSpc>
                <a:spcPct val="115000"/>
              </a:lnSpc>
              <a:spcBef>
                <a:spcPts val="0"/>
              </a:spcBef>
              <a:spcAft>
                <a:spcPts val="0"/>
              </a:spcAft>
              <a:buClr>
                <a:schemeClr val="hlink"/>
              </a:buClr>
              <a:buSzPts val="1500"/>
              <a:buChar char="●"/>
            </a:pPr>
            <a:r>
              <a:rPr lang="fr" sz="1500">
                <a:solidFill>
                  <a:schemeClr val="hlink"/>
                </a:solidFill>
              </a:rPr>
              <a:t>Supposons que l’on reçoive 5 appels par heure, soit 5/60 par minute (λ=60/5=12).</a:t>
            </a:r>
            <a:br>
              <a:rPr lang="fr" sz="1500">
                <a:solidFill>
                  <a:schemeClr val="hlink"/>
                </a:solidFill>
              </a:rPr>
            </a:br>
            <a:r>
              <a:rPr lang="fr" sz="1500">
                <a:solidFill>
                  <a:schemeClr val="hlink"/>
                </a:solidFill>
              </a:rPr>
              <a:t>On veut générer 4 appels…</a:t>
            </a:r>
            <a:br>
              <a:rPr lang="fr" sz="1500">
                <a:solidFill>
                  <a:schemeClr val="hlink"/>
                </a:solidFill>
              </a:rPr>
            </a:br>
            <a:br>
              <a:rPr lang="fr" sz="1500">
                <a:solidFill>
                  <a:schemeClr val="hlink"/>
                </a:solidFill>
              </a:rPr>
            </a:br>
            <a:r>
              <a:rPr lang="fr" sz="1500">
                <a:latin typeface="Courier New"/>
                <a:ea typeface="Courier New"/>
                <a:cs typeface="Courier New"/>
                <a:sym typeface="Courier New"/>
              </a:rPr>
              <a:t>	&gt;&gt;&gt; from scipy import stats</a:t>
            </a:r>
            <a:br>
              <a:rPr lang="fr" sz="1500">
                <a:latin typeface="Courier New"/>
                <a:ea typeface="Courier New"/>
                <a:cs typeface="Courier New"/>
                <a:sym typeface="Courier New"/>
              </a:rPr>
            </a:br>
            <a:r>
              <a:rPr lang="fr" sz="1500">
                <a:latin typeface="Courier New"/>
                <a:ea typeface="Courier New"/>
                <a:cs typeface="Courier New"/>
                <a:sym typeface="Courier New"/>
              </a:rPr>
              <a:t>	&gt;&gt;&gt; va = stats.expon(60/5)</a:t>
            </a:r>
            <a:br>
              <a:rPr lang="fr" sz="1500">
                <a:latin typeface="Courier New"/>
                <a:ea typeface="Courier New"/>
                <a:cs typeface="Courier New"/>
                <a:sym typeface="Courier New"/>
              </a:rPr>
            </a:br>
            <a:r>
              <a:rPr lang="fr" sz="1500">
                <a:latin typeface="Courier New"/>
                <a:ea typeface="Courier New"/>
                <a:cs typeface="Courier New"/>
                <a:sym typeface="Courier New"/>
              </a:rPr>
              <a:t>	&gt;&gt;&gt; va.rvs(4)</a:t>
            </a:r>
            <a:br>
              <a:rPr lang="fr" sz="1500">
                <a:latin typeface="Courier New"/>
                <a:ea typeface="Courier New"/>
                <a:cs typeface="Courier New"/>
                <a:sym typeface="Courier New"/>
              </a:rPr>
            </a:br>
            <a:r>
              <a:rPr lang="fr" sz="1500">
                <a:latin typeface="Courier New"/>
                <a:ea typeface="Courier New"/>
                <a:cs typeface="Courier New"/>
                <a:sym typeface="Courier New"/>
              </a:rPr>
              <a:t>	array([12.06651968, 14.64844266, 12.01971243, 12.53505665])</a:t>
            </a:r>
            <a:endParaRPr sz="1500">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hlink"/>
              </a:solidFill>
            </a:endParaRPr>
          </a:p>
          <a:p>
            <a:pPr marL="0" lvl="0" indent="0" algn="just" rtl="0">
              <a:lnSpc>
                <a:spcPct val="115000"/>
              </a:lnSpc>
              <a:spcBef>
                <a:spcPts val="0"/>
              </a:spcBef>
              <a:spcAft>
                <a:spcPts val="0"/>
              </a:spcAft>
              <a:buNone/>
            </a:pPr>
            <a:br>
              <a:rPr lang="fr" sz="1500">
                <a:solidFill>
                  <a:schemeClr val="hlink"/>
                </a:solidFill>
              </a:rPr>
            </a:br>
            <a:r>
              <a:rPr lang="fr" sz="1500">
                <a:solidFill>
                  <a:schemeClr val="hlink"/>
                </a:solidFill>
              </a:rPr>
              <a:t> </a:t>
            </a:r>
            <a:endParaRPr sz="1500">
              <a:solidFill>
                <a:schemeClr val="hlink"/>
              </a:solidFill>
            </a:endParaRPr>
          </a:p>
          <a:p>
            <a:pPr marL="0" lvl="0" indent="0" algn="just" rtl="0">
              <a:lnSpc>
                <a:spcPct val="115000"/>
              </a:lnSpc>
              <a:spcBef>
                <a:spcPts val="0"/>
              </a:spcBef>
              <a:spcAft>
                <a:spcPts val="0"/>
              </a:spcAft>
              <a:buNone/>
            </a:pPr>
            <a:endParaRPr sz="1500">
              <a:solidFill>
                <a:schemeClr val="hlink"/>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  </a:t>
            </a:r>
            <a:endParaRPr sz="1500">
              <a:solidFill>
                <a:srgbClr val="0000FF"/>
              </a:solidFill>
            </a:endParaRPr>
          </a:p>
        </p:txBody>
      </p:sp>
      <p:cxnSp>
        <p:nvCxnSpPr>
          <p:cNvPr id="2541" name="Google Shape;2541;p28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42" name="Google Shape;2542;p28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Loi exponentielle(λ) : exemple</a:t>
            </a:r>
            <a:endParaRPr sz="3200">
              <a:solidFill>
                <a:srgbClr val="707F87"/>
              </a:solidFill>
              <a:latin typeface="Calibri"/>
              <a:ea typeface="Calibri"/>
              <a:cs typeface="Calibri"/>
              <a:sym typeface="Calibri"/>
            </a:endParaRPr>
          </a:p>
        </p:txBody>
      </p:sp>
      <p:sp>
        <p:nvSpPr>
          <p:cNvPr id="2543" name="Google Shape;2543;p28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sp>
        <p:nvSpPr>
          <p:cNvPr id="2548" name="Google Shape;2548;p287"/>
          <p:cNvSpPr txBox="1"/>
          <p:nvPr/>
        </p:nvSpPr>
        <p:spPr>
          <a:xfrm>
            <a:off x="646925" y="817250"/>
            <a:ext cx="8100000" cy="38133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chemeClr val="hlink"/>
              </a:buClr>
              <a:buSzPts val="1500"/>
              <a:buChar char="●"/>
            </a:pPr>
            <a:r>
              <a:rPr lang="fr" sz="1500">
                <a:solidFill>
                  <a:schemeClr val="hlink"/>
                </a:solidFill>
              </a:rPr>
              <a:t>Loi de Gumbel :</a:t>
            </a:r>
            <a:endParaRPr sz="1500">
              <a:solidFill>
                <a:schemeClr val="hlink"/>
              </a:solidFill>
            </a:endParaRPr>
          </a:p>
          <a:p>
            <a:pPr marL="914400" lvl="1" indent="-323850" algn="just" rtl="0">
              <a:lnSpc>
                <a:spcPct val="115000"/>
              </a:lnSpc>
              <a:spcBef>
                <a:spcPts val="0"/>
              </a:spcBef>
              <a:spcAft>
                <a:spcPts val="0"/>
              </a:spcAft>
              <a:buClr>
                <a:schemeClr val="hlink"/>
              </a:buClr>
              <a:buSzPts val="1500"/>
              <a:buChar char="○"/>
            </a:pPr>
            <a:r>
              <a:rPr lang="fr" sz="1500">
                <a:solidFill>
                  <a:schemeClr val="hlink"/>
                </a:solidFill>
              </a:rPr>
              <a:t>niveau des crues d'un fleuve, si on possède le relevé des débits sur dix ans</a:t>
            </a:r>
            <a:endParaRPr sz="1500">
              <a:solidFill>
                <a:schemeClr val="hlink"/>
              </a:solidFill>
            </a:endParaRPr>
          </a:p>
          <a:p>
            <a:pPr marL="914400" lvl="1" indent="-323850" algn="just" rtl="0">
              <a:lnSpc>
                <a:spcPct val="115000"/>
              </a:lnSpc>
              <a:spcBef>
                <a:spcPts val="0"/>
              </a:spcBef>
              <a:spcAft>
                <a:spcPts val="0"/>
              </a:spcAft>
              <a:buClr>
                <a:schemeClr val="hlink"/>
              </a:buClr>
              <a:buSzPts val="1500"/>
              <a:buChar char="○"/>
            </a:pPr>
            <a:r>
              <a:rPr lang="fr" sz="1500">
                <a:solidFill>
                  <a:schemeClr val="hlink"/>
                </a:solidFill>
              </a:rPr>
              <a:t>probabilité d'un événement critique, comme un tremblement de terre</a:t>
            </a:r>
            <a:endParaRPr sz="1500">
              <a:solidFill>
                <a:schemeClr val="hlink"/>
              </a:solidFill>
            </a:endParaRPr>
          </a:p>
          <a:p>
            <a:pPr marL="457200" lvl="0" indent="-323850" algn="just" rtl="0">
              <a:lnSpc>
                <a:spcPct val="115000"/>
              </a:lnSpc>
              <a:spcBef>
                <a:spcPts val="0"/>
              </a:spcBef>
              <a:spcAft>
                <a:spcPts val="0"/>
              </a:spcAft>
              <a:buClr>
                <a:schemeClr val="hlink"/>
              </a:buClr>
              <a:buSzPts val="1500"/>
              <a:buChar char="●"/>
            </a:pPr>
            <a:r>
              <a:rPr lang="fr" sz="1500">
                <a:solidFill>
                  <a:schemeClr val="hlink"/>
                </a:solidFill>
              </a:rPr>
              <a:t>Loi de Fréchet : événements extrêmes tels que le maximum annuel des précipitations journalières ou le débit des rivières</a:t>
            </a:r>
            <a:endParaRPr sz="1500">
              <a:solidFill>
                <a:schemeClr val="hlink"/>
              </a:solidFill>
            </a:endParaRPr>
          </a:p>
          <a:p>
            <a:pPr marL="457200" lvl="0" indent="-323850" algn="just" rtl="0">
              <a:lnSpc>
                <a:spcPct val="115000"/>
              </a:lnSpc>
              <a:spcBef>
                <a:spcPts val="0"/>
              </a:spcBef>
              <a:spcAft>
                <a:spcPts val="0"/>
              </a:spcAft>
              <a:buClr>
                <a:schemeClr val="hlink"/>
              </a:buClr>
              <a:buSzPts val="1500"/>
              <a:buChar char="●"/>
            </a:pPr>
            <a:r>
              <a:rPr lang="fr" sz="1500">
                <a:solidFill>
                  <a:schemeClr val="hlink"/>
                </a:solidFill>
              </a:rPr>
              <a:t>Loi Gamma : analyse de survie</a:t>
            </a:r>
            <a:endParaRPr sz="1500">
              <a:solidFill>
                <a:schemeClr val="hlink"/>
              </a:solidFill>
            </a:endParaRPr>
          </a:p>
          <a:p>
            <a:pPr marL="914400" lvl="1" indent="-323850" algn="just" rtl="0">
              <a:lnSpc>
                <a:spcPct val="115000"/>
              </a:lnSpc>
              <a:spcBef>
                <a:spcPts val="0"/>
              </a:spcBef>
              <a:spcAft>
                <a:spcPts val="0"/>
              </a:spcAft>
              <a:buClr>
                <a:schemeClr val="hlink"/>
              </a:buClr>
              <a:buSzPts val="1500"/>
              <a:buChar char="○"/>
            </a:pPr>
            <a:r>
              <a:rPr lang="fr" sz="1500">
                <a:solidFill>
                  <a:schemeClr val="hlink"/>
                </a:solidFill>
              </a:rPr>
              <a:t>temps restant avant la mort pour des organismes biologiques</a:t>
            </a:r>
            <a:endParaRPr sz="1500">
              <a:solidFill>
                <a:schemeClr val="hlink"/>
              </a:solidFill>
            </a:endParaRPr>
          </a:p>
          <a:p>
            <a:pPr marL="914400" lvl="1" indent="-323850" algn="just" rtl="0">
              <a:lnSpc>
                <a:spcPct val="115000"/>
              </a:lnSpc>
              <a:spcBef>
                <a:spcPts val="0"/>
              </a:spcBef>
              <a:spcAft>
                <a:spcPts val="0"/>
              </a:spcAft>
              <a:buClr>
                <a:schemeClr val="hlink"/>
              </a:buClr>
              <a:buSzPts val="1500"/>
              <a:buChar char="○"/>
            </a:pPr>
            <a:r>
              <a:rPr lang="fr" sz="1500">
                <a:solidFill>
                  <a:schemeClr val="hlink"/>
                </a:solidFill>
              </a:rPr>
              <a:t>temps restant avant l'échec ou la panne dans les systèmes artificiels</a:t>
            </a:r>
            <a:endParaRPr sz="1500">
              <a:solidFill>
                <a:schemeClr val="hlink"/>
              </a:solidFill>
            </a:endParaRPr>
          </a:p>
          <a:p>
            <a:pPr marL="457200" lvl="0" indent="-323850" algn="just" rtl="0">
              <a:lnSpc>
                <a:spcPct val="115000"/>
              </a:lnSpc>
              <a:spcBef>
                <a:spcPts val="0"/>
              </a:spcBef>
              <a:spcAft>
                <a:spcPts val="0"/>
              </a:spcAft>
              <a:buClr>
                <a:schemeClr val="hlink"/>
              </a:buClr>
              <a:buSzPts val="1500"/>
              <a:buChar char="●"/>
            </a:pPr>
            <a:r>
              <a:rPr lang="fr" sz="1500">
                <a:solidFill>
                  <a:schemeClr val="hlink"/>
                </a:solidFill>
              </a:rPr>
              <a:t>Loi de Rayleigh : distance à laquelle une particule se trouve de son point de départ, après avoir effectué n pas d'une marche aléatoire dans le plan</a:t>
            </a:r>
            <a:endParaRPr sz="1500">
              <a:solidFill>
                <a:schemeClr val="hlink"/>
              </a:solidFill>
            </a:endParaRPr>
          </a:p>
          <a:p>
            <a:pPr marL="457200" lvl="0" indent="-323850" algn="just" rtl="0">
              <a:lnSpc>
                <a:spcPct val="115000"/>
              </a:lnSpc>
              <a:spcBef>
                <a:spcPts val="0"/>
              </a:spcBef>
              <a:spcAft>
                <a:spcPts val="0"/>
              </a:spcAft>
              <a:buClr>
                <a:schemeClr val="hlink"/>
              </a:buClr>
              <a:buSzPts val="1500"/>
              <a:buChar char="●"/>
            </a:pPr>
            <a:r>
              <a:rPr lang="fr" sz="1500">
                <a:solidFill>
                  <a:schemeClr val="hlink"/>
                </a:solidFill>
              </a:rPr>
              <a:t>Loi de Laplace, de Benford…</a:t>
            </a:r>
            <a:br>
              <a:rPr lang="fr" sz="1500">
                <a:solidFill>
                  <a:schemeClr val="hlink"/>
                </a:solidFill>
              </a:rPr>
            </a:br>
            <a:r>
              <a:rPr lang="fr" sz="1500">
                <a:solidFill>
                  <a:schemeClr val="hlink"/>
                </a:solidFill>
              </a:rPr>
              <a:t>https://fr.wikipedia.org/wiki/Liste_de_lois_de_probabilit%C3%A9</a:t>
            </a:r>
            <a:endParaRPr sz="1500">
              <a:solidFill>
                <a:schemeClr val="hlink"/>
              </a:solidFill>
            </a:endParaRPr>
          </a:p>
          <a:p>
            <a:pPr marL="914400" lvl="0" indent="0" algn="just" rtl="0">
              <a:lnSpc>
                <a:spcPct val="115000"/>
              </a:lnSpc>
              <a:spcBef>
                <a:spcPts val="0"/>
              </a:spcBef>
              <a:spcAft>
                <a:spcPts val="0"/>
              </a:spcAft>
              <a:buNone/>
            </a:pPr>
            <a:endParaRPr sz="1500">
              <a:latin typeface="Courier New"/>
              <a:ea typeface="Courier New"/>
              <a:cs typeface="Courier New"/>
              <a:sym typeface="Courier New"/>
            </a:endParaRPr>
          </a:p>
          <a:p>
            <a:pPr marL="457200" lvl="0" indent="45720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None/>
            </a:pPr>
            <a:endParaRPr sz="1500">
              <a:solidFill>
                <a:schemeClr val="hlink"/>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solidFill>
                  <a:srgbClr val="0000FF"/>
                </a:solidFill>
              </a:rPr>
              <a:t>  </a:t>
            </a:r>
            <a:endParaRPr sz="1500">
              <a:solidFill>
                <a:srgbClr val="0000FF"/>
              </a:solidFill>
            </a:endParaRPr>
          </a:p>
        </p:txBody>
      </p:sp>
      <p:cxnSp>
        <p:nvCxnSpPr>
          <p:cNvPr id="2549" name="Google Shape;2549;p28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50" name="Google Shape;2550;p28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D’autres lois existent…</a:t>
            </a:r>
            <a:endParaRPr sz="3200">
              <a:solidFill>
                <a:srgbClr val="707F87"/>
              </a:solidFill>
              <a:latin typeface="Calibri"/>
              <a:ea typeface="Calibri"/>
              <a:cs typeface="Calibri"/>
              <a:sym typeface="Calibri"/>
            </a:endParaRPr>
          </a:p>
        </p:txBody>
      </p:sp>
      <p:sp>
        <p:nvSpPr>
          <p:cNvPr id="2551" name="Google Shape;2551;p28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Prédictions de séries temporelles</a:t>
            </a:r>
            <a:endParaRPr sz="3200" dirty="0">
              <a:solidFill>
                <a:srgbClr val="707F87"/>
              </a:solidFill>
              <a:latin typeface="Calibri"/>
              <a:ea typeface="Calibri"/>
              <a:cs typeface="Calibri"/>
              <a:sym typeface="Calibri"/>
            </a:endParaRPr>
          </a:p>
        </p:txBody>
      </p:sp>
      <p:cxnSp>
        <p:nvCxnSpPr>
          <p:cNvPr id="487" name="Google Shape;487;p4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88" name="Google Shape;488;p43"/>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89" name="Google Shape;489;p43"/>
          <p:cNvPicPr preferRelativeResize="0"/>
          <p:nvPr/>
        </p:nvPicPr>
        <p:blipFill>
          <a:blip r:embed="rId3">
            <a:alphaModFix/>
          </a:blip>
          <a:stretch>
            <a:fillRect/>
          </a:stretch>
        </p:blipFill>
        <p:spPr>
          <a:xfrm>
            <a:off x="2203450" y="847726"/>
            <a:ext cx="4438650" cy="3448050"/>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28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2557" name="Google Shape;2557;p288"/>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Statistiques descriptives</a:t>
            </a:r>
            <a:endParaRPr sz="3600">
              <a:solidFill>
                <a:srgbClr val="707F87"/>
              </a:solidFill>
              <a:latin typeface="Calibri"/>
              <a:ea typeface="Calibri"/>
              <a:cs typeface="Calibri"/>
              <a:sym typeface="Calibri"/>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2562" name="Google Shape;2562;p289"/>
          <p:cNvSpPr txBox="1"/>
          <p:nvPr/>
        </p:nvSpPr>
        <p:spPr>
          <a:xfrm>
            <a:off x="471125" y="1122050"/>
            <a:ext cx="8229600" cy="32637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Les statistiques descriptives résument et décrivent les caractéristiques d'un jeu de données.</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Elles fournissent une compréhension initiale des données, essentielle pour des analyses plus approfondies.</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Bibliothèques utiles :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Pandas (NumPy), Scikit-learn, Matplotlib, et Seaborn…</a:t>
            </a:r>
            <a:endParaRPr sz="1500">
              <a:solidFill>
                <a:schemeClr val="dk1"/>
              </a:solidFill>
              <a:latin typeface="Courier New"/>
              <a:ea typeface="Courier New"/>
              <a:cs typeface="Courier New"/>
              <a:sym typeface="Courier New"/>
            </a:endParaRPr>
          </a:p>
        </p:txBody>
      </p:sp>
      <p:sp>
        <p:nvSpPr>
          <p:cNvPr id="2563" name="Google Shape;2563;p28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Introduction</a:t>
            </a:r>
            <a:endParaRPr sz="3200">
              <a:solidFill>
                <a:srgbClr val="707F87"/>
              </a:solidFill>
              <a:latin typeface="Calibri"/>
              <a:ea typeface="Calibri"/>
              <a:cs typeface="Calibri"/>
              <a:sym typeface="Calibri"/>
            </a:endParaRPr>
          </a:p>
        </p:txBody>
      </p:sp>
      <p:cxnSp>
        <p:nvCxnSpPr>
          <p:cNvPr id="2564" name="Google Shape;2564;p28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65" name="Google Shape;2565;p28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290"/>
          <p:cNvSpPr txBox="1"/>
          <p:nvPr/>
        </p:nvSpPr>
        <p:spPr>
          <a:xfrm>
            <a:off x="471125" y="817250"/>
            <a:ext cx="8229600" cy="37536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python -m venv stats_env create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source stats_env/bin/activate</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pip install pandas scikit-learn</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Pour l'avoir ensuite dans jupyter-lab :</a:t>
            </a:r>
            <a:br>
              <a:rPr lang="fr" sz="1500">
                <a:solidFill>
                  <a:srgbClr val="0000FF"/>
                </a:solidFill>
              </a:rPr>
            </a:br>
            <a:endParaRPr sz="1500">
              <a:solidFill>
                <a:srgbClr val="0000FF"/>
              </a:solidFill>
            </a:endParaRPr>
          </a:p>
          <a:p>
            <a:pPr marL="45720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pip install ipykernel</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python -m ipykernel install --user --name=stats_env</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exporter / installer les bibliothèques d’un environnement :</a:t>
            </a:r>
            <a:endParaRPr sz="1500">
              <a:solidFill>
                <a:srgbClr val="0000FF"/>
              </a:solidFill>
            </a:endParaRPr>
          </a:p>
          <a:p>
            <a:pPr marL="9144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pip freeze &gt; requirements.txt</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pip install -r requirements.txt</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571" name="Google Shape;2571;p29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Configuration de l'Environnement Python</a:t>
            </a:r>
            <a:endParaRPr sz="3200">
              <a:solidFill>
                <a:srgbClr val="707F87"/>
              </a:solidFill>
              <a:latin typeface="Calibri"/>
              <a:ea typeface="Calibri"/>
              <a:cs typeface="Calibri"/>
              <a:sym typeface="Calibri"/>
            </a:endParaRPr>
          </a:p>
        </p:txBody>
      </p:sp>
      <p:cxnSp>
        <p:nvCxnSpPr>
          <p:cNvPr id="2572" name="Google Shape;2572;p29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73" name="Google Shape;2573;p29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29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Importation d’un dataset illustratif</a:t>
            </a:r>
            <a:endParaRPr sz="3200">
              <a:solidFill>
                <a:srgbClr val="707F87"/>
              </a:solidFill>
              <a:latin typeface="Calibri"/>
              <a:ea typeface="Calibri"/>
              <a:cs typeface="Calibri"/>
              <a:sym typeface="Calibri"/>
            </a:endParaRPr>
          </a:p>
        </p:txBody>
      </p:sp>
      <p:cxnSp>
        <p:nvCxnSpPr>
          <p:cNvPr id="2579" name="Google Shape;2579;p29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80" name="Google Shape;2580;p29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1" name="Google Shape;2581;p291"/>
          <p:cNvPicPr preferRelativeResize="0"/>
          <p:nvPr/>
        </p:nvPicPr>
        <p:blipFill>
          <a:blip r:embed="rId3">
            <a:alphaModFix/>
          </a:blip>
          <a:stretch>
            <a:fillRect/>
          </a:stretch>
        </p:blipFill>
        <p:spPr>
          <a:xfrm>
            <a:off x="1600200" y="835201"/>
            <a:ext cx="6546792" cy="4079699"/>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585"/>
        <p:cNvGrpSpPr/>
        <p:nvPr/>
      </p:nvGrpSpPr>
      <p:grpSpPr>
        <a:xfrm>
          <a:off x="0" y="0"/>
          <a:ext cx="0" cy="0"/>
          <a:chOff x="0" y="0"/>
          <a:chExt cx="0" cy="0"/>
        </a:xfrm>
      </p:grpSpPr>
      <p:sp>
        <p:nvSpPr>
          <p:cNvPr id="2586" name="Google Shape;2586;p29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Importation d’un dataset illustratif</a:t>
            </a:r>
            <a:endParaRPr sz="3200">
              <a:solidFill>
                <a:srgbClr val="707F87"/>
              </a:solidFill>
              <a:latin typeface="Calibri"/>
              <a:ea typeface="Calibri"/>
              <a:cs typeface="Calibri"/>
              <a:sym typeface="Calibri"/>
            </a:endParaRPr>
          </a:p>
        </p:txBody>
      </p:sp>
      <p:cxnSp>
        <p:nvCxnSpPr>
          <p:cNvPr id="2587" name="Google Shape;2587;p29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88" name="Google Shape;2588;p29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9" name="Google Shape;2589;p292"/>
          <p:cNvPicPr preferRelativeResize="0"/>
          <p:nvPr/>
        </p:nvPicPr>
        <p:blipFill>
          <a:blip r:embed="rId3">
            <a:alphaModFix/>
          </a:blip>
          <a:stretch>
            <a:fillRect/>
          </a:stretch>
        </p:blipFill>
        <p:spPr>
          <a:xfrm>
            <a:off x="1828800" y="759001"/>
            <a:ext cx="5427400" cy="4079697"/>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593"/>
        <p:cNvGrpSpPr/>
        <p:nvPr/>
      </p:nvGrpSpPr>
      <p:grpSpPr>
        <a:xfrm>
          <a:off x="0" y="0"/>
          <a:ext cx="0" cy="0"/>
          <a:chOff x="0" y="0"/>
          <a:chExt cx="0" cy="0"/>
        </a:xfrm>
      </p:grpSpPr>
      <p:sp>
        <p:nvSpPr>
          <p:cNvPr id="2594" name="Google Shape;2594;p29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Mesures de tendance centrale</a:t>
            </a:r>
            <a:endParaRPr sz="3200">
              <a:solidFill>
                <a:srgbClr val="707F87"/>
              </a:solidFill>
              <a:latin typeface="Calibri"/>
              <a:ea typeface="Calibri"/>
              <a:cs typeface="Calibri"/>
              <a:sym typeface="Calibri"/>
            </a:endParaRPr>
          </a:p>
        </p:txBody>
      </p:sp>
      <p:cxnSp>
        <p:nvCxnSpPr>
          <p:cNvPr id="2595" name="Google Shape;2595;p29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596" name="Google Shape;2596;p29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97" name="Google Shape;2597;p293"/>
          <p:cNvPicPr preferRelativeResize="0"/>
          <p:nvPr/>
        </p:nvPicPr>
        <p:blipFill>
          <a:blip r:embed="rId3">
            <a:alphaModFix/>
          </a:blip>
          <a:stretch>
            <a:fillRect/>
          </a:stretch>
        </p:blipFill>
        <p:spPr>
          <a:xfrm>
            <a:off x="2057400" y="911401"/>
            <a:ext cx="5352455" cy="407969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29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Mesures de dispersion</a:t>
            </a:r>
            <a:endParaRPr sz="3200">
              <a:solidFill>
                <a:srgbClr val="707F87"/>
              </a:solidFill>
              <a:latin typeface="Calibri"/>
              <a:ea typeface="Calibri"/>
              <a:cs typeface="Calibri"/>
              <a:sym typeface="Calibri"/>
            </a:endParaRPr>
          </a:p>
        </p:txBody>
      </p:sp>
      <p:cxnSp>
        <p:nvCxnSpPr>
          <p:cNvPr id="2603" name="Google Shape;2603;p29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604" name="Google Shape;2604;p29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05" name="Google Shape;2605;p294"/>
          <p:cNvPicPr preferRelativeResize="0"/>
          <p:nvPr/>
        </p:nvPicPr>
        <p:blipFill>
          <a:blip r:embed="rId3">
            <a:alphaModFix/>
          </a:blip>
          <a:stretch>
            <a:fillRect/>
          </a:stretch>
        </p:blipFill>
        <p:spPr>
          <a:xfrm>
            <a:off x="2057400" y="911401"/>
            <a:ext cx="5264563" cy="4079700"/>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29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Résumé</a:t>
            </a:r>
            <a:endParaRPr sz="3200">
              <a:solidFill>
                <a:srgbClr val="707F87"/>
              </a:solidFill>
              <a:latin typeface="Calibri"/>
              <a:ea typeface="Calibri"/>
              <a:cs typeface="Calibri"/>
              <a:sym typeface="Calibri"/>
            </a:endParaRPr>
          </a:p>
        </p:txBody>
      </p:sp>
      <p:cxnSp>
        <p:nvCxnSpPr>
          <p:cNvPr id="2611" name="Google Shape;2611;p29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612" name="Google Shape;2612;p29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13" name="Google Shape;2613;p295"/>
          <p:cNvPicPr preferRelativeResize="0"/>
          <p:nvPr/>
        </p:nvPicPr>
        <p:blipFill>
          <a:blip r:embed="rId3">
            <a:alphaModFix/>
          </a:blip>
          <a:stretch>
            <a:fillRect/>
          </a:stretch>
        </p:blipFill>
        <p:spPr>
          <a:xfrm>
            <a:off x="1054500" y="949325"/>
            <a:ext cx="6926275" cy="3313600"/>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617"/>
        <p:cNvGrpSpPr/>
        <p:nvPr/>
      </p:nvGrpSpPr>
      <p:grpSpPr>
        <a:xfrm>
          <a:off x="0" y="0"/>
          <a:ext cx="0" cy="0"/>
          <a:chOff x="0" y="0"/>
          <a:chExt cx="0" cy="0"/>
        </a:xfrm>
      </p:grpSpPr>
      <p:sp>
        <p:nvSpPr>
          <p:cNvPr id="2618" name="Google Shape;2618;p29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Visualisation de la distribution des données</a:t>
            </a:r>
            <a:endParaRPr sz="3200">
              <a:solidFill>
                <a:srgbClr val="707F87"/>
              </a:solidFill>
              <a:latin typeface="Calibri"/>
              <a:ea typeface="Calibri"/>
              <a:cs typeface="Calibri"/>
              <a:sym typeface="Calibri"/>
            </a:endParaRPr>
          </a:p>
        </p:txBody>
      </p:sp>
      <p:cxnSp>
        <p:nvCxnSpPr>
          <p:cNvPr id="2619" name="Google Shape;2619;p29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620" name="Google Shape;2620;p29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21" name="Google Shape;2621;p296"/>
          <p:cNvPicPr preferRelativeResize="0"/>
          <p:nvPr/>
        </p:nvPicPr>
        <p:blipFill>
          <a:blip r:embed="rId3">
            <a:alphaModFix/>
          </a:blip>
          <a:stretch>
            <a:fillRect/>
          </a:stretch>
        </p:blipFill>
        <p:spPr>
          <a:xfrm>
            <a:off x="4114800" y="835201"/>
            <a:ext cx="4448767" cy="4079699"/>
          </a:xfrm>
          <a:prstGeom prst="rect">
            <a:avLst/>
          </a:prstGeom>
          <a:noFill/>
          <a:ln>
            <a:noFill/>
          </a:ln>
        </p:spPr>
      </p:pic>
      <p:sp>
        <p:nvSpPr>
          <p:cNvPr id="2622" name="Google Shape;2622;p296"/>
          <p:cNvSpPr txBox="1"/>
          <p:nvPr/>
        </p:nvSpPr>
        <p:spPr>
          <a:xfrm>
            <a:off x="136550" y="896700"/>
            <a:ext cx="3785400" cy="3451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0000FF"/>
              </a:buClr>
              <a:buSzPts val="1500"/>
              <a:buChar char="●"/>
            </a:pPr>
            <a:r>
              <a:rPr lang="fr" sz="1500">
                <a:solidFill>
                  <a:srgbClr val="0000FF"/>
                </a:solidFill>
              </a:rPr>
              <a:t>Les histogrammes et les diagrammes en boîte (boxplots) sont essentiels pour comprendre la distribution des données.</a:t>
            </a:r>
            <a:endParaRPr sz="1500">
              <a:solidFill>
                <a:srgbClr val="0000FF"/>
              </a:solidFill>
            </a:endParaRPr>
          </a:p>
          <a:p>
            <a:pPr marL="457200" lvl="0" indent="0" algn="l" rtl="0">
              <a:spcBef>
                <a:spcPts val="0"/>
              </a:spcBef>
              <a:spcAft>
                <a:spcPts val="0"/>
              </a:spcAft>
              <a:buNone/>
            </a:pPr>
            <a:endParaRPr sz="1500">
              <a:solidFill>
                <a:srgbClr val="0000FF"/>
              </a:solidFill>
            </a:endParaRPr>
          </a:p>
          <a:p>
            <a:pPr marL="457200" lvl="0" indent="-323850" algn="l" rtl="0">
              <a:spcBef>
                <a:spcPts val="0"/>
              </a:spcBef>
              <a:spcAft>
                <a:spcPts val="0"/>
              </a:spcAft>
              <a:buClr>
                <a:srgbClr val="0000FF"/>
              </a:buClr>
              <a:buSzPts val="1500"/>
              <a:buChar char="●"/>
            </a:pPr>
            <a:r>
              <a:rPr lang="fr" sz="1500">
                <a:solidFill>
                  <a:srgbClr val="0000FF"/>
                </a:solidFill>
              </a:rPr>
              <a:t>Ce code génère un </a:t>
            </a:r>
            <a:r>
              <a:rPr lang="fr" sz="1500" b="1">
                <a:solidFill>
                  <a:srgbClr val="0000FF"/>
                </a:solidFill>
              </a:rPr>
              <a:t>histogramme</a:t>
            </a:r>
            <a:r>
              <a:rPr lang="fr" sz="1500">
                <a:solidFill>
                  <a:srgbClr val="0000FF"/>
                </a:solidFill>
              </a:rPr>
              <a:t> pour la longueur des sépales dans le dataset Iris.</a:t>
            </a:r>
            <a:endParaRPr sz="1500">
              <a:solidFill>
                <a:srgbClr val="0000FF"/>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626"/>
        <p:cNvGrpSpPr/>
        <p:nvPr/>
      </p:nvGrpSpPr>
      <p:grpSpPr>
        <a:xfrm>
          <a:off x="0" y="0"/>
          <a:ext cx="0" cy="0"/>
          <a:chOff x="0" y="0"/>
          <a:chExt cx="0" cy="0"/>
        </a:xfrm>
      </p:grpSpPr>
      <p:sp>
        <p:nvSpPr>
          <p:cNvPr id="2627" name="Google Shape;2627;p29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Visualisation de la distribution des données</a:t>
            </a:r>
            <a:endParaRPr sz="3200">
              <a:solidFill>
                <a:srgbClr val="707F87"/>
              </a:solidFill>
              <a:latin typeface="Calibri"/>
              <a:ea typeface="Calibri"/>
              <a:cs typeface="Calibri"/>
              <a:sym typeface="Calibri"/>
            </a:endParaRPr>
          </a:p>
        </p:txBody>
      </p:sp>
      <p:cxnSp>
        <p:nvCxnSpPr>
          <p:cNvPr id="2628" name="Google Shape;2628;p29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629" name="Google Shape;2629;p29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0" name="Google Shape;2630;p297"/>
          <p:cNvSpPr txBox="1"/>
          <p:nvPr/>
        </p:nvSpPr>
        <p:spPr>
          <a:xfrm>
            <a:off x="136550" y="896700"/>
            <a:ext cx="3785400" cy="3633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0000FF"/>
              </a:buClr>
              <a:buSzPts val="1500"/>
              <a:buChar char="●"/>
            </a:pPr>
            <a:r>
              <a:rPr lang="fr" sz="1500">
                <a:solidFill>
                  <a:srgbClr val="0000FF"/>
                </a:solidFill>
              </a:rPr>
              <a:t>Les histogrammes et les diagrammes en boîte (boxplots) sont essentiels pour comprendre la distribution des données.</a:t>
            </a:r>
            <a:endParaRPr sz="1500">
              <a:solidFill>
                <a:srgbClr val="0000FF"/>
              </a:solidFill>
            </a:endParaRPr>
          </a:p>
          <a:p>
            <a:pPr marL="457200" lvl="0" indent="0" algn="l" rtl="0">
              <a:spcBef>
                <a:spcPts val="0"/>
              </a:spcBef>
              <a:spcAft>
                <a:spcPts val="0"/>
              </a:spcAft>
              <a:buNone/>
            </a:pPr>
            <a:endParaRPr sz="1500">
              <a:solidFill>
                <a:srgbClr val="0000FF"/>
              </a:solidFill>
            </a:endParaRPr>
          </a:p>
          <a:p>
            <a:pPr marL="457200" lvl="0" indent="-323850" algn="l" rtl="0">
              <a:spcBef>
                <a:spcPts val="0"/>
              </a:spcBef>
              <a:spcAft>
                <a:spcPts val="0"/>
              </a:spcAft>
              <a:buClr>
                <a:srgbClr val="0000FF"/>
              </a:buClr>
              <a:buSzPts val="1500"/>
              <a:buChar char="●"/>
            </a:pPr>
            <a:r>
              <a:rPr lang="fr" sz="1500">
                <a:solidFill>
                  <a:srgbClr val="0000FF"/>
                </a:solidFill>
              </a:rPr>
              <a:t>Ce code crée un </a:t>
            </a:r>
            <a:r>
              <a:rPr lang="fr" sz="1500" b="1">
                <a:solidFill>
                  <a:srgbClr val="0000FF"/>
                </a:solidFill>
              </a:rPr>
              <a:t>boxplot</a:t>
            </a:r>
            <a:r>
              <a:rPr lang="fr" sz="1500">
                <a:solidFill>
                  <a:srgbClr val="0000FF"/>
                </a:solidFill>
              </a:rPr>
              <a:t> pour comparer la longueur des sépales entre les différentes espèces d'iris.</a:t>
            </a:r>
            <a:endParaRPr sz="1500">
              <a:solidFill>
                <a:srgbClr val="0000FF"/>
              </a:solidFill>
            </a:endParaRPr>
          </a:p>
          <a:p>
            <a:pPr marL="0" lvl="0" indent="0" algn="l" rtl="0">
              <a:spcBef>
                <a:spcPts val="0"/>
              </a:spcBef>
              <a:spcAft>
                <a:spcPts val="0"/>
              </a:spcAft>
              <a:buNone/>
            </a:pPr>
            <a:endParaRPr sz="1500">
              <a:solidFill>
                <a:srgbClr val="0000FF"/>
              </a:solidFill>
            </a:endParaRPr>
          </a:p>
          <a:p>
            <a:pPr marL="0" lvl="0" indent="0" algn="l" rtl="0">
              <a:spcBef>
                <a:spcPts val="0"/>
              </a:spcBef>
              <a:spcAft>
                <a:spcPts val="0"/>
              </a:spcAft>
              <a:buNone/>
            </a:pPr>
            <a:endParaRPr sz="1500">
              <a:solidFill>
                <a:srgbClr val="0000FF"/>
              </a:solidFill>
            </a:endParaRPr>
          </a:p>
          <a:p>
            <a:pPr marL="0" lvl="0" indent="0" algn="r" rtl="0">
              <a:spcBef>
                <a:spcPts val="0"/>
              </a:spcBef>
              <a:spcAft>
                <a:spcPts val="0"/>
              </a:spcAft>
              <a:buNone/>
            </a:pPr>
            <a:r>
              <a:rPr lang="fr" sz="1500">
                <a:solidFill>
                  <a:srgbClr val="0000FF"/>
                </a:solidFill>
              </a:rPr>
              <a:t>Q3 + 1.5 * IQR</a:t>
            </a:r>
            <a:endParaRPr sz="1500">
              <a:solidFill>
                <a:srgbClr val="0000FF"/>
              </a:solidFill>
            </a:endParaRPr>
          </a:p>
          <a:p>
            <a:pPr marL="0" lvl="0" indent="0" algn="r" rtl="0">
              <a:spcBef>
                <a:spcPts val="0"/>
              </a:spcBef>
              <a:spcAft>
                <a:spcPts val="0"/>
              </a:spcAft>
              <a:buNone/>
            </a:pPr>
            <a:r>
              <a:rPr lang="fr" sz="1500">
                <a:solidFill>
                  <a:srgbClr val="0000FF"/>
                </a:solidFill>
              </a:rPr>
              <a:t>    </a:t>
            </a:r>
            <a:endParaRPr sz="1500">
              <a:solidFill>
                <a:srgbClr val="0000FF"/>
              </a:solidFill>
            </a:endParaRPr>
          </a:p>
          <a:p>
            <a:pPr marL="0" lvl="0" indent="0" algn="r" rtl="0">
              <a:spcBef>
                <a:spcPts val="0"/>
              </a:spcBef>
              <a:spcAft>
                <a:spcPts val="0"/>
              </a:spcAft>
              <a:buClr>
                <a:schemeClr val="dk1"/>
              </a:buClr>
              <a:buSzPts val="1100"/>
              <a:buFont typeface="Arial"/>
              <a:buNone/>
            </a:pPr>
            <a:r>
              <a:rPr lang="fr" sz="1500">
                <a:solidFill>
                  <a:srgbClr val="0000FF"/>
                </a:solidFill>
              </a:rPr>
              <a:t>Q1 - 1.5 * IQR</a:t>
            </a:r>
            <a:endParaRPr sz="1500">
              <a:solidFill>
                <a:srgbClr val="0000FF"/>
              </a:solidFill>
            </a:endParaRPr>
          </a:p>
          <a:p>
            <a:pPr marL="0" lvl="0" indent="0" algn="r" rtl="0">
              <a:spcBef>
                <a:spcPts val="0"/>
              </a:spcBef>
              <a:spcAft>
                <a:spcPts val="0"/>
              </a:spcAft>
              <a:buNone/>
            </a:pPr>
            <a:endParaRPr sz="1500">
              <a:solidFill>
                <a:srgbClr val="0000FF"/>
              </a:solidFill>
            </a:endParaRPr>
          </a:p>
          <a:p>
            <a:pPr marL="0" lvl="0" indent="0" algn="r" rtl="0">
              <a:spcBef>
                <a:spcPts val="0"/>
              </a:spcBef>
              <a:spcAft>
                <a:spcPts val="0"/>
              </a:spcAft>
              <a:buNone/>
            </a:pPr>
            <a:r>
              <a:rPr lang="fr" sz="1500">
                <a:solidFill>
                  <a:srgbClr val="0000FF"/>
                </a:solidFill>
              </a:rPr>
              <a:t>IRQ : Intervalle Interquartile (Q3-Q1)</a:t>
            </a:r>
            <a:endParaRPr sz="1500">
              <a:solidFill>
                <a:srgbClr val="0000FF"/>
              </a:solidFill>
            </a:endParaRPr>
          </a:p>
        </p:txBody>
      </p:sp>
      <p:pic>
        <p:nvPicPr>
          <p:cNvPr id="2631" name="Google Shape;2631;p297"/>
          <p:cNvPicPr preferRelativeResize="0"/>
          <p:nvPr/>
        </p:nvPicPr>
        <p:blipFill>
          <a:blip r:embed="rId3">
            <a:alphaModFix/>
          </a:blip>
          <a:stretch>
            <a:fillRect/>
          </a:stretch>
        </p:blipFill>
        <p:spPr>
          <a:xfrm>
            <a:off x="4074350" y="911401"/>
            <a:ext cx="4378431" cy="3566699"/>
          </a:xfrm>
          <a:prstGeom prst="rect">
            <a:avLst/>
          </a:prstGeom>
          <a:noFill/>
          <a:ln>
            <a:noFill/>
          </a:ln>
        </p:spPr>
      </p:pic>
      <p:sp>
        <p:nvSpPr>
          <p:cNvPr id="2632" name="Google Shape;2632;p297"/>
          <p:cNvSpPr txBox="1"/>
          <p:nvPr/>
        </p:nvSpPr>
        <p:spPr>
          <a:xfrm>
            <a:off x="7988350" y="2960175"/>
            <a:ext cx="10242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0000FF"/>
                </a:solidFill>
              </a:rPr>
              <a:t>médiane</a:t>
            </a:r>
            <a:endParaRPr>
              <a:solidFill>
                <a:srgbClr val="0000FF"/>
              </a:solidFill>
            </a:endParaRPr>
          </a:p>
        </p:txBody>
      </p:sp>
      <p:cxnSp>
        <p:nvCxnSpPr>
          <p:cNvPr id="2633" name="Google Shape;2633;p297"/>
          <p:cNvCxnSpPr>
            <a:stCxn id="2632" idx="1"/>
          </p:cNvCxnSpPr>
          <p:nvPr/>
        </p:nvCxnSpPr>
        <p:spPr>
          <a:xfrm rot="10800000">
            <a:off x="7388950" y="2649075"/>
            <a:ext cx="599400" cy="440100"/>
          </a:xfrm>
          <a:prstGeom prst="straightConnector1">
            <a:avLst/>
          </a:prstGeom>
          <a:noFill/>
          <a:ln w="9525" cap="flat" cmpd="sng">
            <a:solidFill>
              <a:schemeClr val="dk2"/>
            </a:solidFill>
            <a:prstDash val="solid"/>
            <a:round/>
            <a:headEnd type="none" w="med" len="med"/>
            <a:tailEnd type="triangle" w="med" len="med"/>
          </a:ln>
        </p:spPr>
      </p:cxnSp>
      <p:sp>
        <p:nvSpPr>
          <p:cNvPr id="2634" name="Google Shape;2634;p297"/>
          <p:cNvSpPr txBox="1"/>
          <p:nvPr/>
        </p:nvSpPr>
        <p:spPr>
          <a:xfrm>
            <a:off x="8064550" y="3645975"/>
            <a:ext cx="873000" cy="4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0000FF"/>
                </a:solidFill>
              </a:rPr>
              <a:t>“outlier”</a:t>
            </a:r>
            <a:endParaRPr>
              <a:solidFill>
                <a:srgbClr val="0000FF"/>
              </a:solidFill>
            </a:endParaRPr>
          </a:p>
        </p:txBody>
      </p:sp>
      <p:cxnSp>
        <p:nvCxnSpPr>
          <p:cNvPr id="2635" name="Google Shape;2635;p297"/>
          <p:cNvCxnSpPr/>
          <p:nvPr/>
        </p:nvCxnSpPr>
        <p:spPr>
          <a:xfrm flipH="1">
            <a:off x="6326950" y="1739125"/>
            <a:ext cx="1585200" cy="1001100"/>
          </a:xfrm>
          <a:prstGeom prst="straightConnector1">
            <a:avLst/>
          </a:prstGeom>
          <a:noFill/>
          <a:ln w="9525" cap="flat" cmpd="sng">
            <a:solidFill>
              <a:schemeClr val="dk2"/>
            </a:solidFill>
            <a:prstDash val="solid"/>
            <a:round/>
            <a:headEnd type="none" w="med" len="med"/>
            <a:tailEnd type="triangle" w="med" len="med"/>
          </a:ln>
        </p:spPr>
      </p:cxnSp>
      <p:sp>
        <p:nvSpPr>
          <p:cNvPr id="2636" name="Google Shape;2636;p297"/>
          <p:cNvSpPr txBox="1"/>
          <p:nvPr/>
        </p:nvSpPr>
        <p:spPr>
          <a:xfrm>
            <a:off x="7912150" y="1512375"/>
            <a:ext cx="1176600" cy="67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0000FF"/>
                </a:solidFill>
              </a:rPr>
              <a:t>1er Q1 &amp; 3ème Q3</a:t>
            </a:r>
            <a:endParaRPr>
              <a:solidFill>
                <a:srgbClr val="0000FF"/>
              </a:solidFill>
            </a:endParaRPr>
          </a:p>
          <a:p>
            <a:pPr marL="0" lvl="0" indent="0" algn="l" rtl="0">
              <a:spcBef>
                <a:spcPts val="0"/>
              </a:spcBef>
              <a:spcAft>
                <a:spcPts val="0"/>
              </a:spcAft>
              <a:buNone/>
            </a:pPr>
            <a:r>
              <a:rPr lang="fr">
                <a:solidFill>
                  <a:srgbClr val="0000FF"/>
                </a:solidFill>
              </a:rPr>
              <a:t>quartiles</a:t>
            </a:r>
            <a:endParaRPr>
              <a:solidFill>
                <a:srgbClr val="0000FF"/>
              </a:solidFill>
            </a:endParaRPr>
          </a:p>
        </p:txBody>
      </p:sp>
      <p:cxnSp>
        <p:nvCxnSpPr>
          <p:cNvPr id="2637" name="Google Shape;2637;p297"/>
          <p:cNvCxnSpPr/>
          <p:nvPr/>
        </p:nvCxnSpPr>
        <p:spPr>
          <a:xfrm flipH="1">
            <a:off x="6053950" y="1815325"/>
            <a:ext cx="1858200" cy="1380000"/>
          </a:xfrm>
          <a:prstGeom prst="straightConnector1">
            <a:avLst/>
          </a:prstGeom>
          <a:noFill/>
          <a:ln w="9525" cap="flat" cmpd="sng">
            <a:solidFill>
              <a:schemeClr val="dk2"/>
            </a:solidFill>
            <a:prstDash val="solid"/>
            <a:round/>
            <a:headEnd type="none" w="med" len="med"/>
            <a:tailEnd type="triangle" w="med" len="med"/>
          </a:ln>
        </p:spPr>
      </p:cxnSp>
      <p:cxnSp>
        <p:nvCxnSpPr>
          <p:cNvPr id="2638" name="Google Shape;2638;p297"/>
          <p:cNvCxnSpPr/>
          <p:nvPr/>
        </p:nvCxnSpPr>
        <p:spPr>
          <a:xfrm rot="10800000">
            <a:off x="7328400" y="3658075"/>
            <a:ext cx="796500" cy="129000"/>
          </a:xfrm>
          <a:prstGeom prst="straightConnector1">
            <a:avLst/>
          </a:prstGeom>
          <a:noFill/>
          <a:ln w="9525" cap="flat" cmpd="sng">
            <a:solidFill>
              <a:schemeClr val="dk2"/>
            </a:solidFill>
            <a:prstDash val="solid"/>
            <a:round/>
            <a:headEnd type="none" w="med" len="med"/>
            <a:tailEnd type="triangle" w="med" len="med"/>
          </a:ln>
        </p:spPr>
      </p:cxnSp>
      <p:cxnSp>
        <p:nvCxnSpPr>
          <p:cNvPr id="2639" name="Google Shape;2639;p297"/>
          <p:cNvCxnSpPr/>
          <p:nvPr/>
        </p:nvCxnSpPr>
        <p:spPr>
          <a:xfrm rot="10800000" flipH="1">
            <a:off x="3861425" y="3073975"/>
            <a:ext cx="1084800" cy="318600"/>
          </a:xfrm>
          <a:prstGeom prst="straightConnector1">
            <a:avLst/>
          </a:prstGeom>
          <a:noFill/>
          <a:ln w="9525" cap="flat" cmpd="sng">
            <a:solidFill>
              <a:schemeClr val="dk2"/>
            </a:solidFill>
            <a:prstDash val="solid"/>
            <a:round/>
            <a:headEnd type="none" w="med" len="med"/>
            <a:tailEnd type="triangle" w="med" len="med"/>
          </a:ln>
        </p:spPr>
      </p:cxnSp>
      <p:cxnSp>
        <p:nvCxnSpPr>
          <p:cNvPr id="2640" name="Google Shape;2640;p297"/>
          <p:cNvCxnSpPr/>
          <p:nvPr/>
        </p:nvCxnSpPr>
        <p:spPr>
          <a:xfrm>
            <a:off x="3861425" y="3862925"/>
            <a:ext cx="1092300" cy="136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Time series forecasting how to…</a:t>
            </a:r>
            <a:endParaRPr sz="3200">
              <a:solidFill>
                <a:srgbClr val="707F87"/>
              </a:solidFill>
              <a:latin typeface="Calibri"/>
              <a:ea typeface="Calibri"/>
              <a:cs typeface="Calibri"/>
              <a:sym typeface="Calibri"/>
            </a:endParaRPr>
          </a:p>
        </p:txBody>
      </p:sp>
      <p:cxnSp>
        <p:nvCxnSpPr>
          <p:cNvPr id="495" name="Google Shape;495;p4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96" name="Google Shape;496;p44"/>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97" name="Google Shape;497;p44"/>
          <p:cNvPicPr preferRelativeResize="0"/>
          <p:nvPr/>
        </p:nvPicPr>
        <p:blipFill>
          <a:blip r:embed="rId3">
            <a:alphaModFix/>
          </a:blip>
          <a:stretch>
            <a:fillRect/>
          </a:stretch>
        </p:blipFill>
        <p:spPr>
          <a:xfrm>
            <a:off x="481600" y="893975"/>
            <a:ext cx="4471400" cy="3504125"/>
          </a:xfrm>
          <a:prstGeom prst="rect">
            <a:avLst/>
          </a:prstGeom>
          <a:noFill/>
          <a:ln>
            <a:noFill/>
          </a:ln>
        </p:spPr>
      </p:pic>
      <p:sp>
        <p:nvSpPr>
          <p:cNvPr id="498" name="Google Shape;498;p44"/>
          <p:cNvSpPr txBox="1"/>
          <p:nvPr/>
        </p:nvSpPr>
        <p:spPr>
          <a:xfrm>
            <a:off x="5233475" y="1510050"/>
            <a:ext cx="248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99" name="Google Shape;499;p44"/>
          <p:cNvSpPr txBox="1"/>
          <p:nvPr/>
        </p:nvSpPr>
        <p:spPr>
          <a:xfrm>
            <a:off x="5128500" y="1622525"/>
            <a:ext cx="3718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Utilisation de :</a:t>
            </a:r>
            <a:endParaRPr sz="1500" dirty="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FR" sz="1500" dirty="0">
                <a:latin typeface="Courier New"/>
                <a:ea typeface="Courier New"/>
                <a:cs typeface="Courier New"/>
                <a:sym typeface="Courier New"/>
              </a:rPr>
              <a:t>L</a:t>
            </a:r>
            <a:r>
              <a:rPr lang="fr" sz="1500" dirty="0">
                <a:latin typeface="Courier New"/>
                <a:ea typeface="Courier New"/>
                <a:cs typeface="Courier New"/>
                <a:sym typeface="Courier New"/>
              </a:rPr>
              <a:t>a saisonnalité</a:t>
            </a:r>
            <a:endParaRPr sz="1500" dirty="0">
              <a:latin typeface="Courier New"/>
              <a:ea typeface="Courier New"/>
              <a:cs typeface="Courier New"/>
              <a:sym typeface="Courier New"/>
            </a:endParaRPr>
          </a:p>
        </p:txBody>
      </p:sp>
      <p:sp>
        <p:nvSpPr>
          <p:cNvPr id="500" name="Google Shape;500;p44"/>
          <p:cNvSpPr/>
          <p:nvPr/>
        </p:nvSpPr>
        <p:spPr>
          <a:xfrm>
            <a:off x="697300" y="1420075"/>
            <a:ext cx="352500" cy="266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1217100" y="1879900"/>
            <a:ext cx="312600" cy="2277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1624425" y="1177525"/>
            <a:ext cx="352500" cy="2669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2174175" y="2192200"/>
            <a:ext cx="262500" cy="2024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3227850" y="2269025"/>
            <a:ext cx="262500" cy="2024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2733900" y="1727500"/>
            <a:ext cx="262500" cy="2636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4"/>
          <p:cNvSpPr/>
          <p:nvPr/>
        </p:nvSpPr>
        <p:spPr>
          <a:xfrm>
            <a:off x="4281525" y="2807200"/>
            <a:ext cx="262500" cy="1590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644"/>
        <p:cNvGrpSpPr/>
        <p:nvPr/>
      </p:nvGrpSpPr>
      <p:grpSpPr>
        <a:xfrm>
          <a:off x="0" y="0"/>
          <a:ext cx="0" cy="0"/>
          <a:chOff x="0" y="0"/>
          <a:chExt cx="0" cy="0"/>
        </a:xfrm>
      </p:grpSpPr>
      <p:sp>
        <p:nvSpPr>
          <p:cNvPr id="2645" name="Google Shape;2645;p29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Distribution des données : violinplot</a:t>
            </a:r>
            <a:endParaRPr sz="3200">
              <a:solidFill>
                <a:srgbClr val="707F87"/>
              </a:solidFill>
              <a:latin typeface="Calibri"/>
              <a:ea typeface="Calibri"/>
              <a:cs typeface="Calibri"/>
              <a:sym typeface="Calibri"/>
            </a:endParaRPr>
          </a:p>
        </p:txBody>
      </p:sp>
      <p:cxnSp>
        <p:nvCxnSpPr>
          <p:cNvPr id="2646" name="Google Shape;2646;p29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647" name="Google Shape;2647;p29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48" name="Google Shape;2648;p298"/>
          <p:cNvPicPr preferRelativeResize="0"/>
          <p:nvPr/>
        </p:nvPicPr>
        <p:blipFill>
          <a:blip r:embed="rId3">
            <a:alphaModFix/>
          </a:blip>
          <a:stretch>
            <a:fillRect/>
          </a:stretch>
        </p:blipFill>
        <p:spPr>
          <a:xfrm>
            <a:off x="2438400" y="911401"/>
            <a:ext cx="4372335" cy="4079698"/>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29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Analyse de corrélation</a:t>
            </a:r>
            <a:endParaRPr sz="3200">
              <a:solidFill>
                <a:srgbClr val="707F87"/>
              </a:solidFill>
              <a:latin typeface="Calibri"/>
              <a:ea typeface="Calibri"/>
              <a:cs typeface="Calibri"/>
              <a:sym typeface="Calibri"/>
            </a:endParaRPr>
          </a:p>
        </p:txBody>
      </p:sp>
      <p:cxnSp>
        <p:nvCxnSpPr>
          <p:cNvPr id="2654" name="Google Shape;2654;p29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655" name="Google Shape;2655;p29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56" name="Google Shape;2656;p299"/>
          <p:cNvPicPr preferRelativeResize="0"/>
          <p:nvPr/>
        </p:nvPicPr>
        <p:blipFill>
          <a:blip r:embed="rId3">
            <a:alphaModFix/>
          </a:blip>
          <a:stretch>
            <a:fillRect/>
          </a:stretch>
        </p:blipFill>
        <p:spPr>
          <a:xfrm>
            <a:off x="2057400" y="1292400"/>
            <a:ext cx="5051800" cy="2532450"/>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30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Analyse de corrélation : heatmap</a:t>
            </a:r>
            <a:endParaRPr sz="3200">
              <a:solidFill>
                <a:srgbClr val="707F87"/>
              </a:solidFill>
              <a:latin typeface="Calibri"/>
              <a:ea typeface="Calibri"/>
              <a:cs typeface="Calibri"/>
              <a:sym typeface="Calibri"/>
            </a:endParaRPr>
          </a:p>
        </p:txBody>
      </p:sp>
      <p:cxnSp>
        <p:nvCxnSpPr>
          <p:cNvPr id="2662" name="Google Shape;2662;p30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663" name="Google Shape;2663;p30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64" name="Google Shape;2664;p300"/>
          <p:cNvPicPr preferRelativeResize="0"/>
          <p:nvPr/>
        </p:nvPicPr>
        <p:blipFill>
          <a:blip r:embed="rId3">
            <a:alphaModFix/>
          </a:blip>
          <a:stretch>
            <a:fillRect/>
          </a:stretch>
        </p:blipFill>
        <p:spPr>
          <a:xfrm>
            <a:off x="2971800" y="911401"/>
            <a:ext cx="3683658" cy="4079699"/>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30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Groupement et agrégation</a:t>
            </a:r>
            <a:endParaRPr sz="3200">
              <a:solidFill>
                <a:srgbClr val="707F87"/>
              </a:solidFill>
              <a:latin typeface="Calibri"/>
              <a:ea typeface="Calibri"/>
              <a:cs typeface="Calibri"/>
              <a:sym typeface="Calibri"/>
            </a:endParaRPr>
          </a:p>
        </p:txBody>
      </p:sp>
      <p:cxnSp>
        <p:nvCxnSpPr>
          <p:cNvPr id="2670" name="Google Shape;2670;p30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671" name="Google Shape;2671;p30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672" name="Google Shape;2672;p301"/>
          <p:cNvPicPr preferRelativeResize="0"/>
          <p:nvPr/>
        </p:nvPicPr>
        <p:blipFill>
          <a:blip r:embed="rId3">
            <a:alphaModFix/>
          </a:blip>
          <a:stretch>
            <a:fillRect/>
          </a:stretch>
        </p:blipFill>
        <p:spPr>
          <a:xfrm>
            <a:off x="5105400" y="911401"/>
            <a:ext cx="3782017" cy="4079699"/>
          </a:xfrm>
          <a:prstGeom prst="rect">
            <a:avLst/>
          </a:prstGeom>
          <a:noFill/>
          <a:ln>
            <a:noFill/>
          </a:ln>
        </p:spPr>
      </p:pic>
      <p:sp>
        <p:nvSpPr>
          <p:cNvPr id="2673" name="Google Shape;2673;p301"/>
          <p:cNvSpPr txBox="1"/>
          <p:nvPr/>
        </p:nvSpPr>
        <p:spPr>
          <a:xfrm>
            <a:off x="295875" y="1002900"/>
            <a:ext cx="4688400" cy="3451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0000FF"/>
              </a:buClr>
              <a:buSzPts val="1500"/>
              <a:buChar char="●"/>
            </a:pPr>
            <a:r>
              <a:rPr lang="fr" sz="1500">
                <a:solidFill>
                  <a:srgbClr val="0000FF"/>
                </a:solidFill>
              </a:rPr>
              <a:t>Le dataset Iris peut être groupé par espèces pour analyser les caractéristiques de chaque groupe.</a:t>
            </a:r>
            <a:br>
              <a:rPr lang="fr" sz="1500">
                <a:solidFill>
                  <a:srgbClr val="0000FF"/>
                </a:solidFill>
              </a:rPr>
            </a:br>
            <a:endParaRPr sz="1500">
              <a:solidFill>
                <a:srgbClr val="0000FF"/>
              </a:solidFill>
            </a:endParaRPr>
          </a:p>
          <a:p>
            <a:pPr marL="457200" lvl="0" indent="-323850" algn="l" rtl="0">
              <a:spcBef>
                <a:spcPts val="0"/>
              </a:spcBef>
              <a:spcAft>
                <a:spcPts val="0"/>
              </a:spcAft>
              <a:buClr>
                <a:srgbClr val="0000FF"/>
              </a:buClr>
              <a:buSzPts val="1500"/>
              <a:buChar char="●"/>
            </a:pPr>
            <a:r>
              <a:rPr lang="fr" sz="1500">
                <a:solidFill>
                  <a:srgbClr val="0000FF"/>
                </a:solidFill>
              </a:rPr>
              <a:t>Ce code groupe les données par espèce et calcule la moyenne de chaque caractéristique pour chaque groupe.</a:t>
            </a:r>
            <a:br>
              <a:rPr lang="fr" sz="1500">
                <a:solidFill>
                  <a:srgbClr val="0000FF"/>
                </a:solidFill>
              </a:rPr>
            </a:br>
            <a:endParaRPr sz="1500">
              <a:solidFill>
                <a:srgbClr val="0000FF"/>
              </a:solidFill>
            </a:endParaRPr>
          </a:p>
          <a:p>
            <a:pPr marL="457200" lvl="0" indent="-323850" algn="l" rtl="0">
              <a:spcBef>
                <a:spcPts val="0"/>
              </a:spcBef>
              <a:spcAft>
                <a:spcPts val="0"/>
              </a:spcAft>
              <a:buClr>
                <a:srgbClr val="0000FF"/>
              </a:buClr>
              <a:buSzPts val="1500"/>
              <a:buChar char="●"/>
            </a:pPr>
            <a:r>
              <a:rPr lang="fr" sz="1500">
                <a:solidFill>
                  <a:srgbClr val="0000FF"/>
                </a:solidFill>
              </a:rPr>
              <a:t>Le graphique en barres montre les moyennes des dimensions sépales et pétales pour chaque espèce.</a:t>
            </a:r>
            <a:br>
              <a:rPr lang="fr" sz="1500">
                <a:solidFill>
                  <a:srgbClr val="0000FF"/>
                </a:solidFill>
              </a:rPr>
            </a:br>
            <a:endParaRPr sz="1500">
              <a:solidFill>
                <a:srgbClr val="0000FF"/>
              </a:solidFill>
            </a:endParaRPr>
          </a:p>
          <a:p>
            <a:pPr marL="457200" lvl="0" indent="-323850" algn="l" rtl="0">
              <a:spcBef>
                <a:spcPts val="0"/>
              </a:spcBef>
              <a:spcAft>
                <a:spcPts val="0"/>
              </a:spcAft>
              <a:buClr>
                <a:srgbClr val="0000FF"/>
              </a:buClr>
              <a:buSzPts val="1500"/>
              <a:buChar char="●"/>
            </a:pPr>
            <a:r>
              <a:rPr lang="fr" sz="1500">
                <a:solidFill>
                  <a:srgbClr val="0000FF"/>
                </a:solidFill>
              </a:rPr>
              <a:t>Autres idées : min / max par espèce, médianes…</a:t>
            </a:r>
            <a:endParaRPr sz="1500">
              <a:solidFill>
                <a:srgbClr val="0000FF"/>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677"/>
        <p:cNvGrpSpPr/>
        <p:nvPr/>
      </p:nvGrpSpPr>
      <p:grpSpPr>
        <a:xfrm>
          <a:off x="0" y="0"/>
          <a:ext cx="0" cy="0"/>
          <a:chOff x="0" y="0"/>
          <a:chExt cx="0" cy="0"/>
        </a:xfrm>
      </p:grpSpPr>
      <p:sp>
        <p:nvSpPr>
          <p:cNvPr id="2678" name="Google Shape;2678;p302"/>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r>
              <a:rPr lang="fr" sz="1500">
                <a:solidFill>
                  <a:srgbClr val="0000FF"/>
                </a:solidFill>
              </a:rPr>
              <a:t>Utiliser les statistiques descriptives pour analyser le jeu de données du diabète de scikit-learn (commencer par en faire un dataframe) :</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latin typeface="Courier New"/>
                <a:ea typeface="Courier New"/>
                <a:cs typeface="Courier New"/>
                <a:sym typeface="Courier New"/>
              </a:rPr>
              <a:t>	&gt;&gt;&gt; from sklearn import datasets</a:t>
            </a:r>
            <a:endParaRPr sz="1500">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latin typeface="Courier New"/>
                <a:ea typeface="Courier New"/>
                <a:cs typeface="Courier New"/>
                <a:sym typeface="Courier New"/>
              </a:rPr>
              <a:t>	&gt;&gt;&gt; data = datasets.load_breast_cancer()</a:t>
            </a:r>
            <a:endParaRPr sz="1500">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latin typeface="Courier New"/>
                <a:ea typeface="Courier New"/>
                <a:cs typeface="Courier New"/>
                <a:sym typeface="Courier New"/>
              </a:rPr>
              <a:t>	&gt;&gt;&gt; print(data.DESCR)</a:t>
            </a:r>
            <a:endParaRPr sz="1500">
              <a:latin typeface="Courier New"/>
              <a:ea typeface="Courier New"/>
              <a:cs typeface="Courier New"/>
              <a:sym typeface="Courier New"/>
            </a:endParaRPr>
          </a:p>
        </p:txBody>
      </p:sp>
      <p:sp>
        <p:nvSpPr>
          <p:cNvPr id="2679" name="Google Shape;2679;p30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a:t>
            </a:r>
            <a:endParaRPr sz="3200">
              <a:solidFill>
                <a:srgbClr val="707F87"/>
              </a:solidFill>
              <a:latin typeface="Calibri"/>
              <a:ea typeface="Calibri"/>
              <a:cs typeface="Calibri"/>
              <a:sym typeface="Calibri"/>
            </a:endParaRPr>
          </a:p>
        </p:txBody>
      </p:sp>
      <p:cxnSp>
        <p:nvCxnSpPr>
          <p:cNvPr id="2680" name="Google Shape;2680;p30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681" name="Google Shape;2681;p302"/>
          <p:cNvSpPr txBox="1"/>
          <p:nvPr/>
        </p:nvSpPr>
        <p:spPr>
          <a:xfrm rot="899423">
            <a:off x="8449153" y="4630421"/>
            <a:ext cx="694743" cy="5131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sp>
        <p:nvSpPr>
          <p:cNvPr id="2686" name="Google Shape;2686;p30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2687" name="Google Shape;2687;p303"/>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Introduction aux </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statistiques inférentielles</a:t>
            </a:r>
            <a:endParaRPr sz="3600">
              <a:solidFill>
                <a:srgbClr val="707F87"/>
              </a:solidFill>
              <a:latin typeface="Calibri"/>
              <a:ea typeface="Calibri"/>
              <a:cs typeface="Calibri"/>
              <a:sym typeface="Calibri"/>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304"/>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 moment d’une variable aléatoire réelle est un indicateur de la dispersion de cette variable (espérance, écart type...)</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b="1">
                <a:solidFill>
                  <a:schemeClr val="dk1"/>
                </a:solidFill>
                <a:latin typeface="Courier New"/>
                <a:ea typeface="Courier New"/>
                <a:cs typeface="Courier New"/>
                <a:sym typeface="Courier New"/>
              </a:rPr>
              <a:t>Estimateur </a:t>
            </a:r>
            <a:r>
              <a:rPr lang="fr" sz="1500">
                <a:solidFill>
                  <a:schemeClr val="dk1"/>
                </a:solidFill>
                <a:latin typeface="Courier New"/>
                <a:ea typeface="Courier New"/>
                <a:cs typeface="Courier New"/>
                <a:sym typeface="Courier New"/>
              </a:rPr>
              <a:t>: fonction permettant d'estimer un moment d'une loi de probabilité.</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Il permet d'inférer certaines caractéristiques d'une population totale à partir d'un échantillon (sondage).</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La </a:t>
            </a:r>
            <a:r>
              <a:rPr lang="fr" sz="1500" b="1">
                <a:solidFill>
                  <a:schemeClr val="dk1"/>
                </a:solidFill>
                <a:latin typeface="Courier New"/>
                <a:ea typeface="Courier New"/>
                <a:cs typeface="Courier New"/>
                <a:sym typeface="Courier New"/>
              </a:rPr>
              <a:t>statistique inférentielle</a:t>
            </a:r>
            <a:r>
              <a:rPr lang="fr" sz="1500">
                <a:solidFill>
                  <a:schemeClr val="dk1"/>
                </a:solidFill>
                <a:latin typeface="Courier New"/>
                <a:ea typeface="Courier New"/>
                <a:cs typeface="Courier New"/>
                <a:sym typeface="Courier New"/>
              </a:rPr>
              <a:t> sert à définir et utiliser de tels estimateurs.</a:t>
            </a: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cxnSp>
        <p:nvCxnSpPr>
          <p:cNvPr id="2693" name="Google Shape;2693;p30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694" name="Google Shape;2694;p30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Estimateur, statistique inférentielle</a:t>
            </a:r>
            <a:endParaRPr sz="3200">
              <a:solidFill>
                <a:srgbClr val="707F87"/>
              </a:solidFill>
              <a:latin typeface="Calibri"/>
              <a:ea typeface="Calibri"/>
              <a:cs typeface="Calibri"/>
              <a:sym typeface="Calibri"/>
            </a:endParaRPr>
          </a:p>
        </p:txBody>
      </p:sp>
      <p:sp>
        <p:nvSpPr>
          <p:cNvPr id="2695" name="Google Shape;2695;p30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699"/>
        <p:cNvGrpSpPr/>
        <p:nvPr/>
      </p:nvGrpSpPr>
      <p:grpSpPr>
        <a:xfrm>
          <a:off x="0" y="0"/>
          <a:ext cx="0" cy="0"/>
          <a:chOff x="0" y="0"/>
          <a:chExt cx="0" cy="0"/>
        </a:xfrm>
      </p:grpSpPr>
      <p:sp>
        <p:nvSpPr>
          <p:cNvPr id="2700" name="Google Shape;2700;p305"/>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Un bon estimateur de la moyenne d’une population est celle de l’échantillon</a:t>
            </a:r>
            <a:endParaRPr sz="1500">
              <a:solidFill>
                <a:schemeClr val="dk1"/>
              </a:solidFill>
              <a:latin typeface="Courier New"/>
              <a:ea typeface="Courier New"/>
              <a:cs typeface="Courier New"/>
              <a:sym typeface="Courier New"/>
            </a:endParaRPr>
          </a:p>
          <a:p>
            <a:pPr marL="914400" marR="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Il est non biaisé, mais non robuste : un individu sortant de l’ordinaire va fausser l’estimation</a:t>
            </a: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En revanche, la variance de l’échantillon est un estimateur </a:t>
            </a:r>
            <a:r>
              <a:rPr lang="fr" sz="1500" u="sng">
                <a:solidFill>
                  <a:schemeClr val="dk1"/>
                </a:solidFill>
                <a:latin typeface="Courier New"/>
                <a:ea typeface="Courier New"/>
                <a:cs typeface="Courier New"/>
                <a:sym typeface="Courier New"/>
              </a:rPr>
              <a:t>biaisé</a:t>
            </a:r>
            <a:r>
              <a:rPr lang="fr" sz="1500">
                <a:solidFill>
                  <a:schemeClr val="dk1"/>
                </a:solidFill>
                <a:latin typeface="Courier New"/>
                <a:ea typeface="Courier New"/>
                <a:cs typeface="Courier New"/>
                <a:sym typeface="Courier New"/>
              </a:rPr>
              <a:t> de celui de la population. Il faut lui préférer la variance dite empirique sans biais :</a:t>
            </a: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701" name="Google Shape;2701;p30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Estimateur de moyenne, variance</a:t>
            </a:r>
            <a:endParaRPr sz="3200">
              <a:solidFill>
                <a:srgbClr val="707F87"/>
              </a:solidFill>
              <a:latin typeface="Calibri"/>
              <a:ea typeface="Calibri"/>
              <a:cs typeface="Calibri"/>
              <a:sym typeface="Calibri"/>
            </a:endParaRPr>
          </a:p>
        </p:txBody>
      </p:sp>
      <p:cxnSp>
        <p:nvCxnSpPr>
          <p:cNvPr id="2702" name="Google Shape;2702;p30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703" name="Google Shape;2703;p30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04" name="Google Shape;2704;p305"/>
          <p:cNvPicPr preferRelativeResize="0"/>
          <p:nvPr/>
        </p:nvPicPr>
        <p:blipFill>
          <a:blip r:embed="rId3">
            <a:alphaModFix/>
          </a:blip>
          <a:stretch>
            <a:fillRect/>
          </a:stretch>
        </p:blipFill>
        <p:spPr>
          <a:xfrm>
            <a:off x="3249100" y="3457200"/>
            <a:ext cx="2246025" cy="669750"/>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306"/>
          <p:cNvSpPr txBox="1"/>
          <p:nvPr/>
        </p:nvSpPr>
        <p:spPr>
          <a:xfrm>
            <a:off x="345150" y="918750"/>
            <a:ext cx="8431800" cy="3314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 sz="1600"/>
              <a:t>La fonction variance du module statistics (Python) n’est pas la variance “habituelle”, mais l’empirique sans biais : il s’agit d’un module de stats. Il faut mettre un “p” en préfixe, pour signaler qu’il ne s’agit pas d’un échantillon, mais de la population complète.</a:t>
            </a:r>
            <a:endParaRPr sz="1600"/>
          </a:p>
          <a:p>
            <a:pPr marL="0" lvl="0" indent="0" algn="l" rtl="0">
              <a:spcBef>
                <a:spcPts val="0"/>
              </a:spcBef>
              <a:spcAft>
                <a:spcPts val="0"/>
              </a:spcAft>
              <a:buNone/>
            </a:pP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600">
                <a:latin typeface="Courier New"/>
                <a:ea typeface="Courier New"/>
                <a:cs typeface="Courier New"/>
                <a:sym typeface="Courier New"/>
              </a:rPr>
              <a:t>&gt;&gt;&gt; from statistics import variance, pvariance, mean</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600">
                <a:latin typeface="Courier New"/>
                <a:ea typeface="Courier New"/>
                <a:cs typeface="Courier New"/>
                <a:sym typeface="Courier New"/>
              </a:rPr>
              <a:t>&gt;&gt;&gt; L = [1,2,3]</a:t>
            </a:r>
            <a:br>
              <a:rPr lang="fr" sz="1600">
                <a:latin typeface="Courier New"/>
                <a:ea typeface="Courier New"/>
                <a:cs typeface="Courier New"/>
                <a:sym typeface="Courier New"/>
              </a:rPr>
            </a:br>
            <a:r>
              <a:rPr lang="fr" sz="1600">
                <a:latin typeface="Courier New"/>
                <a:ea typeface="Courier New"/>
                <a:cs typeface="Courier New"/>
                <a:sym typeface="Courier New"/>
              </a:rPr>
              <a:t>&gt;&gt;&gt; n = len(L)</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600">
                <a:latin typeface="Courier New"/>
                <a:ea typeface="Courier New"/>
                <a:cs typeface="Courier New"/>
                <a:sym typeface="Courier New"/>
              </a:rPr>
              <a:t>&gt;&gt;&gt; sum([(L[i] - mean(L))**2 for i in range(n)])/n, pvariance(L)</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600">
                <a:latin typeface="Courier New"/>
                <a:ea typeface="Courier New"/>
                <a:cs typeface="Courier New"/>
                <a:sym typeface="Courier New"/>
              </a:rPr>
              <a:t>(0.6666666666666666, 0.6666666666666666)</a:t>
            </a: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600">
                <a:latin typeface="Courier New"/>
                <a:ea typeface="Courier New"/>
                <a:cs typeface="Courier New"/>
                <a:sym typeface="Courier New"/>
              </a:rPr>
              <a:t>&gt;&gt;&gt; sum([(L[i] - mean(L))**2 for i in range(n)])/(n-1), variance(L)</a:t>
            </a:r>
            <a:endParaRPr sz="1600">
              <a:latin typeface="Courier New"/>
              <a:ea typeface="Courier New"/>
              <a:cs typeface="Courier New"/>
              <a:sym typeface="Courier New"/>
            </a:endParaRPr>
          </a:p>
          <a:p>
            <a:pPr marL="0" lvl="0" indent="0" algn="l" rtl="0">
              <a:spcBef>
                <a:spcPts val="0"/>
              </a:spcBef>
              <a:spcAft>
                <a:spcPts val="0"/>
              </a:spcAft>
              <a:buNone/>
            </a:pPr>
            <a:r>
              <a:rPr lang="fr" sz="1600">
                <a:latin typeface="Courier New"/>
                <a:ea typeface="Courier New"/>
                <a:cs typeface="Courier New"/>
                <a:sym typeface="Courier New"/>
              </a:rPr>
              <a:t>(1.0, 1)</a:t>
            </a:r>
            <a:endParaRPr sz="1600">
              <a:latin typeface="Courier New"/>
              <a:ea typeface="Courier New"/>
              <a:cs typeface="Courier New"/>
              <a:sym typeface="Courier New"/>
            </a:endParaRPr>
          </a:p>
          <a:p>
            <a:pPr marL="0" lvl="0" indent="0" algn="l" rtl="0">
              <a:spcBef>
                <a:spcPts val="0"/>
              </a:spcBef>
              <a:spcAft>
                <a:spcPts val="0"/>
              </a:spcAft>
              <a:buNone/>
            </a:pPr>
            <a:r>
              <a:rPr lang="fr" sz="1600">
                <a:latin typeface="Courier New"/>
                <a:ea typeface="Courier New"/>
                <a:cs typeface="Courier New"/>
                <a:sym typeface="Courier New"/>
              </a:rPr>
              <a:t>&gt;&gt;&gt;</a:t>
            </a:r>
            <a:endParaRPr sz="1600">
              <a:latin typeface="Courier New"/>
              <a:ea typeface="Courier New"/>
              <a:cs typeface="Courier New"/>
              <a:sym typeface="Courier New"/>
            </a:endParaRPr>
          </a:p>
          <a:p>
            <a:pPr marL="0" lvl="0" indent="0" algn="l" rtl="0">
              <a:spcBef>
                <a:spcPts val="0"/>
              </a:spcBef>
              <a:spcAft>
                <a:spcPts val="0"/>
              </a:spcAft>
              <a:buNone/>
            </a:pPr>
            <a:r>
              <a:rPr lang="fr" sz="1600">
                <a:latin typeface="Courier New"/>
                <a:ea typeface="Courier New"/>
                <a:cs typeface="Courier New"/>
                <a:sym typeface="Courier New"/>
              </a:rPr>
              <a:t>&gt;&gt;&gt; from statistics import stdev, pstdev</a:t>
            </a:r>
            <a:endParaRPr sz="1600">
              <a:latin typeface="Courier New"/>
              <a:ea typeface="Courier New"/>
              <a:cs typeface="Courier New"/>
              <a:sym typeface="Courier New"/>
            </a:endParaRPr>
          </a:p>
          <a:p>
            <a:pPr marL="0" lvl="0" indent="0" algn="l" rtl="0">
              <a:spcBef>
                <a:spcPts val="0"/>
              </a:spcBef>
              <a:spcAft>
                <a:spcPts val="0"/>
              </a:spcAft>
              <a:buNone/>
            </a:pP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6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p>
        </p:txBody>
      </p:sp>
      <p:sp>
        <p:nvSpPr>
          <p:cNvPr id="2710" name="Google Shape;2710;p30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Estimateur de moyenne, variance en python</a:t>
            </a:r>
            <a:endParaRPr sz="3200">
              <a:solidFill>
                <a:srgbClr val="707F87"/>
              </a:solidFill>
              <a:latin typeface="Calibri"/>
              <a:ea typeface="Calibri"/>
              <a:cs typeface="Calibri"/>
              <a:sym typeface="Calibri"/>
            </a:endParaRPr>
          </a:p>
        </p:txBody>
      </p:sp>
      <p:cxnSp>
        <p:nvCxnSpPr>
          <p:cNvPr id="2711" name="Google Shape;2711;p30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712" name="Google Shape;2712;p30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30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Quelle variance dans Excel ?</a:t>
            </a:r>
            <a:endParaRPr sz="3200">
              <a:solidFill>
                <a:srgbClr val="707F87"/>
              </a:solidFill>
              <a:latin typeface="Calibri"/>
              <a:ea typeface="Calibri"/>
              <a:cs typeface="Calibri"/>
              <a:sym typeface="Calibri"/>
            </a:endParaRPr>
          </a:p>
        </p:txBody>
      </p:sp>
      <p:cxnSp>
        <p:nvCxnSpPr>
          <p:cNvPr id="2718" name="Google Shape;2718;p30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719" name="Google Shape;2719;p30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20" name="Google Shape;2720;p307"/>
          <p:cNvPicPr preferRelativeResize="0"/>
          <p:nvPr/>
        </p:nvPicPr>
        <p:blipFill>
          <a:blip r:embed="rId3">
            <a:alphaModFix/>
          </a:blip>
          <a:stretch>
            <a:fillRect/>
          </a:stretch>
        </p:blipFill>
        <p:spPr>
          <a:xfrm>
            <a:off x="2590800" y="1127675"/>
            <a:ext cx="4371201" cy="3025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Time series forecasting how to…</a:t>
            </a:r>
            <a:endParaRPr sz="3200">
              <a:solidFill>
                <a:srgbClr val="707F87"/>
              </a:solidFill>
              <a:latin typeface="Calibri"/>
              <a:ea typeface="Calibri"/>
              <a:cs typeface="Calibri"/>
              <a:sym typeface="Calibri"/>
            </a:endParaRPr>
          </a:p>
        </p:txBody>
      </p:sp>
      <p:cxnSp>
        <p:nvCxnSpPr>
          <p:cNvPr id="512" name="Google Shape;512;p4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513" name="Google Shape;513;p45"/>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14" name="Google Shape;514;p45"/>
          <p:cNvPicPr preferRelativeResize="0"/>
          <p:nvPr/>
        </p:nvPicPr>
        <p:blipFill>
          <a:blip r:embed="rId3">
            <a:alphaModFix/>
          </a:blip>
          <a:stretch>
            <a:fillRect/>
          </a:stretch>
        </p:blipFill>
        <p:spPr>
          <a:xfrm>
            <a:off x="481600" y="893975"/>
            <a:ext cx="4471400" cy="3504125"/>
          </a:xfrm>
          <a:prstGeom prst="rect">
            <a:avLst/>
          </a:prstGeom>
          <a:noFill/>
          <a:ln>
            <a:noFill/>
          </a:ln>
        </p:spPr>
      </p:pic>
      <p:sp>
        <p:nvSpPr>
          <p:cNvPr id="515" name="Google Shape;515;p45"/>
          <p:cNvSpPr txBox="1"/>
          <p:nvPr/>
        </p:nvSpPr>
        <p:spPr>
          <a:xfrm>
            <a:off x="5233475" y="1510050"/>
            <a:ext cx="248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7" name="Google Shape;517;p45"/>
          <p:cNvSpPr/>
          <p:nvPr/>
        </p:nvSpPr>
        <p:spPr>
          <a:xfrm>
            <a:off x="3006625" y="3939350"/>
            <a:ext cx="300000" cy="18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106875" y="3729400"/>
            <a:ext cx="217500" cy="18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99;p44">
            <a:extLst>
              <a:ext uri="{FF2B5EF4-FFF2-40B4-BE49-F238E27FC236}">
                <a16:creationId xmlns:a16="http://schemas.microsoft.com/office/drawing/2014/main" id="{44778EC0-3788-F36E-A7CB-DEE23153D4A3}"/>
              </a:ext>
            </a:extLst>
          </p:cNvPr>
          <p:cNvSpPr txBox="1"/>
          <p:nvPr/>
        </p:nvSpPr>
        <p:spPr>
          <a:xfrm>
            <a:off x="5128500" y="1622525"/>
            <a:ext cx="3718800" cy="8771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Utilisation de :</a:t>
            </a:r>
            <a:endParaRPr sz="1500" dirty="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FR" sz="1500" dirty="0">
                <a:latin typeface="Courier New"/>
                <a:ea typeface="Courier New"/>
                <a:cs typeface="Courier New"/>
                <a:sym typeface="Courier New"/>
              </a:rPr>
              <a:t>L</a:t>
            </a:r>
            <a:r>
              <a:rPr lang="fr" sz="1500" dirty="0">
                <a:latin typeface="Courier New"/>
                <a:ea typeface="Courier New"/>
                <a:cs typeface="Courier New"/>
                <a:sym typeface="Courier New"/>
              </a:rPr>
              <a:t>a saisonnalité</a:t>
            </a:r>
          </a:p>
          <a:p>
            <a:pPr marL="457200" lvl="0" indent="-323850" algn="l" rtl="0">
              <a:spcBef>
                <a:spcPts val="0"/>
              </a:spcBef>
              <a:spcAft>
                <a:spcPts val="0"/>
              </a:spcAft>
              <a:buSzPts val="1500"/>
              <a:buFont typeface="Courier New"/>
              <a:buChar char="-"/>
            </a:pPr>
            <a:r>
              <a:rPr lang="fr" sz="1500" dirty="0">
                <a:latin typeface="Courier New"/>
                <a:ea typeface="Courier New"/>
                <a:cs typeface="Courier New"/>
                <a:sym typeface="Courier New"/>
              </a:rPr>
              <a:t>L’auto-régression</a:t>
            </a:r>
            <a:endParaRPr sz="1500" dirty="0">
              <a:latin typeface="Courier New"/>
              <a:ea typeface="Courier New"/>
              <a:cs typeface="Courier New"/>
              <a:sym typeface="Courier New"/>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30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2726" name="Google Shape;2726;p308"/>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Les intervalles de confiance</a:t>
            </a:r>
            <a:endParaRPr sz="3600">
              <a:solidFill>
                <a:srgbClr val="707F87"/>
              </a:solidFill>
              <a:latin typeface="Calibri"/>
              <a:ea typeface="Calibri"/>
              <a:cs typeface="Calibri"/>
              <a:sym typeface="Calibri"/>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309"/>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On a notre estimateur de la moyenne d’une population, valeur obtenue sur un échantillon.</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On veut obtenir un intervalle de confiance où doit probablement se trouver la vraie moyenne.</a:t>
            </a: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732" name="Google Shape;2732;p30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Intervalle de confiance d’une moyenne</a:t>
            </a:r>
            <a:endParaRPr sz="3200">
              <a:solidFill>
                <a:srgbClr val="707F87"/>
              </a:solidFill>
              <a:latin typeface="Calibri"/>
              <a:ea typeface="Calibri"/>
              <a:cs typeface="Calibri"/>
              <a:sym typeface="Calibri"/>
            </a:endParaRPr>
          </a:p>
        </p:txBody>
      </p:sp>
      <p:cxnSp>
        <p:nvCxnSpPr>
          <p:cNvPr id="2733" name="Google Shape;2733;p30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734" name="Google Shape;2734;p30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310"/>
          <p:cNvSpPr txBox="1"/>
          <p:nvPr/>
        </p:nvSpPr>
        <p:spPr>
          <a:xfrm>
            <a:off x="268950" y="1025675"/>
            <a:ext cx="8657100" cy="3207900"/>
          </a:xfrm>
          <a:prstGeom prst="rect">
            <a:avLst/>
          </a:prstGeom>
          <a:noFill/>
          <a:ln>
            <a:noFill/>
          </a:ln>
        </p:spPr>
        <p:txBody>
          <a:bodyPr spcFirstLastPara="1" wrap="square" lIns="0" tIns="0" rIns="0" bIns="0" anchor="t" anchorCtr="0">
            <a:noAutofit/>
          </a:bodyPr>
          <a:lstStyle/>
          <a:p>
            <a:pPr marL="457200" lvl="0" indent="-330200" algn="l" rtl="0">
              <a:spcBef>
                <a:spcPts val="0"/>
              </a:spcBef>
              <a:spcAft>
                <a:spcPts val="0"/>
              </a:spcAft>
              <a:buSzPts val="1600"/>
              <a:buChar char="●"/>
            </a:pPr>
            <a:r>
              <a:rPr lang="fr" sz="1600">
                <a:latin typeface="Courier New"/>
                <a:ea typeface="Courier New"/>
                <a:cs typeface="Courier New"/>
                <a:sym typeface="Courier New"/>
              </a:rPr>
              <a:t>Grand échantillon (n&gt;30). L</a:t>
            </a:r>
            <a:r>
              <a:rPr lang="fr" sz="1600">
                <a:solidFill>
                  <a:schemeClr val="dk1"/>
                </a:solidFill>
                <a:latin typeface="Courier New"/>
                <a:ea typeface="Courier New"/>
                <a:cs typeface="Courier New"/>
                <a:sym typeface="Courier New"/>
              </a:rPr>
              <a:t>a distribution de la moyenne est une loi de Gauss </a:t>
            </a:r>
            <a:r>
              <a:rPr lang="fr" sz="1600">
                <a:solidFill>
                  <a:schemeClr val="dk1"/>
                </a:solidFill>
                <a:latin typeface="Corsiva"/>
                <a:ea typeface="Corsiva"/>
                <a:cs typeface="Corsiva"/>
                <a:sym typeface="Corsiva"/>
              </a:rPr>
              <a:t>N</a:t>
            </a:r>
            <a:r>
              <a:rPr lang="fr" sz="1600">
                <a:solidFill>
                  <a:schemeClr val="dk1"/>
                </a:solidFill>
                <a:latin typeface="Courier New"/>
                <a:ea typeface="Courier New"/>
                <a:cs typeface="Courier New"/>
                <a:sym typeface="Courier New"/>
              </a:rPr>
              <a:t>(μ, s/√n), où s² est :</a:t>
            </a:r>
            <a:endParaRPr sz="1600">
              <a:solidFill>
                <a:schemeClr val="dk1"/>
              </a:solidFill>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solidFill>
                  <a:schemeClr val="dk1"/>
                </a:solidFill>
                <a:latin typeface="Courier New"/>
                <a:ea typeface="Courier New"/>
                <a:cs typeface="Courier New"/>
                <a:sym typeface="Courier New"/>
              </a:rPr>
              <a:t>la variance σ², quand elle est connue,</a:t>
            </a:r>
            <a:endParaRPr sz="1600">
              <a:solidFill>
                <a:schemeClr val="dk1"/>
              </a:solidFill>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solidFill>
                  <a:schemeClr val="dk1"/>
                </a:solidFill>
                <a:latin typeface="Courier New"/>
                <a:ea typeface="Courier New"/>
                <a:cs typeface="Courier New"/>
                <a:sym typeface="Courier New"/>
              </a:rPr>
              <a:t>son estimation, sinon. </a:t>
            </a:r>
            <a:endParaRPr sz="1600">
              <a:solidFill>
                <a:schemeClr val="dk1"/>
              </a:solidFill>
              <a:latin typeface="Courier New"/>
              <a:ea typeface="Courier New"/>
              <a:cs typeface="Courier New"/>
              <a:sym typeface="Courier New"/>
            </a:endParaRPr>
          </a:p>
          <a:p>
            <a:pPr marL="914400" lvl="0" indent="0" algn="l" rtl="0">
              <a:spcBef>
                <a:spcPts val="0"/>
              </a:spcBef>
              <a:spcAft>
                <a:spcPts val="0"/>
              </a:spcAft>
              <a:buNone/>
            </a:pPr>
            <a:endParaRPr sz="1600">
              <a:solidFill>
                <a:schemeClr val="dk1"/>
              </a:solidFill>
              <a:latin typeface="Courier New"/>
              <a:ea typeface="Courier New"/>
              <a:cs typeface="Courier New"/>
              <a:sym typeface="Courier New"/>
            </a:endParaRPr>
          </a:p>
          <a:p>
            <a:pPr marL="457200" lvl="0" indent="-330200" algn="l" rtl="0">
              <a:spcBef>
                <a:spcPts val="0"/>
              </a:spcBef>
              <a:spcAft>
                <a:spcPts val="0"/>
              </a:spcAft>
              <a:buClr>
                <a:schemeClr val="dk1"/>
              </a:buClr>
              <a:buSzPts val="1600"/>
              <a:buFont typeface="Courier New"/>
              <a:buChar char="●"/>
            </a:pPr>
            <a:r>
              <a:rPr lang="fr" sz="1600">
                <a:solidFill>
                  <a:schemeClr val="dk1"/>
                </a:solidFill>
                <a:latin typeface="Courier New"/>
                <a:ea typeface="Courier New"/>
                <a:cs typeface="Courier New"/>
                <a:sym typeface="Courier New"/>
              </a:rPr>
              <a:t>Petit échantillon</a:t>
            </a:r>
            <a:br>
              <a:rPr lang="fr" sz="1600">
                <a:solidFill>
                  <a:schemeClr val="dk1"/>
                </a:solidFill>
                <a:latin typeface="Courier New"/>
                <a:ea typeface="Courier New"/>
                <a:cs typeface="Courier New"/>
                <a:sym typeface="Courier New"/>
              </a:rPr>
            </a:br>
            <a:r>
              <a:rPr lang="fr" sz="1600">
                <a:solidFill>
                  <a:schemeClr val="dk1"/>
                </a:solidFill>
                <a:latin typeface="Courier New"/>
                <a:ea typeface="Courier New"/>
                <a:cs typeface="Courier New"/>
                <a:sym typeface="Courier New"/>
              </a:rPr>
              <a:t>Si la variable est normale, la moyenne suit une loi t de Student à n-1 degrés de liberté</a:t>
            </a:r>
            <a:endParaRPr sz="1600">
              <a:solidFill>
                <a:schemeClr val="dk1"/>
              </a:solidFill>
              <a:latin typeface="Courier New"/>
              <a:ea typeface="Courier New"/>
              <a:cs typeface="Courier New"/>
              <a:sym typeface="Courier New"/>
            </a:endParaRPr>
          </a:p>
          <a:p>
            <a:pPr marL="457200" lvl="0" indent="0" algn="l" rtl="0">
              <a:spcBef>
                <a:spcPts val="0"/>
              </a:spcBef>
              <a:spcAft>
                <a:spcPts val="0"/>
              </a:spcAft>
              <a:buNone/>
            </a:pPr>
            <a:endParaRPr sz="16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600">
              <a:latin typeface="Courier New"/>
              <a:ea typeface="Courier New"/>
              <a:cs typeface="Courier New"/>
              <a:sym typeface="Courier New"/>
            </a:endParaRPr>
          </a:p>
          <a:p>
            <a:pPr marL="0" lvl="0" indent="0" algn="l" rtl="0">
              <a:spcBef>
                <a:spcPts val="0"/>
              </a:spcBef>
              <a:spcAft>
                <a:spcPts val="0"/>
              </a:spcAft>
              <a:buNone/>
            </a:pPr>
            <a:r>
              <a:rPr lang="fr" sz="1600">
                <a:latin typeface="Courier New"/>
                <a:ea typeface="Courier New"/>
                <a:cs typeface="Courier New"/>
                <a:sym typeface="Courier New"/>
              </a:rPr>
              <a:t>Erreur type de la moyenne de l'échantillon (SEM) : </a:t>
            </a:r>
            <a:r>
              <a:rPr lang="fr" sz="1600">
                <a:solidFill>
                  <a:schemeClr val="dk1"/>
                </a:solidFill>
                <a:latin typeface="Courier New"/>
                <a:ea typeface="Courier New"/>
                <a:cs typeface="Courier New"/>
                <a:sym typeface="Courier New"/>
              </a:rPr>
              <a:t>σ/√n</a:t>
            </a:r>
            <a:br>
              <a:rPr lang="fr" sz="1600">
                <a:solidFill>
                  <a:schemeClr val="dk1"/>
                </a:solidFill>
                <a:latin typeface="Courier New"/>
                <a:ea typeface="Courier New"/>
                <a:cs typeface="Courier New"/>
                <a:sym typeface="Courier New"/>
              </a:rPr>
            </a:br>
            <a:r>
              <a:rPr lang="fr" sz="1600">
                <a:solidFill>
                  <a:schemeClr val="dk1"/>
                </a:solidFill>
                <a:latin typeface="Courier New"/>
                <a:ea typeface="Courier New"/>
                <a:cs typeface="Courier New"/>
                <a:sym typeface="Courier New"/>
              </a:rPr>
              <a:t>(ou s/√n quand estimé).</a:t>
            </a:r>
            <a:endParaRPr sz="1600">
              <a:latin typeface="Courier New"/>
              <a:ea typeface="Courier New"/>
              <a:cs typeface="Courier New"/>
              <a:sym typeface="Courier New"/>
            </a:endParaRPr>
          </a:p>
        </p:txBody>
      </p:sp>
      <p:sp>
        <p:nvSpPr>
          <p:cNvPr id="2740" name="Google Shape;2740;p31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Distribution de l’estimateur</a:t>
            </a:r>
            <a:endParaRPr sz="3200">
              <a:solidFill>
                <a:srgbClr val="707F87"/>
              </a:solidFill>
              <a:latin typeface="Calibri"/>
              <a:ea typeface="Calibri"/>
              <a:cs typeface="Calibri"/>
              <a:sym typeface="Calibri"/>
            </a:endParaRPr>
          </a:p>
        </p:txBody>
      </p:sp>
      <p:cxnSp>
        <p:nvCxnSpPr>
          <p:cNvPr id="2741" name="Google Shape;2741;p31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742" name="Google Shape;2742;p31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311"/>
          <p:cNvSpPr txBox="1"/>
          <p:nvPr/>
        </p:nvSpPr>
        <p:spPr>
          <a:xfrm>
            <a:off x="268950" y="918750"/>
            <a:ext cx="4186800" cy="3314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 sz="1600">
                <a:latin typeface="Courier New"/>
                <a:ea typeface="Courier New"/>
                <a:cs typeface="Courier New"/>
                <a:sym typeface="Courier New"/>
              </a:rPr>
              <a:t>Soit une variable qui suit une loi normale </a:t>
            </a:r>
            <a:r>
              <a:rPr lang="fr" sz="1600">
                <a:latin typeface="Caveat"/>
                <a:ea typeface="Caveat"/>
                <a:cs typeface="Caveat"/>
                <a:sym typeface="Caveat"/>
              </a:rPr>
              <a:t>N</a:t>
            </a:r>
            <a:r>
              <a:rPr lang="fr" sz="1600">
                <a:latin typeface="Courier New"/>
                <a:ea typeface="Courier New"/>
                <a:cs typeface="Courier New"/>
                <a:sym typeface="Courier New"/>
              </a:rPr>
              <a:t>(</a:t>
            </a:r>
            <a:r>
              <a:rPr lang="fr" sz="1500">
                <a:solidFill>
                  <a:schemeClr val="dk1"/>
                </a:solidFill>
                <a:latin typeface="Courier New"/>
                <a:ea typeface="Courier New"/>
                <a:cs typeface="Courier New"/>
                <a:sym typeface="Courier New"/>
              </a:rPr>
              <a:t>μ</a:t>
            </a:r>
            <a:r>
              <a:rPr lang="fr" sz="1600">
                <a:latin typeface="Courier New"/>
                <a:ea typeface="Courier New"/>
                <a:cs typeface="Courier New"/>
                <a:sym typeface="Courier New"/>
              </a:rPr>
              <a:t>, σ)</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0" lvl="0" indent="0" algn="l" rtl="0">
              <a:spcBef>
                <a:spcPts val="0"/>
              </a:spcBef>
              <a:spcAft>
                <a:spcPts val="0"/>
              </a:spcAft>
              <a:buNone/>
            </a:pPr>
            <a:r>
              <a:rPr lang="fr" sz="1600">
                <a:latin typeface="Courier New"/>
                <a:ea typeface="Courier New"/>
                <a:cs typeface="Courier New"/>
                <a:sym typeface="Courier New"/>
              </a:rPr>
              <a:t>L'estimateur de la moyenne est aussi une variable aléatoire qui suit une loi </a:t>
            </a:r>
            <a:r>
              <a:rPr lang="fr" sz="1600">
                <a:latin typeface="Caveat"/>
                <a:ea typeface="Caveat"/>
                <a:cs typeface="Caveat"/>
                <a:sym typeface="Caveat"/>
              </a:rPr>
              <a:t>N</a:t>
            </a:r>
            <a:r>
              <a:rPr lang="fr" sz="1600">
                <a:latin typeface="Courier New"/>
                <a:ea typeface="Courier New"/>
                <a:cs typeface="Courier New"/>
                <a:sym typeface="Courier New"/>
              </a:rPr>
              <a:t>(</a:t>
            </a:r>
            <a:r>
              <a:rPr lang="fr" sz="1500">
                <a:solidFill>
                  <a:schemeClr val="dk1"/>
                </a:solidFill>
                <a:latin typeface="Courier New"/>
                <a:ea typeface="Courier New"/>
                <a:cs typeface="Courier New"/>
                <a:sym typeface="Courier New"/>
              </a:rPr>
              <a:t>μ</a:t>
            </a:r>
            <a:r>
              <a:rPr lang="fr" sz="1600">
                <a:latin typeface="Courier New"/>
                <a:ea typeface="Courier New"/>
                <a:cs typeface="Courier New"/>
                <a:sym typeface="Courier New"/>
              </a:rPr>
              <a:t>, </a:t>
            </a:r>
            <a:r>
              <a:rPr lang="fr" sz="1600">
                <a:solidFill>
                  <a:schemeClr val="dk1"/>
                </a:solidFill>
                <a:latin typeface="Courier New"/>
                <a:ea typeface="Courier New"/>
                <a:cs typeface="Courier New"/>
                <a:sym typeface="Courier New"/>
              </a:rPr>
              <a:t>σ</a:t>
            </a:r>
            <a:r>
              <a:rPr lang="fr" sz="1600">
                <a:latin typeface="Courier New"/>
                <a:ea typeface="Courier New"/>
                <a:cs typeface="Courier New"/>
                <a:sym typeface="Courier New"/>
              </a:rPr>
              <a:t>/√n)</a:t>
            </a:r>
            <a:endParaRPr sz="1600">
              <a:latin typeface="Courier New"/>
              <a:ea typeface="Courier New"/>
              <a:cs typeface="Courier New"/>
              <a:sym typeface="Courier New"/>
            </a:endParaRPr>
          </a:p>
          <a:p>
            <a:pPr marL="457200" lvl="0" indent="0" algn="l" rtl="0">
              <a:spcBef>
                <a:spcPts val="0"/>
              </a:spcBef>
              <a:spcAft>
                <a:spcPts val="0"/>
              </a:spcAft>
              <a:buNone/>
            </a:pPr>
            <a:endParaRPr sz="1600">
              <a:latin typeface="Courier New"/>
              <a:ea typeface="Courier New"/>
              <a:cs typeface="Courier New"/>
              <a:sym typeface="Courier New"/>
            </a:endParaRPr>
          </a:p>
          <a:p>
            <a:pPr marL="0" lvl="0" indent="0" algn="l" rtl="0">
              <a:spcBef>
                <a:spcPts val="0"/>
              </a:spcBef>
              <a:spcAft>
                <a:spcPts val="0"/>
              </a:spcAft>
              <a:buNone/>
            </a:pPr>
            <a:r>
              <a:rPr lang="fr" sz="1600">
                <a:latin typeface="Courier New"/>
                <a:ea typeface="Courier New"/>
                <a:cs typeface="Courier New"/>
                <a:sym typeface="Courier New"/>
              </a:rPr>
              <a:t>=&gt; réduire l'erreur d'estimation d'un facteur 2 (10) nécessite d'acquérir 4 (100) fois plus d'observations dans l'échantillon</a:t>
            </a:r>
            <a:endParaRPr sz="1600">
              <a:latin typeface="Courier New"/>
              <a:ea typeface="Courier New"/>
              <a:cs typeface="Courier New"/>
              <a:sym typeface="Courier New"/>
            </a:endParaRPr>
          </a:p>
        </p:txBody>
      </p:sp>
      <p:sp>
        <p:nvSpPr>
          <p:cNvPr id="2748" name="Google Shape;2748;p31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Distribution de l’estimateur</a:t>
            </a:r>
            <a:endParaRPr sz="3200">
              <a:solidFill>
                <a:srgbClr val="707F87"/>
              </a:solidFill>
              <a:latin typeface="Calibri"/>
              <a:ea typeface="Calibri"/>
              <a:cs typeface="Calibri"/>
              <a:sym typeface="Calibri"/>
            </a:endParaRPr>
          </a:p>
        </p:txBody>
      </p:sp>
      <p:cxnSp>
        <p:nvCxnSpPr>
          <p:cNvPr id="2749" name="Google Shape;2749;p31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750" name="Google Shape;2750;p31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51" name="Google Shape;2751;p311"/>
          <p:cNvPicPr preferRelativeResize="0"/>
          <p:nvPr/>
        </p:nvPicPr>
        <p:blipFill>
          <a:blip r:embed="rId3">
            <a:alphaModFix/>
          </a:blip>
          <a:stretch>
            <a:fillRect/>
          </a:stretch>
        </p:blipFill>
        <p:spPr>
          <a:xfrm>
            <a:off x="5705925" y="911400"/>
            <a:ext cx="3285675" cy="2326024"/>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755"/>
        <p:cNvGrpSpPr/>
        <p:nvPr/>
      </p:nvGrpSpPr>
      <p:grpSpPr>
        <a:xfrm>
          <a:off x="0" y="0"/>
          <a:ext cx="0" cy="0"/>
          <a:chOff x="0" y="0"/>
          <a:chExt cx="0" cy="0"/>
        </a:xfrm>
      </p:grpSpPr>
      <p:sp>
        <p:nvSpPr>
          <p:cNvPr id="2756" name="Google Shape;2756;p312"/>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757" name="Google Shape;2757;p31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Intervalle de confiance d’une moyenne : python</a:t>
            </a:r>
            <a:endParaRPr sz="3200">
              <a:solidFill>
                <a:srgbClr val="707F87"/>
              </a:solidFill>
              <a:latin typeface="Calibri"/>
              <a:ea typeface="Calibri"/>
              <a:cs typeface="Calibri"/>
              <a:sym typeface="Calibri"/>
            </a:endParaRPr>
          </a:p>
        </p:txBody>
      </p:sp>
      <p:cxnSp>
        <p:nvCxnSpPr>
          <p:cNvPr id="2758" name="Google Shape;2758;p31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759" name="Google Shape;2759;p31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0" name="Google Shape;2760;p312"/>
          <p:cNvSpPr txBox="1"/>
          <p:nvPr/>
        </p:nvSpPr>
        <p:spPr>
          <a:xfrm>
            <a:off x="559700" y="947825"/>
            <a:ext cx="7930200" cy="338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a:t>L’approche de distribution t est utilisée lorsqu’il s’agit de </a:t>
            </a:r>
            <a:r>
              <a:rPr lang="fr" u="sng"/>
              <a:t>petits échantillons</a:t>
            </a:r>
            <a:r>
              <a:rPr lang="fr"/>
              <a:t> (n&lt;30) :</a:t>
            </a:r>
            <a:endParaRPr/>
          </a:p>
          <a:p>
            <a:pPr marL="0" lvl="0" indent="0" algn="l" rtl="0">
              <a:spcBef>
                <a:spcPts val="1200"/>
              </a:spcBef>
              <a:spcAft>
                <a:spcPts val="0"/>
              </a:spcAft>
              <a:buNone/>
            </a:pPr>
            <a:r>
              <a:rPr lang="fr">
                <a:latin typeface="Courier New"/>
                <a:ea typeface="Courier New"/>
                <a:cs typeface="Courier New"/>
                <a:sym typeface="Courier New"/>
              </a:rPr>
              <a:t>&gt;&gt;&gt; import scipy.stats as st</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latin typeface="Courier New"/>
                <a:ea typeface="Courier New"/>
                <a:cs typeface="Courier New"/>
                <a:sym typeface="Courier New"/>
              </a:rPr>
              <a:t>&gt;&gt;&gt; from statistics import mean</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&gt;&gt;&gt; data = [10, 11, 10, 14, 16, 24, 10, 6, 8, 10, 11, 27, 28, 21, 13, 10, 6, 7, 8, 10]</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&gt;&gt;&gt; mean(data)</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latin typeface="Courier New"/>
                <a:ea typeface="Courier New"/>
                <a:cs typeface="Courier New"/>
                <a:sym typeface="Courier New"/>
              </a:rPr>
              <a:t>13</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latin typeface="Courier New"/>
                <a:ea typeface="Courier New"/>
                <a:cs typeface="Courier New"/>
                <a:sym typeface="Courier New"/>
              </a:rPr>
              <a:t>&gt;&gt;&gt; st.t.interval(0.95, df=len(data)-1, loc=mean(data), scale=st.sem(data))</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latin typeface="Courier New"/>
                <a:ea typeface="Courier New"/>
                <a:cs typeface="Courier New"/>
                <a:sym typeface="Courier New"/>
              </a:rPr>
              <a:t>(9.847638214228208, 16.15236178577179)</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latin typeface="Courier New"/>
              <a:ea typeface="Courier New"/>
              <a:cs typeface="Courier New"/>
              <a:sym typeface="Courier New"/>
            </a:endParaRPr>
          </a:p>
          <a:p>
            <a:pPr marL="0" lvl="0" indent="0" algn="l" rtl="0">
              <a:spcBef>
                <a:spcPts val="0"/>
              </a:spcBef>
              <a:spcAft>
                <a:spcPts val="0"/>
              </a:spcAft>
              <a:buNone/>
            </a:pPr>
            <a:endParaRPr/>
          </a:p>
        </p:txBody>
      </p:sp>
      <p:sp>
        <p:nvSpPr>
          <p:cNvPr id="2761" name="Google Shape;2761;p312"/>
          <p:cNvSpPr/>
          <p:nvPr/>
        </p:nvSpPr>
        <p:spPr>
          <a:xfrm>
            <a:off x="4375750" y="3935275"/>
            <a:ext cx="3794400" cy="55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2" name="Google Shape;2762;p312"/>
          <p:cNvCxnSpPr/>
          <p:nvPr/>
        </p:nvCxnSpPr>
        <p:spPr>
          <a:xfrm rot="10800000">
            <a:off x="2660375" y="3281050"/>
            <a:ext cx="1591800" cy="726900"/>
          </a:xfrm>
          <a:prstGeom prst="straightConnector1">
            <a:avLst/>
          </a:prstGeom>
          <a:noFill/>
          <a:ln w="9525" cap="flat" cmpd="sng">
            <a:solidFill>
              <a:schemeClr val="dk2"/>
            </a:solidFill>
            <a:prstDash val="solid"/>
            <a:round/>
            <a:headEnd type="none" w="med" len="med"/>
            <a:tailEnd type="triangle" w="med" len="med"/>
          </a:ln>
        </p:spPr>
      </p:cxnSp>
      <p:sp>
        <p:nvSpPr>
          <p:cNvPr id="2763" name="Google Shape;2763;p312"/>
          <p:cNvSpPr txBox="1"/>
          <p:nvPr/>
        </p:nvSpPr>
        <p:spPr>
          <a:xfrm>
            <a:off x="4433900" y="3877125"/>
            <a:ext cx="401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Intervalle de confiance à 95% de la moyenne</a:t>
            </a:r>
            <a:endParaRPr/>
          </a:p>
          <a:p>
            <a:pPr marL="0" lvl="0" indent="0" algn="l" rtl="0">
              <a:spcBef>
                <a:spcPts val="0"/>
              </a:spcBef>
              <a:spcAft>
                <a:spcPts val="0"/>
              </a:spcAft>
              <a:buNone/>
            </a:pPr>
            <a:r>
              <a:rPr lang="fr"/>
              <a:t>de la population</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767"/>
        <p:cNvGrpSpPr/>
        <p:nvPr/>
      </p:nvGrpSpPr>
      <p:grpSpPr>
        <a:xfrm>
          <a:off x="0" y="0"/>
          <a:ext cx="0" cy="0"/>
          <a:chOff x="0" y="0"/>
          <a:chExt cx="0" cy="0"/>
        </a:xfrm>
      </p:grpSpPr>
      <p:sp>
        <p:nvSpPr>
          <p:cNvPr id="2768" name="Google Shape;2768;p313"/>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769" name="Google Shape;2769;p31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Intervalle de confiance d’une moyenne: python</a:t>
            </a:r>
            <a:endParaRPr sz="3200">
              <a:solidFill>
                <a:srgbClr val="707F87"/>
              </a:solidFill>
              <a:latin typeface="Calibri"/>
              <a:ea typeface="Calibri"/>
              <a:cs typeface="Calibri"/>
              <a:sym typeface="Calibri"/>
            </a:endParaRPr>
          </a:p>
        </p:txBody>
      </p:sp>
      <p:cxnSp>
        <p:nvCxnSpPr>
          <p:cNvPr id="2770" name="Google Shape;2770;p31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771" name="Google Shape;2771;p31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2" name="Google Shape;2772;p313"/>
          <p:cNvSpPr txBox="1"/>
          <p:nvPr/>
        </p:nvSpPr>
        <p:spPr>
          <a:xfrm>
            <a:off x="559700" y="947825"/>
            <a:ext cx="7930200" cy="338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a:t>L’approche de distribution normale est utilisée lorsqu’il s’agit de </a:t>
            </a:r>
            <a:r>
              <a:rPr lang="fr" u="sng"/>
              <a:t>plus grands</a:t>
            </a:r>
            <a:r>
              <a:rPr lang="fr"/>
              <a:t> échantillons (n&gt;30) :</a:t>
            </a:r>
            <a:endParaRPr/>
          </a:p>
          <a:p>
            <a:pPr marL="0" lvl="0" indent="0" algn="l" rtl="0">
              <a:spcBef>
                <a:spcPts val="1200"/>
              </a:spcBef>
              <a:spcAft>
                <a:spcPts val="0"/>
              </a:spcAft>
              <a:buNone/>
            </a:pPr>
            <a:r>
              <a:rPr lang="fr">
                <a:latin typeface="Courier New"/>
                <a:ea typeface="Courier New"/>
                <a:cs typeface="Courier New"/>
                <a:sym typeface="Courier New"/>
              </a:rPr>
              <a:t>&gt;&gt;&gt; import numpy as np</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&gt;&gt;&gt; </a:t>
            </a:r>
            <a:r>
              <a:rPr lang="fr">
                <a:solidFill>
                  <a:schemeClr val="dk1"/>
                </a:solidFill>
                <a:latin typeface="Courier New"/>
                <a:ea typeface="Courier New"/>
                <a:cs typeface="Courier New"/>
                <a:sym typeface="Courier New"/>
              </a:rPr>
              <a:t>import scipy.stats as st</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&gt;&gt;&gt; data = np.random.randint(15, 20, 80)</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&gt;&gt;&gt; st.norm.interval(0.95,</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              	    loc=np.mean(data),</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              	    scale=st.sem(data))</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(16.43912334233635, 17.06087665766365)</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None/>
            </a:pPr>
            <a:endParaRPr/>
          </a:p>
        </p:txBody>
      </p:sp>
      <p:sp>
        <p:nvSpPr>
          <p:cNvPr id="2773" name="Google Shape;2773;p313"/>
          <p:cNvSpPr/>
          <p:nvPr/>
        </p:nvSpPr>
        <p:spPr>
          <a:xfrm>
            <a:off x="4375750" y="3706675"/>
            <a:ext cx="3794400" cy="55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4" name="Google Shape;2774;p313"/>
          <p:cNvCxnSpPr/>
          <p:nvPr/>
        </p:nvCxnSpPr>
        <p:spPr>
          <a:xfrm rot="10800000">
            <a:off x="2660375" y="3052450"/>
            <a:ext cx="1591800" cy="726900"/>
          </a:xfrm>
          <a:prstGeom prst="straightConnector1">
            <a:avLst/>
          </a:prstGeom>
          <a:noFill/>
          <a:ln w="9525" cap="flat" cmpd="sng">
            <a:solidFill>
              <a:schemeClr val="dk2"/>
            </a:solidFill>
            <a:prstDash val="solid"/>
            <a:round/>
            <a:headEnd type="none" w="med" len="med"/>
            <a:tailEnd type="triangle" w="med" len="med"/>
          </a:ln>
        </p:spPr>
      </p:cxnSp>
      <p:sp>
        <p:nvSpPr>
          <p:cNvPr id="2775" name="Google Shape;2775;p313"/>
          <p:cNvSpPr txBox="1"/>
          <p:nvPr/>
        </p:nvSpPr>
        <p:spPr>
          <a:xfrm>
            <a:off x="4433900" y="3648525"/>
            <a:ext cx="401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Intervalle de confiance à 95% de la moyenne</a:t>
            </a:r>
            <a:endParaRPr/>
          </a:p>
          <a:p>
            <a:pPr marL="0" lvl="0" indent="0" algn="l" rtl="0">
              <a:spcBef>
                <a:spcPts val="0"/>
              </a:spcBef>
              <a:spcAft>
                <a:spcPts val="0"/>
              </a:spcAft>
              <a:buNone/>
            </a:pPr>
            <a:r>
              <a:rPr lang="fr"/>
              <a:t>de la population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314"/>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781" name="Google Shape;2781;p31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Intervalle de confiance d’une moyenne : exercice</a:t>
            </a:r>
            <a:endParaRPr sz="3200">
              <a:solidFill>
                <a:srgbClr val="707F87"/>
              </a:solidFill>
              <a:latin typeface="Calibri"/>
              <a:ea typeface="Calibri"/>
              <a:cs typeface="Calibri"/>
              <a:sym typeface="Calibri"/>
            </a:endParaRPr>
          </a:p>
        </p:txBody>
      </p:sp>
      <p:cxnSp>
        <p:nvCxnSpPr>
          <p:cNvPr id="2782" name="Google Shape;2782;p31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783" name="Google Shape;2783;p31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4" name="Google Shape;2784;p314"/>
          <p:cNvSpPr txBox="1"/>
          <p:nvPr/>
        </p:nvSpPr>
        <p:spPr>
          <a:xfrm>
            <a:off x="559700" y="947825"/>
            <a:ext cx="7930200" cy="259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Imaginons que vous travaillez dans le domaine de la santé publique et que vous étudiez le nombre d'heures de sommeil recommandées pour une bonne santé.</a:t>
            </a: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Vous décidez de mener une petite étude préliminaire avec un échantillon de personnes pour estimer le nombre moyen d'heures de sommeil par nuit.</a:t>
            </a: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Vous recueillez les données suivantes, qui représentent le nombre d'heures de sommeil pour chaque participant sur une nuit donnée :</a:t>
            </a: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Clr>
                <a:schemeClr val="dk1"/>
              </a:buClr>
              <a:buSzPts val="1100"/>
              <a:buFont typeface="Arial"/>
              <a:buNone/>
            </a:pPr>
            <a:r>
              <a:rPr lang="fr">
                <a:solidFill>
                  <a:srgbClr val="188038"/>
                </a:solidFill>
                <a:latin typeface="Courier New"/>
                <a:ea typeface="Courier New"/>
                <a:cs typeface="Courier New"/>
                <a:sym typeface="Courier New"/>
              </a:rPr>
              <a:t>heures_sommeil = [7, 8, 5, 6, 7, 9, 7, 6, 8, 7]</a:t>
            </a:r>
            <a:endParaRPr>
              <a:latin typeface="Courier New"/>
              <a:ea typeface="Courier New"/>
              <a:cs typeface="Courier New"/>
              <a:sym typeface="Courier New"/>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315"/>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790" name="Google Shape;2790;p31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Intervalle de confiance d’une moyenne : corrigé</a:t>
            </a:r>
            <a:endParaRPr sz="3200">
              <a:solidFill>
                <a:srgbClr val="707F87"/>
              </a:solidFill>
              <a:latin typeface="Calibri"/>
              <a:ea typeface="Calibri"/>
              <a:cs typeface="Calibri"/>
              <a:sym typeface="Calibri"/>
            </a:endParaRPr>
          </a:p>
        </p:txBody>
      </p:sp>
      <p:cxnSp>
        <p:nvCxnSpPr>
          <p:cNvPr id="2791" name="Google Shape;2791;p31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792" name="Google Shape;2792;p31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3" name="Google Shape;2793;p315"/>
          <p:cNvSpPr txBox="1"/>
          <p:nvPr/>
        </p:nvSpPr>
        <p:spPr>
          <a:xfrm>
            <a:off x="559700" y="947825"/>
            <a:ext cx="79302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&gt;&gt;&gt; import scipy.stats as st</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&gt;&gt;&gt; from statistics import mean</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&gt;&gt;&gt; data = [7, 8, 5, 6, 7, 9, 7, 6, 8, 7]</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&gt;&gt;&gt; mean(data)</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7</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&gt;&gt;&gt; st.t.interval(0.95, df=len(data)-1, loc=mean(data), scale=st.sem(data))</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(6.173976995563249, 7.826023004436751)</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solidFill>
                <a:schemeClr val="dk1"/>
              </a:solidFill>
              <a:latin typeface="Courier New"/>
              <a:ea typeface="Courier New"/>
              <a:cs typeface="Courier New"/>
              <a:sym typeface="Courier New"/>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797"/>
        <p:cNvGrpSpPr/>
        <p:nvPr/>
      </p:nvGrpSpPr>
      <p:grpSpPr>
        <a:xfrm>
          <a:off x="0" y="0"/>
          <a:ext cx="0" cy="0"/>
          <a:chOff x="0" y="0"/>
          <a:chExt cx="0" cy="0"/>
        </a:xfrm>
      </p:grpSpPr>
      <p:sp>
        <p:nvSpPr>
          <p:cNvPr id="2798" name="Google Shape;2798;p316"/>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799" name="Google Shape;2799;p31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Intervalle de confiance d’une moyenne : exercice</a:t>
            </a:r>
            <a:endParaRPr sz="3200">
              <a:solidFill>
                <a:srgbClr val="707F87"/>
              </a:solidFill>
              <a:latin typeface="Calibri"/>
              <a:ea typeface="Calibri"/>
              <a:cs typeface="Calibri"/>
              <a:sym typeface="Calibri"/>
            </a:endParaRPr>
          </a:p>
        </p:txBody>
      </p:sp>
      <p:cxnSp>
        <p:nvCxnSpPr>
          <p:cNvPr id="2800" name="Google Shape;2800;p31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801" name="Google Shape;2801;p31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2" name="Google Shape;2802;p316"/>
          <p:cNvSpPr txBox="1"/>
          <p:nvPr/>
        </p:nvSpPr>
        <p:spPr>
          <a:xfrm>
            <a:off x="559700" y="947825"/>
            <a:ext cx="7930200" cy="284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Vous êtes un diététicien et vous menez une étude sur le nombre de calories consommées au petit-déjeuner par un groupe de personnes suivant un régime particulier.</a:t>
            </a: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Vous collectez les données suivantes pour 35 personnes :</a:t>
            </a: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calories_petit_dej = [320, 310, 305, 300, 290, 280, 272, 340, 330, 310, 300, 305, 350, 345, 356, 290, 260, 255, 240, 250, 280, 275, 270, 260, 255, 245, 250, 260, 270, 275, 280, 285, 290, 295, 305]</a:t>
            </a: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Clr>
                <a:schemeClr val="dk1"/>
              </a:buClr>
              <a:buSzPts val="1100"/>
              <a:buFont typeface="Arial"/>
              <a:buNone/>
            </a:pPr>
            <a:r>
              <a:rPr lang="fr">
                <a:solidFill>
                  <a:schemeClr val="dk1"/>
                </a:solidFill>
                <a:latin typeface="Courier New"/>
                <a:ea typeface="Courier New"/>
                <a:cs typeface="Courier New"/>
                <a:sym typeface="Courier New"/>
              </a:rPr>
              <a:t>Calculez l'intervalle de confiance à 95% pour la moyenne des calories consommées au petit-déjeuner par les participants de votre étude.</a:t>
            </a:r>
            <a:endParaRPr>
              <a:solidFill>
                <a:schemeClr val="dk1"/>
              </a:solidFill>
              <a:latin typeface="Courier New"/>
              <a:ea typeface="Courier New"/>
              <a:cs typeface="Courier New"/>
              <a:sym typeface="Courier New"/>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317"/>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808" name="Google Shape;2808;p31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Intervalle de confiance d’une moyenne : corrigé</a:t>
            </a:r>
            <a:endParaRPr sz="3200">
              <a:solidFill>
                <a:srgbClr val="707F87"/>
              </a:solidFill>
              <a:latin typeface="Calibri"/>
              <a:ea typeface="Calibri"/>
              <a:cs typeface="Calibri"/>
              <a:sym typeface="Calibri"/>
            </a:endParaRPr>
          </a:p>
        </p:txBody>
      </p:sp>
      <p:cxnSp>
        <p:nvCxnSpPr>
          <p:cNvPr id="2809" name="Google Shape;2809;p31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810" name="Google Shape;2810;p31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1" name="Google Shape;2811;p317"/>
          <p:cNvSpPr txBox="1"/>
          <p:nvPr/>
        </p:nvSpPr>
        <p:spPr>
          <a:xfrm>
            <a:off x="559700" y="947825"/>
            <a:ext cx="79302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&gt;&gt;&gt; import numpy as np</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&gt;&gt;&gt; import scipy.stats as st</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&gt;&gt;&gt; data = [320, 310, 305, 300, 290, 280, 272, 340, 330, 310, 300, 305, 350, 345, 356, 290, 260, 255, 240, 250, 280, 275, 270, 260, 255, 245, 250, 260, 270, 275, 280, 285, 290, 295, 305]</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&gt;&gt;&gt; st.norm.interval(0.95, loc=np.mean(data), scale=st.sem(data))</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(278.4314504211751, 298.8828352931106)</a:t>
            </a: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solidFill>
                <a:schemeClr val="dk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03" name="Google Shape;103;p15"/>
          <p:cNvSpPr txBox="1"/>
          <p:nvPr/>
        </p:nvSpPr>
        <p:spPr>
          <a:xfrm>
            <a:off x="1444071" y="1729852"/>
            <a:ext cx="6255858"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dirty="0">
                <a:solidFill>
                  <a:srgbClr val="707F87"/>
                </a:solidFill>
                <a:latin typeface="Calibri"/>
                <a:ea typeface="Calibri"/>
                <a:cs typeface="Calibri"/>
                <a:sym typeface="Calibri"/>
              </a:rPr>
              <a:t>L’IA sur des données tabulaires (nombres, matrices)</a:t>
            </a:r>
            <a:endParaRPr sz="3600" dirty="0">
              <a:solidFill>
                <a:srgbClr val="707F87"/>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Time series forecasting how to…</a:t>
            </a:r>
            <a:endParaRPr sz="3200">
              <a:solidFill>
                <a:srgbClr val="707F87"/>
              </a:solidFill>
              <a:latin typeface="Calibri"/>
              <a:ea typeface="Calibri"/>
              <a:cs typeface="Calibri"/>
              <a:sym typeface="Calibri"/>
            </a:endParaRPr>
          </a:p>
        </p:txBody>
      </p:sp>
      <p:cxnSp>
        <p:nvCxnSpPr>
          <p:cNvPr id="524" name="Google Shape;524;p4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525" name="Google Shape;525;p46"/>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26" name="Google Shape;526;p46"/>
          <p:cNvPicPr preferRelativeResize="0"/>
          <p:nvPr/>
        </p:nvPicPr>
        <p:blipFill>
          <a:blip r:embed="rId3">
            <a:alphaModFix/>
          </a:blip>
          <a:stretch>
            <a:fillRect/>
          </a:stretch>
        </p:blipFill>
        <p:spPr>
          <a:xfrm>
            <a:off x="481600" y="893975"/>
            <a:ext cx="4471400" cy="3504125"/>
          </a:xfrm>
          <a:prstGeom prst="rect">
            <a:avLst/>
          </a:prstGeom>
          <a:noFill/>
          <a:ln>
            <a:noFill/>
          </a:ln>
        </p:spPr>
      </p:pic>
      <p:sp>
        <p:nvSpPr>
          <p:cNvPr id="527" name="Google Shape;527;p46"/>
          <p:cNvSpPr txBox="1"/>
          <p:nvPr/>
        </p:nvSpPr>
        <p:spPr>
          <a:xfrm>
            <a:off x="5233475" y="1510050"/>
            <a:ext cx="248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cxnSp>
        <p:nvCxnSpPr>
          <p:cNvPr id="529" name="Google Shape;529;p46"/>
          <p:cNvCxnSpPr/>
          <p:nvPr/>
        </p:nvCxnSpPr>
        <p:spPr>
          <a:xfrm rot="10800000" flipH="1">
            <a:off x="847250" y="3894325"/>
            <a:ext cx="3891300" cy="105000"/>
          </a:xfrm>
          <a:prstGeom prst="straightConnector1">
            <a:avLst/>
          </a:prstGeom>
          <a:noFill/>
          <a:ln w="9525" cap="flat" cmpd="sng">
            <a:solidFill>
              <a:srgbClr val="FF0000"/>
            </a:solidFill>
            <a:prstDash val="solid"/>
            <a:round/>
            <a:headEnd type="none" w="med" len="med"/>
            <a:tailEnd type="none" w="med" len="med"/>
          </a:ln>
        </p:spPr>
      </p:cxnSp>
      <p:sp>
        <p:nvSpPr>
          <p:cNvPr id="2" name="Google Shape;499;p44">
            <a:extLst>
              <a:ext uri="{FF2B5EF4-FFF2-40B4-BE49-F238E27FC236}">
                <a16:creationId xmlns:a16="http://schemas.microsoft.com/office/drawing/2014/main" id="{2BC21B37-E168-8B2E-E5B9-697DAC2DE48A}"/>
              </a:ext>
            </a:extLst>
          </p:cNvPr>
          <p:cNvSpPr txBox="1"/>
          <p:nvPr/>
        </p:nvSpPr>
        <p:spPr>
          <a:xfrm>
            <a:off x="5128500" y="1622525"/>
            <a:ext cx="3718800" cy="13387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Utilisation de :</a:t>
            </a:r>
            <a:endParaRPr sz="1500" dirty="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FR" sz="1500" dirty="0">
                <a:latin typeface="Courier New"/>
                <a:ea typeface="Courier New"/>
                <a:cs typeface="Courier New"/>
                <a:sym typeface="Courier New"/>
              </a:rPr>
              <a:t>L</a:t>
            </a:r>
            <a:r>
              <a:rPr lang="fr" sz="1500" dirty="0">
                <a:latin typeface="Courier New"/>
                <a:ea typeface="Courier New"/>
                <a:cs typeface="Courier New"/>
                <a:sym typeface="Courier New"/>
              </a:rPr>
              <a:t>a saisonnalité</a:t>
            </a:r>
          </a:p>
          <a:p>
            <a:pPr marL="457200" lvl="0" indent="-323850" algn="l" rtl="0">
              <a:spcBef>
                <a:spcPts val="0"/>
              </a:spcBef>
              <a:spcAft>
                <a:spcPts val="0"/>
              </a:spcAft>
              <a:buSzPts val="1500"/>
              <a:buFont typeface="Courier New"/>
              <a:buChar char="-"/>
            </a:pPr>
            <a:r>
              <a:rPr lang="fr" sz="1500" dirty="0">
                <a:latin typeface="Courier New"/>
                <a:ea typeface="Courier New"/>
                <a:cs typeface="Courier New"/>
                <a:sym typeface="Courier New"/>
              </a:rPr>
              <a:t>L’auto-régression</a:t>
            </a:r>
          </a:p>
          <a:p>
            <a:pPr marL="457200" lvl="0" indent="-323850" algn="l" rtl="0">
              <a:spcBef>
                <a:spcPts val="0"/>
              </a:spcBef>
              <a:spcAft>
                <a:spcPts val="0"/>
              </a:spcAft>
              <a:buSzPts val="1500"/>
              <a:buFont typeface="Courier New"/>
              <a:buChar char="-"/>
            </a:pPr>
            <a:r>
              <a:rPr lang="fr" sz="1500" dirty="0">
                <a:latin typeface="Courier New"/>
                <a:ea typeface="Courier New"/>
                <a:cs typeface="Courier New"/>
                <a:sym typeface="Courier New"/>
              </a:rPr>
              <a:t>La tendance générale</a:t>
            </a:r>
          </a:p>
          <a:p>
            <a:pPr marL="457200" lvl="0" indent="-323850" algn="l" rtl="0">
              <a:spcBef>
                <a:spcPts val="0"/>
              </a:spcBef>
              <a:spcAft>
                <a:spcPts val="0"/>
              </a:spcAft>
              <a:buSzPts val="1500"/>
              <a:buFont typeface="Courier New"/>
              <a:buChar char="-"/>
            </a:pPr>
            <a:r>
              <a:rPr lang="fr" sz="1500" dirty="0">
                <a:latin typeface="Courier New"/>
                <a:ea typeface="Courier New"/>
                <a:cs typeface="Courier New"/>
                <a:sym typeface="Courier New"/>
              </a:rPr>
              <a:t>…</a:t>
            </a:r>
            <a:endParaRPr sz="1500" dirty="0">
              <a:latin typeface="Courier New"/>
              <a:ea typeface="Courier New"/>
              <a:cs typeface="Courier New"/>
              <a:sym typeface="Courier New"/>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31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2817" name="Google Shape;2817;p318"/>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La corrélation</a:t>
            </a:r>
            <a:endParaRPr sz="3600">
              <a:solidFill>
                <a:srgbClr val="707F87"/>
              </a:solidFill>
              <a:latin typeface="Calibri"/>
              <a:ea typeface="Calibri"/>
              <a:cs typeface="Calibri"/>
              <a:sym typeface="Calibri"/>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sp>
        <p:nvSpPr>
          <p:cNvPr id="2822" name="Google Shape;2822;p31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Force et orientation d’une relation</a:t>
            </a:r>
            <a:endParaRPr sz="3200">
              <a:solidFill>
                <a:srgbClr val="707F87"/>
              </a:solidFill>
              <a:latin typeface="Calibri"/>
              <a:ea typeface="Calibri"/>
              <a:cs typeface="Calibri"/>
              <a:sym typeface="Calibri"/>
            </a:endParaRPr>
          </a:p>
        </p:txBody>
      </p:sp>
      <p:cxnSp>
        <p:nvCxnSpPr>
          <p:cNvPr id="2823" name="Google Shape;2823;p31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824" name="Google Shape;2824;p31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825" name="Google Shape;2825;p319"/>
          <p:cNvPicPr preferRelativeResize="0"/>
          <p:nvPr/>
        </p:nvPicPr>
        <p:blipFill>
          <a:blip r:embed="rId3">
            <a:alphaModFix/>
          </a:blip>
          <a:stretch>
            <a:fillRect/>
          </a:stretch>
        </p:blipFill>
        <p:spPr>
          <a:xfrm>
            <a:off x="1330175" y="1783650"/>
            <a:ext cx="6646801" cy="2660225"/>
          </a:xfrm>
          <a:prstGeom prst="rect">
            <a:avLst/>
          </a:prstGeom>
          <a:noFill/>
          <a:ln>
            <a:noFill/>
          </a:ln>
        </p:spPr>
      </p:pic>
      <p:sp>
        <p:nvSpPr>
          <p:cNvPr id="2826" name="Google Shape;2826;p319"/>
          <p:cNvSpPr txBox="1"/>
          <p:nvPr/>
        </p:nvSpPr>
        <p:spPr>
          <a:xfrm>
            <a:off x="621300" y="1138800"/>
            <a:ext cx="8053800" cy="14466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fr" sz="1500">
                <a:solidFill>
                  <a:schemeClr val="dk1"/>
                </a:solidFill>
              </a:rPr>
              <a:t>Dans les diagrammes de dispersion ci-dessous, on observe une relation qui est qualitativement la même (inversion proportionnelle, corrélation linéaire négative), mais dont l’intensité diffère.</a:t>
            </a:r>
            <a:endParaRPr sz="1500">
              <a:solidFill>
                <a:schemeClr val="dk1"/>
              </a:solidFill>
            </a:endParaRPr>
          </a:p>
        </p:txBody>
      </p:sp>
      <p:sp>
        <p:nvSpPr>
          <p:cNvPr id="2827" name="Google Shape;2827;p319"/>
          <p:cNvSpPr/>
          <p:nvPr/>
        </p:nvSpPr>
        <p:spPr>
          <a:xfrm>
            <a:off x="4542925" y="2474250"/>
            <a:ext cx="370800" cy="1134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831"/>
        <p:cNvGrpSpPr/>
        <p:nvPr/>
      </p:nvGrpSpPr>
      <p:grpSpPr>
        <a:xfrm>
          <a:off x="0" y="0"/>
          <a:ext cx="0" cy="0"/>
          <a:chOff x="0" y="0"/>
          <a:chExt cx="0" cy="0"/>
        </a:xfrm>
      </p:grpSpPr>
      <p:sp>
        <p:nvSpPr>
          <p:cNvPr id="2832" name="Google Shape;2832;p32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Covariance entre deux variables X et Y</a:t>
            </a:r>
            <a:endParaRPr sz="3200">
              <a:solidFill>
                <a:srgbClr val="707F87"/>
              </a:solidFill>
              <a:latin typeface="Calibri"/>
              <a:ea typeface="Calibri"/>
              <a:cs typeface="Calibri"/>
              <a:sym typeface="Calibri"/>
            </a:endParaRPr>
          </a:p>
        </p:txBody>
      </p:sp>
      <p:cxnSp>
        <p:nvCxnSpPr>
          <p:cNvPr id="2833" name="Google Shape;2833;p32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834" name="Google Shape;2834;p32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5" name="Google Shape;2835;p320"/>
          <p:cNvSpPr txBox="1"/>
          <p:nvPr/>
        </p:nvSpPr>
        <p:spPr>
          <a:xfrm>
            <a:off x="621300" y="1138800"/>
            <a:ext cx="8053800" cy="14466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fr" sz="1500">
                <a:solidFill>
                  <a:schemeClr val="dk1"/>
                </a:solidFill>
              </a:rPr>
              <a:t>Une généralisation de la notion de variance, un moyen mathématiquement simple de décrire la relation entre deux variables :</a:t>
            </a: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fr" sz="1500">
                <a:solidFill>
                  <a:schemeClr val="dk1"/>
                </a:solidFill>
              </a:rPr>
              <a:t>C'est une sorte de « produit croisé moyen » entre X et Y.</a:t>
            </a:r>
            <a:endParaRPr sz="1500">
              <a:solidFill>
                <a:schemeClr val="dk1"/>
              </a:solidFill>
            </a:endParaRPr>
          </a:p>
          <a:p>
            <a:pPr marL="457200" marR="0" lvl="0" indent="-323850" algn="just" rtl="0">
              <a:lnSpc>
                <a:spcPct val="115000"/>
              </a:lnSpc>
              <a:spcBef>
                <a:spcPts val="0"/>
              </a:spcBef>
              <a:spcAft>
                <a:spcPts val="0"/>
              </a:spcAft>
              <a:buClr>
                <a:schemeClr val="dk1"/>
              </a:buClr>
              <a:buSzPts val="1500"/>
              <a:buChar char="-"/>
            </a:pPr>
            <a:r>
              <a:rPr lang="fr" sz="1500">
                <a:solidFill>
                  <a:schemeClr val="dk1"/>
                </a:solidFill>
              </a:rPr>
              <a:t>Si X et Y sont entièrement indépendants, alors cov(X, Y) = 0.</a:t>
            </a:r>
            <a:endParaRPr sz="1500">
              <a:solidFill>
                <a:schemeClr val="dk1"/>
              </a:solidFill>
            </a:endParaRPr>
          </a:p>
          <a:p>
            <a:pPr marL="457200" marR="0" lvl="0" indent="-323850" algn="just" rtl="0">
              <a:lnSpc>
                <a:spcPct val="115000"/>
              </a:lnSpc>
              <a:spcBef>
                <a:spcPts val="0"/>
              </a:spcBef>
              <a:spcAft>
                <a:spcPts val="0"/>
              </a:spcAft>
              <a:buClr>
                <a:schemeClr val="dk1"/>
              </a:buClr>
              <a:buSzPts val="1500"/>
              <a:buChar char="-"/>
            </a:pPr>
            <a:r>
              <a:rPr lang="fr" sz="1500">
                <a:solidFill>
                  <a:schemeClr val="dk1"/>
                </a:solidFill>
              </a:rPr>
              <a:t>Si la relation entre eux est positive (resp. négative), alors la covariance est positive (resp. négative).</a:t>
            </a: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p:txBody>
      </p:sp>
      <p:pic>
        <p:nvPicPr>
          <p:cNvPr id="2836" name="Google Shape;2836;p320"/>
          <p:cNvPicPr preferRelativeResize="0"/>
          <p:nvPr/>
        </p:nvPicPr>
        <p:blipFill>
          <a:blip r:embed="rId3">
            <a:alphaModFix/>
          </a:blip>
          <a:stretch>
            <a:fillRect/>
          </a:stretch>
        </p:blipFill>
        <p:spPr>
          <a:xfrm>
            <a:off x="2590800" y="1671000"/>
            <a:ext cx="3736575" cy="692925"/>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840"/>
        <p:cNvGrpSpPr/>
        <p:nvPr/>
      </p:nvGrpSpPr>
      <p:grpSpPr>
        <a:xfrm>
          <a:off x="0" y="0"/>
          <a:ext cx="0" cy="0"/>
          <a:chOff x="0" y="0"/>
          <a:chExt cx="0" cy="0"/>
        </a:xfrm>
      </p:grpSpPr>
      <p:sp>
        <p:nvSpPr>
          <p:cNvPr id="2841" name="Google Shape;2841;p32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Covariance entre deux variables X et Y</a:t>
            </a:r>
            <a:endParaRPr sz="3200">
              <a:solidFill>
                <a:srgbClr val="707F87"/>
              </a:solidFill>
              <a:latin typeface="Calibri"/>
              <a:ea typeface="Calibri"/>
              <a:cs typeface="Calibri"/>
              <a:sym typeface="Calibri"/>
            </a:endParaRPr>
          </a:p>
        </p:txBody>
      </p:sp>
      <p:cxnSp>
        <p:nvCxnSpPr>
          <p:cNvPr id="2842" name="Google Shape;2842;p32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843" name="Google Shape;2843;p32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4" name="Google Shape;2844;p321"/>
          <p:cNvSpPr txBox="1"/>
          <p:nvPr/>
        </p:nvSpPr>
        <p:spPr>
          <a:xfrm>
            <a:off x="621300" y="1138800"/>
            <a:ext cx="8053800" cy="14466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fr" sz="1500">
                <a:solidFill>
                  <a:schemeClr val="dk1"/>
                </a:solidFill>
              </a:rPr>
              <a:t>Une généralisation de la notion de variance, un moyen mathématiquement simple de décrire la relation entre deux variables :</a:t>
            </a: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r>
              <a:rPr lang="fr" sz="1500">
                <a:solidFill>
                  <a:schemeClr val="dk1"/>
                </a:solidFill>
              </a:rPr>
              <a:t>C'est une sorte de « produit croisé moyen » entre X et Y.</a:t>
            </a:r>
            <a:endParaRPr sz="1500">
              <a:solidFill>
                <a:schemeClr val="dk1"/>
              </a:solidFill>
            </a:endParaRPr>
          </a:p>
          <a:p>
            <a:pPr marL="457200" marR="0" lvl="0" indent="-323850" algn="just" rtl="0">
              <a:lnSpc>
                <a:spcPct val="115000"/>
              </a:lnSpc>
              <a:spcBef>
                <a:spcPts val="0"/>
              </a:spcBef>
              <a:spcAft>
                <a:spcPts val="0"/>
              </a:spcAft>
              <a:buClr>
                <a:schemeClr val="dk1"/>
              </a:buClr>
              <a:buSzPts val="1500"/>
              <a:buChar char="-"/>
            </a:pPr>
            <a:r>
              <a:rPr lang="fr" sz="1500">
                <a:solidFill>
                  <a:schemeClr val="dk1"/>
                </a:solidFill>
              </a:rPr>
              <a:t>Si X et Y sont entièrement indépendants, alors cov(X, Y) = 0.</a:t>
            </a:r>
            <a:endParaRPr sz="1500">
              <a:solidFill>
                <a:schemeClr val="dk1"/>
              </a:solidFill>
            </a:endParaRPr>
          </a:p>
          <a:p>
            <a:pPr marL="457200" marR="0" lvl="0" indent="-323850" algn="just" rtl="0">
              <a:lnSpc>
                <a:spcPct val="115000"/>
              </a:lnSpc>
              <a:spcBef>
                <a:spcPts val="0"/>
              </a:spcBef>
              <a:spcAft>
                <a:spcPts val="0"/>
              </a:spcAft>
              <a:buClr>
                <a:schemeClr val="dk1"/>
              </a:buClr>
              <a:buSzPts val="1500"/>
              <a:buChar char="-"/>
            </a:pPr>
            <a:r>
              <a:rPr lang="fr" sz="1500">
                <a:solidFill>
                  <a:schemeClr val="dk1"/>
                </a:solidFill>
              </a:rPr>
              <a:t>Si la relation entre eux est positive (resp. négative), alors la covariance est positive (resp. négative).</a:t>
            </a:r>
            <a:endParaRPr sz="1500">
              <a:solidFill>
                <a:schemeClr val="dk1"/>
              </a:solidFill>
            </a:endParaRPr>
          </a:p>
          <a:p>
            <a:pPr marL="0" marR="0" lvl="0" indent="0" algn="just" rtl="0">
              <a:lnSpc>
                <a:spcPct val="115000"/>
              </a:lnSpc>
              <a:spcBef>
                <a:spcPts val="0"/>
              </a:spcBef>
              <a:spcAft>
                <a:spcPts val="0"/>
              </a:spcAft>
              <a:buNone/>
            </a:pPr>
            <a:br>
              <a:rPr lang="fr" sz="1500">
                <a:solidFill>
                  <a:schemeClr val="dk1"/>
                </a:solidFill>
              </a:rPr>
            </a:br>
            <a:r>
              <a:rPr lang="fr" sz="1500">
                <a:solidFill>
                  <a:schemeClr val="dk1"/>
                </a:solidFill>
              </a:rPr>
              <a:t>L’amplitude de la covariance n’est cependant pas facile à interpréter car elle dépend des unités dans lesquelles X et Y sont exprimés. On considère donc une version "normée"...</a:t>
            </a: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p:txBody>
      </p:sp>
      <p:pic>
        <p:nvPicPr>
          <p:cNvPr id="2845" name="Google Shape;2845;p321"/>
          <p:cNvPicPr preferRelativeResize="0"/>
          <p:nvPr/>
        </p:nvPicPr>
        <p:blipFill>
          <a:blip r:embed="rId3">
            <a:alphaModFix/>
          </a:blip>
          <a:stretch>
            <a:fillRect/>
          </a:stretch>
        </p:blipFill>
        <p:spPr>
          <a:xfrm>
            <a:off x="2590800" y="1671000"/>
            <a:ext cx="3736575" cy="692925"/>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849"/>
        <p:cNvGrpSpPr/>
        <p:nvPr/>
      </p:nvGrpSpPr>
      <p:grpSpPr>
        <a:xfrm>
          <a:off x="0" y="0"/>
          <a:ext cx="0" cy="0"/>
          <a:chOff x="0" y="0"/>
          <a:chExt cx="0" cy="0"/>
        </a:xfrm>
      </p:grpSpPr>
      <p:sp>
        <p:nvSpPr>
          <p:cNvPr id="2850" name="Google Shape;2850;p32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 coefficient de corrélation r de Pearson</a:t>
            </a:r>
            <a:endParaRPr sz="3200">
              <a:solidFill>
                <a:srgbClr val="707F87"/>
              </a:solidFill>
              <a:latin typeface="Calibri"/>
              <a:ea typeface="Calibri"/>
              <a:cs typeface="Calibri"/>
              <a:sym typeface="Calibri"/>
            </a:endParaRPr>
          </a:p>
        </p:txBody>
      </p:sp>
      <p:cxnSp>
        <p:nvCxnSpPr>
          <p:cNvPr id="2851" name="Google Shape;2851;p32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852" name="Google Shape;2852;p32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3" name="Google Shape;2853;p322"/>
          <p:cNvSpPr txBox="1"/>
          <p:nvPr/>
        </p:nvSpPr>
        <p:spPr>
          <a:xfrm>
            <a:off x="428850" y="1003075"/>
            <a:ext cx="8551200" cy="3548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Clr>
                <a:schemeClr val="dk1"/>
              </a:buClr>
              <a:buSzPts val="1100"/>
              <a:buFont typeface="Arial"/>
              <a:buNone/>
            </a:pPr>
            <a:r>
              <a:rPr lang="fr" sz="1500">
                <a:solidFill>
                  <a:schemeClr val="dk1"/>
                </a:solidFill>
              </a:rPr>
              <a:t>Le coefficient de corrélation de Pearson r est égal à :</a:t>
            </a: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br>
              <a:rPr lang="fr" sz="1500">
                <a:solidFill>
                  <a:schemeClr val="dk1"/>
                </a:solidFill>
              </a:rPr>
            </a:br>
            <a:r>
              <a:rPr lang="fr" sz="1500">
                <a:solidFill>
                  <a:schemeClr val="dk1"/>
                </a:solidFill>
              </a:rPr>
              <a:t>où les écarts types du dénominateur sont les estimateurs non biaisés.</a:t>
            </a:r>
            <a:endParaRPr sz="1500">
              <a:solidFill>
                <a:schemeClr val="dk1"/>
              </a:solidFill>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0" marR="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from scipy.stats import pearsonr</a:t>
            </a:r>
            <a:endParaRPr sz="1500">
              <a:solidFill>
                <a:schemeClr val="dk1"/>
              </a:solidFill>
              <a:latin typeface="Courier New"/>
              <a:ea typeface="Courier New"/>
              <a:cs typeface="Courier New"/>
              <a:sym typeface="Courier New"/>
            </a:endParaRPr>
          </a:p>
          <a:p>
            <a:pPr marL="0" marR="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X=[1,2,3,4]</a:t>
            </a:r>
            <a:endParaRPr sz="1500">
              <a:solidFill>
                <a:schemeClr val="dk1"/>
              </a:solidFill>
              <a:latin typeface="Courier New"/>
              <a:ea typeface="Courier New"/>
              <a:cs typeface="Courier New"/>
              <a:sym typeface="Courier New"/>
            </a:endParaRPr>
          </a:p>
          <a:p>
            <a:pPr marL="0" marR="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Y=[1,3,5,4]</a:t>
            </a:r>
            <a:endParaRPr sz="1500">
              <a:solidFill>
                <a:schemeClr val="dk1"/>
              </a:solidFill>
              <a:latin typeface="Courier New"/>
              <a:ea typeface="Courier New"/>
              <a:cs typeface="Courier New"/>
              <a:sym typeface="Courier New"/>
            </a:endParaRPr>
          </a:p>
          <a:p>
            <a:pPr marL="0" marR="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pearsonr(X, Y).correlation</a:t>
            </a:r>
            <a:endParaRPr sz="1500">
              <a:solidFill>
                <a:schemeClr val="dk1"/>
              </a:solidFill>
              <a:latin typeface="Courier New"/>
              <a:ea typeface="Courier New"/>
              <a:cs typeface="Courier New"/>
              <a:sym typeface="Courier New"/>
            </a:endParaRPr>
          </a:p>
          <a:p>
            <a:pPr marL="0" marR="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0.8315218406203</a:t>
            </a: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ou df.corr(method=’pearson’)</a:t>
            </a:r>
            <a:endParaRPr sz="1500">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chemeClr val="dk1"/>
              </a:buClr>
              <a:buSzPts val="1100"/>
              <a:buFont typeface="Arial"/>
              <a:buNone/>
            </a:pPr>
            <a:endParaRPr sz="1500">
              <a:solidFill>
                <a:schemeClr val="dk1"/>
              </a:solidFill>
            </a:endParaRPr>
          </a:p>
        </p:txBody>
      </p:sp>
      <p:pic>
        <p:nvPicPr>
          <p:cNvPr id="2854" name="Google Shape;2854;p322"/>
          <p:cNvPicPr preferRelativeResize="0"/>
          <p:nvPr/>
        </p:nvPicPr>
        <p:blipFill>
          <a:blip r:embed="rId3">
            <a:alphaModFix/>
          </a:blip>
          <a:stretch>
            <a:fillRect/>
          </a:stretch>
        </p:blipFill>
        <p:spPr>
          <a:xfrm>
            <a:off x="4978325" y="804150"/>
            <a:ext cx="1715650" cy="662475"/>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858"/>
        <p:cNvGrpSpPr/>
        <p:nvPr/>
      </p:nvGrpSpPr>
      <p:grpSpPr>
        <a:xfrm>
          <a:off x="0" y="0"/>
          <a:ext cx="0" cy="0"/>
          <a:chOff x="0" y="0"/>
          <a:chExt cx="0" cy="0"/>
        </a:xfrm>
      </p:grpSpPr>
      <p:sp>
        <p:nvSpPr>
          <p:cNvPr id="2859" name="Google Shape;2859;p32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 coefficient de corrélation r de Pearson</a:t>
            </a:r>
            <a:endParaRPr sz="3200">
              <a:solidFill>
                <a:srgbClr val="707F87"/>
              </a:solidFill>
              <a:latin typeface="Calibri"/>
              <a:ea typeface="Calibri"/>
              <a:cs typeface="Calibri"/>
              <a:sym typeface="Calibri"/>
            </a:endParaRPr>
          </a:p>
        </p:txBody>
      </p:sp>
      <p:cxnSp>
        <p:nvCxnSpPr>
          <p:cNvPr id="2860" name="Google Shape;2860;p32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861" name="Google Shape;2861;p32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862" name="Google Shape;2862;p323"/>
          <p:cNvPicPr preferRelativeResize="0"/>
          <p:nvPr/>
        </p:nvPicPr>
        <p:blipFill>
          <a:blip r:embed="rId3">
            <a:alphaModFix/>
          </a:blip>
          <a:stretch>
            <a:fillRect/>
          </a:stretch>
        </p:blipFill>
        <p:spPr>
          <a:xfrm>
            <a:off x="5257800" y="911401"/>
            <a:ext cx="2867218" cy="4079699"/>
          </a:xfrm>
          <a:prstGeom prst="rect">
            <a:avLst/>
          </a:prstGeom>
          <a:noFill/>
          <a:ln>
            <a:noFill/>
          </a:ln>
        </p:spPr>
      </p:pic>
      <p:pic>
        <p:nvPicPr>
          <p:cNvPr id="2863" name="Google Shape;2863;p323"/>
          <p:cNvPicPr preferRelativeResize="0"/>
          <p:nvPr/>
        </p:nvPicPr>
        <p:blipFill>
          <a:blip r:embed="rId4">
            <a:alphaModFix/>
          </a:blip>
          <a:stretch>
            <a:fillRect/>
          </a:stretch>
        </p:blipFill>
        <p:spPr>
          <a:xfrm>
            <a:off x="903524" y="911400"/>
            <a:ext cx="3334500" cy="3598100"/>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32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 coefficient de corrélation r de Pearson</a:t>
            </a:r>
            <a:endParaRPr sz="3200">
              <a:solidFill>
                <a:srgbClr val="707F87"/>
              </a:solidFill>
              <a:latin typeface="Calibri"/>
              <a:ea typeface="Calibri"/>
              <a:cs typeface="Calibri"/>
              <a:sym typeface="Calibri"/>
            </a:endParaRPr>
          </a:p>
        </p:txBody>
      </p:sp>
      <p:cxnSp>
        <p:nvCxnSpPr>
          <p:cNvPr id="2869" name="Google Shape;2869;p32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870" name="Google Shape;2870;p32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871" name="Google Shape;2871;p324"/>
          <p:cNvPicPr preferRelativeResize="0"/>
          <p:nvPr/>
        </p:nvPicPr>
        <p:blipFill>
          <a:blip r:embed="rId3">
            <a:alphaModFix/>
          </a:blip>
          <a:stretch>
            <a:fillRect/>
          </a:stretch>
        </p:blipFill>
        <p:spPr>
          <a:xfrm>
            <a:off x="5257800" y="911401"/>
            <a:ext cx="2867218" cy="4079699"/>
          </a:xfrm>
          <a:prstGeom prst="rect">
            <a:avLst/>
          </a:prstGeom>
          <a:noFill/>
          <a:ln>
            <a:noFill/>
          </a:ln>
        </p:spPr>
      </p:pic>
      <p:pic>
        <p:nvPicPr>
          <p:cNvPr id="2872" name="Google Shape;2872;p324"/>
          <p:cNvPicPr preferRelativeResize="0"/>
          <p:nvPr/>
        </p:nvPicPr>
        <p:blipFill>
          <a:blip r:embed="rId4">
            <a:alphaModFix/>
          </a:blip>
          <a:stretch>
            <a:fillRect/>
          </a:stretch>
        </p:blipFill>
        <p:spPr>
          <a:xfrm>
            <a:off x="903524" y="911400"/>
            <a:ext cx="3334500" cy="3598100"/>
          </a:xfrm>
          <a:prstGeom prst="rect">
            <a:avLst/>
          </a:prstGeom>
          <a:noFill/>
          <a:ln>
            <a:noFill/>
          </a:ln>
        </p:spPr>
      </p:pic>
      <p:sp>
        <p:nvSpPr>
          <p:cNvPr id="2873" name="Google Shape;2873;p324"/>
          <p:cNvSpPr txBox="1"/>
          <p:nvPr/>
        </p:nvSpPr>
        <p:spPr>
          <a:xfrm>
            <a:off x="2805700" y="1987250"/>
            <a:ext cx="290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874" name="Google Shape;2874;p324"/>
          <p:cNvSpPr/>
          <p:nvPr/>
        </p:nvSpPr>
        <p:spPr>
          <a:xfrm>
            <a:off x="2420475" y="1914575"/>
            <a:ext cx="4172100" cy="79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24"/>
          <p:cNvSpPr txBox="1"/>
          <p:nvPr/>
        </p:nvSpPr>
        <p:spPr>
          <a:xfrm>
            <a:off x="2391400" y="1892775"/>
            <a:ext cx="4208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Ce coefficient n’est qu’un score, et un même score peut correspondre à bien des situations</a:t>
            </a:r>
            <a:endParaRPr/>
          </a:p>
          <a:p>
            <a:pPr marL="0" lvl="0" indent="0" algn="l" rtl="0">
              <a:spcBef>
                <a:spcPts val="0"/>
              </a:spcBef>
              <a:spcAft>
                <a:spcPts val="0"/>
              </a:spcAft>
              <a:buNone/>
            </a:pPr>
            <a:r>
              <a:rPr lang="fr"/>
              <a:t>=&gt; il faut toujours regarder le nuage de points</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325"/>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881" name="Google Shape;2881;p32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Corrélation de Pearson : exercice</a:t>
            </a:r>
            <a:endParaRPr sz="3200">
              <a:solidFill>
                <a:srgbClr val="707F87"/>
              </a:solidFill>
              <a:latin typeface="Calibri"/>
              <a:ea typeface="Calibri"/>
              <a:cs typeface="Calibri"/>
              <a:sym typeface="Calibri"/>
            </a:endParaRPr>
          </a:p>
        </p:txBody>
      </p:sp>
      <p:cxnSp>
        <p:nvCxnSpPr>
          <p:cNvPr id="2882" name="Google Shape;2882;p32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883" name="Google Shape;2883;p32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4" name="Google Shape;2884;p325"/>
          <p:cNvSpPr txBox="1"/>
          <p:nvPr/>
        </p:nvSpPr>
        <p:spPr>
          <a:xfrm>
            <a:off x="559700" y="947825"/>
            <a:ext cx="7930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fr">
                <a:solidFill>
                  <a:schemeClr val="dk1"/>
                </a:solidFill>
                <a:latin typeface="Courier New"/>
                <a:ea typeface="Courier New"/>
                <a:cs typeface="Courier New"/>
                <a:sym typeface="Courier New"/>
              </a:rPr>
              <a:t>Calculer les corrélations linéaires entre chaque couple de variable, pour le dataset des iris. En déduire de potentiels liens entre variables.</a:t>
            </a:r>
            <a:endParaRPr>
              <a:latin typeface="Courier New"/>
              <a:ea typeface="Courier New"/>
              <a:cs typeface="Courier New"/>
              <a:sym typeface="Courier New"/>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888"/>
        <p:cNvGrpSpPr/>
        <p:nvPr/>
      </p:nvGrpSpPr>
      <p:grpSpPr>
        <a:xfrm>
          <a:off x="0" y="0"/>
          <a:ext cx="0" cy="0"/>
          <a:chOff x="0" y="0"/>
          <a:chExt cx="0" cy="0"/>
        </a:xfrm>
      </p:grpSpPr>
      <p:sp>
        <p:nvSpPr>
          <p:cNvPr id="2889" name="Google Shape;2889;p326"/>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890" name="Google Shape;2890;p32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Corrélation de Pearson : solution</a:t>
            </a:r>
            <a:endParaRPr sz="3200">
              <a:solidFill>
                <a:srgbClr val="707F87"/>
              </a:solidFill>
              <a:latin typeface="Calibri"/>
              <a:ea typeface="Calibri"/>
              <a:cs typeface="Calibri"/>
              <a:sym typeface="Calibri"/>
            </a:endParaRPr>
          </a:p>
        </p:txBody>
      </p:sp>
      <p:cxnSp>
        <p:nvCxnSpPr>
          <p:cNvPr id="2891" name="Google Shape;2891;p32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892" name="Google Shape;2892;p32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3" name="Google Shape;2893;p326"/>
          <p:cNvSpPr txBox="1"/>
          <p:nvPr/>
        </p:nvSpPr>
        <p:spPr>
          <a:xfrm>
            <a:off x="559700" y="947825"/>
            <a:ext cx="7930200" cy="3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Calculer les corrélations linéaires entre chaque couple de variable, pour le dataset des iris. En déduire de potentiels liens entre variables.</a:t>
            </a: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latin typeface="Courier New"/>
              <a:ea typeface="Courier New"/>
              <a:cs typeface="Courier New"/>
              <a:sym typeface="Courier New"/>
            </a:endParaRPr>
          </a:p>
          <a:p>
            <a:pPr marL="457200" lvl="0" indent="-317500" algn="l" rtl="0">
              <a:lnSpc>
                <a:spcPct val="115000"/>
              </a:lnSpc>
              <a:spcBef>
                <a:spcPts val="1200"/>
              </a:spcBef>
              <a:spcAft>
                <a:spcPts val="0"/>
              </a:spcAft>
              <a:buClr>
                <a:schemeClr val="dk1"/>
              </a:buClr>
              <a:buSzPts val="1400"/>
              <a:buFont typeface="Courier New"/>
              <a:buChar char="●"/>
            </a:pPr>
            <a:r>
              <a:rPr lang="fr">
                <a:solidFill>
                  <a:schemeClr val="dk1"/>
                </a:solidFill>
                <a:latin typeface="Courier New"/>
                <a:ea typeface="Courier New"/>
                <a:cs typeface="Courier New"/>
                <a:sym typeface="Courier New"/>
              </a:rPr>
              <a:t>Forte corrélation linéaire entre les longueurs sépales/pétales</a:t>
            </a:r>
            <a:endParaRPr>
              <a:solidFill>
                <a:schemeClr val="dk1"/>
              </a:solidFill>
              <a:latin typeface="Courier New"/>
              <a:ea typeface="Courier New"/>
              <a:cs typeface="Courier New"/>
              <a:sym typeface="Courier New"/>
            </a:endParaRPr>
          </a:p>
          <a:p>
            <a:pPr marL="457200" lvl="0" indent="-317500" algn="l" rtl="0">
              <a:lnSpc>
                <a:spcPct val="115000"/>
              </a:lnSpc>
              <a:spcBef>
                <a:spcPts val="0"/>
              </a:spcBef>
              <a:spcAft>
                <a:spcPts val="0"/>
              </a:spcAft>
              <a:buClr>
                <a:schemeClr val="dk1"/>
              </a:buClr>
              <a:buSzPts val="1400"/>
              <a:buFont typeface="Courier New"/>
              <a:buChar char="●"/>
            </a:pPr>
            <a:r>
              <a:rPr lang="fr">
                <a:solidFill>
                  <a:schemeClr val="dk1"/>
                </a:solidFill>
                <a:latin typeface="Courier New"/>
                <a:ea typeface="Courier New"/>
                <a:cs typeface="Courier New"/>
                <a:sym typeface="Courier New"/>
              </a:rPr>
              <a:t>Idem (moins intense) entre “sepal length” et “petal width”</a:t>
            </a:r>
            <a:endParaRPr>
              <a:solidFill>
                <a:schemeClr val="dk1"/>
              </a:solidFill>
              <a:latin typeface="Courier New"/>
              <a:ea typeface="Courier New"/>
              <a:cs typeface="Courier New"/>
              <a:sym typeface="Courier New"/>
            </a:endParaRPr>
          </a:p>
        </p:txBody>
      </p:sp>
      <p:pic>
        <p:nvPicPr>
          <p:cNvPr id="2894" name="Google Shape;2894;p326"/>
          <p:cNvPicPr preferRelativeResize="0"/>
          <p:nvPr/>
        </p:nvPicPr>
        <p:blipFill>
          <a:blip r:embed="rId3">
            <a:alphaModFix/>
          </a:blip>
          <a:stretch>
            <a:fillRect/>
          </a:stretch>
        </p:blipFill>
        <p:spPr>
          <a:xfrm>
            <a:off x="222025" y="1844839"/>
            <a:ext cx="8684374" cy="1929861"/>
          </a:xfrm>
          <a:prstGeom prst="rect">
            <a:avLst/>
          </a:prstGeom>
          <a:noFill/>
          <a:ln>
            <a:noFill/>
          </a:ln>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898"/>
        <p:cNvGrpSpPr/>
        <p:nvPr/>
      </p:nvGrpSpPr>
      <p:grpSpPr>
        <a:xfrm>
          <a:off x="0" y="0"/>
          <a:ext cx="0" cy="0"/>
          <a:chOff x="0" y="0"/>
          <a:chExt cx="0" cy="0"/>
        </a:xfrm>
      </p:grpSpPr>
      <p:sp>
        <p:nvSpPr>
          <p:cNvPr id="2899" name="Google Shape;2899;p32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Corrélation de rang ρ de Spearman</a:t>
            </a:r>
            <a:endParaRPr sz="3200">
              <a:solidFill>
                <a:srgbClr val="707F87"/>
              </a:solidFill>
              <a:latin typeface="Calibri"/>
              <a:ea typeface="Calibri"/>
              <a:cs typeface="Calibri"/>
              <a:sym typeface="Calibri"/>
            </a:endParaRPr>
          </a:p>
        </p:txBody>
      </p:sp>
      <p:cxnSp>
        <p:nvCxnSpPr>
          <p:cNvPr id="2900" name="Google Shape;2900;p32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901" name="Google Shape;2901;p32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2" name="Google Shape;2902;p327"/>
          <p:cNvSpPr txBox="1"/>
          <p:nvPr/>
        </p:nvSpPr>
        <p:spPr>
          <a:xfrm>
            <a:off x="588775" y="991450"/>
            <a:ext cx="7948800" cy="3524700"/>
          </a:xfrm>
          <a:prstGeom prst="rect">
            <a:avLst/>
          </a:prstGeom>
          <a:noFill/>
          <a:ln>
            <a:noFill/>
          </a:ln>
        </p:spPr>
        <p:txBody>
          <a:bodyPr spcFirstLastPara="1" wrap="square" lIns="0" tIns="0" rIns="0" bIns="0" anchor="t" anchorCtr="0">
            <a:noAutofit/>
          </a:bodyPr>
          <a:lstStyle/>
          <a:p>
            <a:pPr marL="457200" marR="0" lvl="0" indent="-323850" algn="just" rtl="0">
              <a:lnSpc>
                <a:spcPct val="115000"/>
              </a:lnSpc>
              <a:spcBef>
                <a:spcPts val="0"/>
              </a:spcBef>
              <a:spcAft>
                <a:spcPts val="0"/>
              </a:spcAft>
              <a:buClr>
                <a:schemeClr val="dk1"/>
              </a:buClr>
              <a:buSzPts val="1500"/>
              <a:buChar char="●"/>
            </a:pPr>
            <a:r>
              <a:rPr lang="fr" sz="1500">
                <a:solidFill>
                  <a:schemeClr val="dk1"/>
                </a:solidFill>
              </a:rPr>
              <a:t>Le coefficient de corrélation de Pearson mesure la force de la relation </a:t>
            </a:r>
            <a:r>
              <a:rPr lang="fr" sz="1500" u="sng">
                <a:solidFill>
                  <a:schemeClr val="dk1"/>
                </a:solidFill>
              </a:rPr>
              <a:t>linéaire</a:t>
            </a:r>
            <a:r>
              <a:rPr lang="fr" sz="1500">
                <a:solidFill>
                  <a:schemeClr val="dk1"/>
                </a:solidFill>
              </a:rPr>
              <a:t> entre deux variables : une mesure de la tendance des données à toutes s’aligner sur une seule ligne parfaitement droite.</a:t>
            </a:r>
            <a:br>
              <a:rPr lang="fr" sz="1500">
                <a:solidFill>
                  <a:schemeClr val="dk1"/>
                </a:solidFill>
              </a:rPr>
            </a:br>
            <a:endParaRPr sz="1500">
              <a:solidFill>
                <a:schemeClr val="dk1"/>
              </a:solidFill>
            </a:endParaRPr>
          </a:p>
          <a:p>
            <a:pPr marL="457200" marR="0" lvl="0" indent="-323850" algn="just" rtl="0">
              <a:lnSpc>
                <a:spcPct val="115000"/>
              </a:lnSpc>
              <a:spcBef>
                <a:spcPts val="0"/>
              </a:spcBef>
              <a:spcAft>
                <a:spcPts val="0"/>
              </a:spcAft>
              <a:buClr>
                <a:schemeClr val="dk1"/>
              </a:buClr>
              <a:buSzPts val="1500"/>
              <a:buChar char="●"/>
            </a:pPr>
            <a:r>
              <a:rPr lang="fr" sz="1500">
                <a:solidFill>
                  <a:schemeClr val="dk1"/>
                </a:solidFill>
              </a:rPr>
              <a:t>Ce coefficient n'est pas toujours adéquat.</a:t>
            </a:r>
            <a:endParaRPr sz="1500">
              <a:solidFill>
                <a:schemeClr val="dk1"/>
              </a:solidFill>
            </a:endParaRPr>
          </a:p>
          <a:p>
            <a:pPr marL="457200" marR="0" lvl="0" indent="0" algn="just" rtl="0">
              <a:lnSpc>
                <a:spcPct val="115000"/>
              </a:lnSpc>
              <a:spcBef>
                <a:spcPts val="0"/>
              </a:spcBef>
              <a:spcAft>
                <a:spcPts val="0"/>
              </a:spcAft>
              <a:buNone/>
            </a:pPr>
            <a:r>
              <a:rPr lang="fr" sz="1500">
                <a:solidFill>
                  <a:schemeClr val="dk1"/>
                </a:solidFill>
              </a:rPr>
              <a:t>Par exemple, quand une augmentation d’une variable X se reflète réellement dans une augmentation d’une autre variable Y, mais que la nature de la relation n’est pas nécessairement linéaire, on utilise le ρ de Spearman.</a:t>
            </a:r>
            <a:br>
              <a:rPr lang="fr" sz="1500">
                <a:solidFill>
                  <a:schemeClr val="dk1"/>
                </a:solidFill>
              </a:rPr>
            </a:br>
            <a:endParaRPr sz="1500">
              <a:solidFill>
                <a:schemeClr val="dk1"/>
              </a:solidFill>
            </a:endParaRPr>
          </a:p>
          <a:p>
            <a:pPr marL="457200" marR="0" lvl="0" indent="-323850" algn="just" rtl="0">
              <a:lnSpc>
                <a:spcPct val="115000"/>
              </a:lnSpc>
              <a:spcBef>
                <a:spcPts val="0"/>
              </a:spcBef>
              <a:spcAft>
                <a:spcPts val="0"/>
              </a:spcAft>
              <a:buClr>
                <a:schemeClr val="dk1"/>
              </a:buClr>
              <a:buSzPts val="1500"/>
              <a:buChar char="●"/>
            </a:pPr>
            <a:r>
              <a:rPr lang="fr" sz="1500">
                <a:solidFill>
                  <a:schemeClr val="dk1"/>
                </a:solidFill>
              </a:rPr>
              <a:t>Elle estime à quel point la relation entre deux variables peut être décrite par une </a:t>
            </a:r>
            <a:r>
              <a:rPr lang="fr" sz="1500" u="sng">
                <a:solidFill>
                  <a:schemeClr val="dk1"/>
                </a:solidFill>
              </a:rPr>
              <a:t>fonction monotone</a:t>
            </a:r>
            <a:r>
              <a:rPr lang="fr" sz="1500">
                <a:solidFill>
                  <a:schemeClr val="dk1"/>
                </a:solidFill>
              </a:rPr>
              <a:t> (elle cherche à détecter des tendances monotones).</a:t>
            </a:r>
            <a:endParaRPr sz="1500">
              <a:solidFill>
                <a:schemeClr val="dk1"/>
              </a:solidFill>
            </a:endParaRPr>
          </a:p>
          <a:p>
            <a:pPr marL="457200" marR="0" lvl="0" indent="0" algn="just" rtl="0">
              <a:lnSpc>
                <a:spcPct val="115000"/>
              </a:lnSpc>
              <a:spcBef>
                <a:spcPts val="0"/>
              </a:spcBef>
              <a:spcAft>
                <a:spcPts val="0"/>
              </a:spcAft>
              <a:buClr>
                <a:schemeClr val="dk1"/>
              </a:buClr>
              <a:buSzPts val="1100"/>
              <a:buFont typeface="Arial"/>
              <a:buNone/>
            </a:pPr>
            <a:r>
              <a:rPr lang="fr" sz="1500">
                <a:solidFill>
                  <a:schemeClr val="dk1"/>
                </a:solidFill>
              </a:rPr>
              <a:t>S'il n'y a pas de données répétées, une corrélation de Spearman parfaite de +1 ou -1 est obtenue quand l'une des variables est une fonction monotone parfaite de l'autre.</a:t>
            </a:r>
            <a:endParaRPr sz="1500">
              <a:solidFill>
                <a:schemeClr val="dk1"/>
              </a:solidFill>
            </a:endParaRPr>
          </a:p>
          <a:p>
            <a:pPr marL="457200" marR="0" lvl="0" indent="0" algn="just" rtl="0">
              <a:lnSpc>
                <a:spcPct val="115000"/>
              </a:lnSpc>
              <a:spcBef>
                <a:spcPts val="0"/>
              </a:spcBef>
              <a:spcAft>
                <a:spcPts val="0"/>
              </a:spcAft>
              <a:buNone/>
            </a:pPr>
            <a:endParaRPr sz="1500">
              <a:solidFill>
                <a:schemeClr val="dk1"/>
              </a:solidFill>
            </a:endParaRPr>
          </a:p>
          <a:p>
            <a:pPr marL="45720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457200" marR="0" lvl="0" indent="0" algn="just" rtl="0">
              <a:lnSpc>
                <a:spcPct val="115000"/>
              </a:lnSpc>
              <a:spcBef>
                <a:spcPts val="0"/>
              </a:spcBef>
              <a:spcAft>
                <a:spcPts val="0"/>
              </a:spcAft>
              <a:buNone/>
            </a:pPr>
            <a:endParaRPr sz="15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551" name="Google Shape;551;p49"/>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dirty="0">
                <a:solidFill>
                  <a:srgbClr val="707F87"/>
                </a:solidFill>
                <a:latin typeface="Calibri"/>
                <a:ea typeface="Calibri"/>
                <a:cs typeface="Calibri"/>
                <a:sym typeface="Calibri"/>
              </a:rPr>
              <a:t>L’IA sur les images</a:t>
            </a:r>
            <a:endParaRPr sz="3600" dirty="0">
              <a:solidFill>
                <a:srgbClr val="707F87"/>
              </a:solidFill>
              <a:latin typeface="Calibri"/>
              <a:ea typeface="Calibri"/>
              <a:cs typeface="Calibri"/>
              <a:sym typeface="Calibri"/>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906"/>
        <p:cNvGrpSpPr/>
        <p:nvPr/>
      </p:nvGrpSpPr>
      <p:grpSpPr>
        <a:xfrm>
          <a:off x="0" y="0"/>
          <a:ext cx="0" cy="0"/>
          <a:chOff x="0" y="0"/>
          <a:chExt cx="0" cy="0"/>
        </a:xfrm>
      </p:grpSpPr>
      <p:sp>
        <p:nvSpPr>
          <p:cNvPr id="2907" name="Google Shape;2907;p32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Corrélation de rang ρ de Spearman</a:t>
            </a:r>
            <a:endParaRPr sz="3200">
              <a:solidFill>
                <a:srgbClr val="707F87"/>
              </a:solidFill>
              <a:latin typeface="Calibri"/>
              <a:ea typeface="Calibri"/>
              <a:cs typeface="Calibri"/>
              <a:sym typeface="Calibri"/>
            </a:endParaRPr>
          </a:p>
        </p:txBody>
      </p:sp>
      <p:cxnSp>
        <p:nvCxnSpPr>
          <p:cNvPr id="2908" name="Google Shape;2908;p32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909" name="Google Shape;2909;p32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0" name="Google Shape;2910;p328"/>
          <p:cNvSpPr txBox="1"/>
          <p:nvPr/>
        </p:nvSpPr>
        <p:spPr>
          <a:xfrm>
            <a:off x="588775" y="991450"/>
            <a:ext cx="7948800" cy="3516600"/>
          </a:xfrm>
          <a:prstGeom prst="rect">
            <a:avLst/>
          </a:prstGeom>
          <a:noFill/>
          <a:ln>
            <a:noFill/>
          </a:ln>
        </p:spPr>
        <p:txBody>
          <a:bodyPr spcFirstLastPara="1" wrap="square" lIns="0" tIns="0" rIns="0" bIns="0" anchor="t" anchorCtr="0">
            <a:noAutofit/>
          </a:bodyPr>
          <a:lstStyle/>
          <a:p>
            <a:pPr marL="457200" marR="0" lvl="0" indent="-323850" algn="just" rtl="0">
              <a:lnSpc>
                <a:spcPct val="115000"/>
              </a:lnSpc>
              <a:spcBef>
                <a:spcPts val="0"/>
              </a:spcBef>
              <a:spcAft>
                <a:spcPts val="0"/>
              </a:spcAft>
              <a:buClr>
                <a:schemeClr val="dk1"/>
              </a:buClr>
              <a:buSzPts val="1500"/>
              <a:buChar char="●"/>
            </a:pPr>
            <a:r>
              <a:rPr lang="fr" sz="1500">
                <a:solidFill>
                  <a:schemeClr val="dk1"/>
                </a:solidFill>
              </a:rPr>
              <a:t>Le coefficient de corrélation ρ se calcule non pas entre les valeurs prises par les deux variables, mais entre les rangs de ces valeurs : </a:t>
            </a:r>
            <a:endParaRPr sz="1500">
              <a:solidFill>
                <a:schemeClr val="dk1"/>
              </a:solidFill>
            </a:endParaRPr>
          </a:p>
          <a:p>
            <a:pPr marL="457200" marR="0" lvl="0" indent="0" algn="just" rtl="0">
              <a:lnSpc>
                <a:spcPct val="115000"/>
              </a:lnSpc>
              <a:spcBef>
                <a:spcPts val="0"/>
              </a:spcBef>
              <a:spcAft>
                <a:spcPts val="0"/>
              </a:spcAft>
              <a:buNone/>
            </a:pPr>
            <a:endParaRPr sz="1500">
              <a:solidFill>
                <a:schemeClr val="dk1"/>
              </a:solidFill>
            </a:endParaRPr>
          </a:p>
          <a:p>
            <a:pPr marL="457200" marR="0" lvl="0" indent="0" algn="just" rtl="0">
              <a:lnSpc>
                <a:spcPct val="115000"/>
              </a:lnSpc>
              <a:spcBef>
                <a:spcPts val="0"/>
              </a:spcBef>
              <a:spcAft>
                <a:spcPts val="0"/>
              </a:spcAft>
              <a:buNone/>
            </a:pPr>
            <a:endParaRPr sz="1500">
              <a:solidFill>
                <a:schemeClr val="dk1"/>
              </a:solidFill>
            </a:endParaRPr>
          </a:p>
          <a:p>
            <a:pPr marL="457200" marR="0" lvl="0" indent="0" algn="just" rtl="0">
              <a:lnSpc>
                <a:spcPct val="115000"/>
              </a:lnSpc>
              <a:spcBef>
                <a:spcPts val="0"/>
              </a:spcBef>
              <a:spcAft>
                <a:spcPts val="0"/>
              </a:spcAft>
              <a:buNone/>
            </a:pPr>
            <a:endParaRPr sz="1500">
              <a:solidFill>
                <a:schemeClr val="dk1"/>
              </a:solidFill>
            </a:endParaRPr>
          </a:p>
          <a:p>
            <a:pPr marL="457200" marR="0" lvl="0" indent="0" algn="just" rtl="0">
              <a:lnSpc>
                <a:spcPct val="115000"/>
              </a:lnSpc>
              <a:spcBef>
                <a:spcPts val="0"/>
              </a:spcBef>
              <a:spcAft>
                <a:spcPts val="0"/>
              </a:spcAft>
              <a:buNone/>
            </a:pP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fr" sz="1500">
                <a:solidFill>
                  <a:schemeClr val="dk1"/>
                </a:solidFill>
              </a:rPr>
              <a:t>C’est la corrélation de Pearson des variables de rang, plus robuste que ce dernier face aux données aberrantes.</a:t>
            </a:r>
            <a:endParaRPr sz="1500">
              <a:solidFill>
                <a:schemeClr val="dk1"/>
              </a:solidFill>
            </a:endParaRPr>
          </a:p>
          <a:p>
            <a:pPr marL="457200" lvl="0" indent="-323850" algn="just" rtl="0">
              <a:lnSpc>
                <a:spcPct val="115000"/>
              </a:lnSpc>
              <a:spcBef>
                <a:spcPts val="0"/>
              </a:spcBef>
              <a:spcAft>
                <a:spcPts val="0"/>
              </a:spcAft>
              <a:buClr>
                <a:schemeClr val="dk1"/>
              </a:buClr>
              <a:buSzPts val="1500"/>
              <a:buChar char="-"/>
            </a:pPr>
            <a:r>
              <a:rPr lang="fr" sz="1500">
                <a:solidFill>
                  <a:schemeClr val="dk1"/>
                </a:solidFill>
              </a:rPr>
              <a:t>ρ∈[-1, 1], et plus la tendance monotone est marquée, plus ρ est proche de 1 ou -1. </a:t>
            </a:r>
            <a:endParaRPr sz="1500">
              <a:solidFill>
                <a:schemeClr val="dk1"/>
              </a:solidFill>
            </a:endParaRPr>
          </a:p>
          <a:p>
            <a:pPr marL="457200" marR="0" lvl="0" indent="0" algn="just" rtl="0">
              <a:lnSpc>
                <a:spcPct val="115000"/>
              </a:lnSpc>
              <a:spcBef>
                <a:spcPts val="0"/>
              </a:spcBef>
              <a:spcAft>
                <a:spcPts val="0"/>
              </a:spcAft>
              <a:buNone/>
            </a:pPr>
            <a:endParaRPr sz="1500">
              <a:solidFill>
                <a:schemeClr val="dk1"/>
              </a:solidFill>
            </a:endParaRPr>
          </a:p>
          <a:p>
            <a:pPr marL="457200" marR="0" lvl="0" indent="45720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		&gt;&gt;&gt; from scipy.stats import spearmanr</a:t>
            </a:r>
            <a:endParaRPr sz="1500">
              <a:solidFill>
                <a:schemeClr val="dk1"/>
              </a:solidFill>
              <a:latin typeface="Courier New"/>
              <a:ea typeface="Courier New"/>
              <a:cs typeface="Courier New"/>
              <a:sym typeface="Courier New"/>
            </a:endParaRPr>
          </a:p>
          <a:p>
            <a:pPr marL="1371600" marR="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spearmanr(X, Y).correlation</a:t>
            </a:r>
            <a:endParaRPr sz="1500">
              <a:solidFill>
                <a:schemeClr val="dk1"/>
              </a:solidFill>
              <a:latin typeface="Courier New"/>
              <a:ea typeface="Courier New"/>
              <a:cs typeface="Courier New"/>
              <a:sym typeface="Courier New"/>
            </a:endParaRPr>
          </a:p>
          <a:p>
            <a:pPr marL="1371600" marR="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0.7999999999999999</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Clr>
                <a:schemeClr val="dk1"/>
              </a:buClr>
              <a:buSzPts val="1100"/>
              <a:buFont typeface="Arial"/>
              <a:buNone/>
            </a:pPr>
            <a:endParaRPr sz="1500">
              <a:solidFill>
                <a:schemeClr val="dk1"/>
              </a:solidFill>
            </a:endParaRPr>
          </a:p>
          <a:p>
            <a:pPr marL="457200" marR="0" lvl="0" indent="0" algn="just" rtl="0">
              <a:lnSpc>
                <a:spcPct val="115000"/>
              </a:lnSpc>
              <a:spcBef>
                <a:spcPts val="0"/>
              </a:spcBef>
              <a:spcAft>
                <a:spcPts val="0"/>
              </a:spcAft>
              <a:buNone/>
            </a:pPr>
            <a:endParaRPr sz="1500">
              <a:solidFill>
                <a:schemeClr val="dk1"/>
              </a:solidFill>
            </a:endParaRPr>
          </a:p>
        </p:txBody>
      </p:sp>
      <p:pic>
        <p:nvPicPr>
          <p:cNvPr id="2911" name="Google Shape;2911;p328"/>
          <p:cNvPicPr preferRelativeResize="0"/>
          <p:nvPr/>
        </p:nvPicPr>
        <p:blipFill>
          <a:blip r:embed="rId3">
            <a:alphaModFix/>
          </a:blip>
          <a:stretch>
            <a:fillRect/>
          </a:stretch>
        </p:blipFill>
        <p:spPr>
          <a:xfrm>
            <a:off x="3360000" y="1555175"/>
            <a:ext cx="1904400" cy="639475"/>
          </a:xfrm>
          <a:prstGeom prst="rect">
            <a:avLst/>
          </a:prstGeom>
          <a:noFill/>
          <a:ln>
            <a:noFill/>
          </a:ln>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p32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Corrélation de rang τ de Kendall</a:t>
            </a:r>
            <a:endParaRPr sz="3200">
              <a:solidFill>
                <a:srgbClr val="707F87"/>
              </a:solidFill>
              <a:latin typeface="Calibri"/>
              <a:ea typeface="Calibri"/>
              <a:cs typeface="Calibri"/>
              <a:sym typeface="Calibri"/>
            </a:endParaRPr>
          </a:p>
        </p:txBody>
      </p:sp>
      <p:cxnSp>
        <p:nvCxnSpPr>
          <p:cNvPr id="2917" name="Google Shape;2917;p32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918" name="Google Shape;2918;p32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9" name="Google Shape;2919;p329"/>
          <p:cNvSpPr txBox="1"/>
          <p:nvPr/>
        </p:nvSpPr>
        <p:spPr>
          <a:xfrm>
            <a:off x="588775" y="991450"/>
            <a:ext cx="7948800" cy="3309600"/>
          </a:xfrm>
          <a:prstGeom prst="rect">
            <a:avLst/>
          </a:prstGeom>
          <a:noFill/>
          <a:ln>
            <a:noFill/>
          </a:ln>
        </p:spPr>
        <p:txBody>
          <a:bodyPr spcFirstLastPara="1" wrap="square" lIns="0" tIns="0" rIns="0" bIns="0" anchor="t" anchorCtr="0">
            <a:noAutofit/>
          </a:bodyPr>
          <a:lstStyle/>
          <a:p>
            <a:pPr marL="457200" marR="0" lvl="0" indent="0" algn="just" rtl="0">
              <a:lnSpc>
                <a:spcPct val="115000"/>
              </a:lnSpc>
              <a:spcBef>
                <a:spcPts val="0"/>
              </a:spcBef>
              <a:spcAft>
                <a:spcPts val="0"/>
              </a:spcAft>
              <a:buNone/>
            </a:pPr>
            <a:endParaRPr sz="1500">
              <a:solidFill>
                <a:schemeClr val="dk1"/>
              </a:solidFill>
            </a:endParaRPr>
          </a:p>
        </p:txBody>
      </p:sp>
      <p:sp>
        <p:nvSpPr>
          <p:cNvPr id="2920" name="Google Shape;2920;p329"/>
          <p:cNvSpPr txBox="1"/>
          <p:nvPr/>
        </p:nvSpPr>
        <p:spPr>
          <a:xfrm>
            <a:off x="588775" y="991450"/>
            <a:ext cx="7948800" cy="3516600"/>
          </a:xfrm>
          <a:prstGeom prst="rect">
            <a:avLst/>
          </a:prstGeom>
          <a:noFill/>
          <a:ln>
            <a:noFill/>
          </a:ln>
        </p:spPr>
        <p:txBody>
          <a:bodyPr spcFirstLastPara="1" wrap="square" lIns="0" tIns="0" rIns="0" bIns="0" anchor="t" anchorCtr="0">
            <a:noAutofit/>
          </a:bodyPr>
          <a:lstStyle/>
          <a:p>
            <a:pPr marL="457200" marR="0" lvl="0" indent="-323850" algn="just" rtl="0">
              <a:lnSpc>
                <a:spcPct val="115000"/>
              </a:lnSpc>
              <a:spcBef>
                <a:spcPts val="0"/>
              </a:spcBef>
              <a:spcAft>
                <a:spcPts val="0"/>
              </a:spcAft>
              <a:buClr>
                <a:schemeClr val="dk1"/>
              </a:buClr>
              <a:buSzPts val="1500"/>
              <a:buChar char="●"/>
            </a:pPr>
            <a:r>
              <a:rPr lang="fr" sz="1500">
                <a:solidFill>
                  <a:schemeClr val="dk1"/>
                </a:solidFill>
              </a:rPr>
              <a:t>Les paires d'observations (x</a:t>
            </a:r>
            <a:r>
              <a:rPr lang="fr" sz="1500" baseline="-25000">
                <a:solidFill>
                  <a:schemeClr val="dk1"/>
                </a:solidFill>
              </a:rPr>
              <a:t>i</a:t>
            </a:r>
            <a:r>
              <a:rPr lang="fr" sz="1500">
                <a:solidFill>
                  <a:schemeClr val="dk1"/>
                </a:solidFill>
              </a:rPr>
              <a:t>, y</a:t>
            </a:r>
            <a:r>
              <a:rPr lang="fr" sz="1500" baseline="-25000">
                <a:solidFill>
                  <a:schemeClr val="dk1"/>
                </a:solidFill>
              </a:rPr>
              <a:t>i</a:t>
            </a:r>
            <a:r>
              <a:rPr lang="fr" sz="1500">
                <a:solidFill>
                  <a:schemeClr val="dk1"/>
                </a:solidFill>
              </a:rPr>
              <a:t>) et (x</a:t>
            </a:r>
            <a:r>
              <a:rPr lang="fr" sz="1500" baseline="-25000">
                <a:solidFill>
                  <a:schemeClr val="dk1"/>
                </a:solidFill>
              </a:rPr>
              <a:t>j</a:t>
            </a:r>
            <a:r>
              <a:rPr lang="fr" sz="1500">
                <a:solidFill>
                  <a:schemeClr val="dk1"/>
                </a:solidFill>
              </a:rPr>
              <a:t>, y</a:t>
            </a:r>
            <a:r>
              <a:rPr lang="fr" sz="1500" baseline="-25000">
                <a:solidFill>
                  <a:schemeClr val="dk1"/>
                </a:solidFill>
              </a:rPr>
              <a:t>j</a:t>
            </a:r>
            <a:r>
              <a:rPr lang="fr" sz="1500">
                <a:solidFill>
                  <a:schemeClr val="dk1"/>
                </a:solidFill>
              </a:rPr>
              <a:t>) sont dites concordantes si x</a:t>
            </a:r>
            <a:r>
              <a:rPr lang="fr" sz="1500" baseline="-25000">
                <a:solidFill>
                  <a:schemeClr val="dk1"/>
                </a:solidFill>
              </a:rPr>
              <a:t>i</a:t>
            </a:r>
            <a:r>
              <a:rPr lang="fr" sz="1500">
                <a:solidFill>
                  <a:schemeClr val="dk1"/>
                </a:solidFill>
              </a:rPr>
              <a:t>&lt;x</a:t>
            </a:r>
            <a:r>
              <a:rPr lang="fr" sz="1500" baseline="-25000">
                <a:solidFill>
                  <a:schemeClr val="dk1"/>
                </a:solidFill>
              </a:rPr>
              <a:t>j</a:t>
            </a:r>
            <a:r>
              <a:rPr lang="fr" sz="1500">
                <a:solidFill>
                  <a:schemeClr val="dk1"/>
                </a:solidFill>
              </a:rPr>
              <a:t> et y</a:t>
            </a:r>
            <a:r>
              <a:rPr lang="fr" sz="1500" baseline="-25000">
                <a:solidFill>
                  <a:schemeClr val="dk1"/>
                </a:solidFill>
              </a:rPr>
              <a:t>i</a:t>
            </a:r>
            <a:r>
              <a:rPr lang="fr" sz="1500">
                <a:solidFill>
                  <a:schemeClr val="dk1"/>
                </a:solidFill>
              </a:rPr>
              <a:t>&lt;y</a:t>
            </a:r>
            <a:r>
              <a:rPr lang="fr" sz="1500" baseline="-25000">
                <a:solidFill>
                  <a:schemeClr val="dk1"/>
                </a:solidFill>
              </a:rPr>
              <a:t>j</a:t>
            </a:r>
            <a:r>
              <a:rPr lang="fr" sz="1500">
                <a:solidFill>
                  <a:schemeClr val="dk1"/>
                </a:solidFill>
              </a:rPr>
              <a:t>, ou si x</a:t>
            </a:r>
            <a:r>
              <a:rPr lang="fr" sz="1500" baseline="-25000">
                <a:solidFill>
                  <a:schemeClr val="dk1"/>
                </a:solidFill>
              </a:rPr>
              <a:t>i</a:t>
            </a:r>
            <a:r>
              <a:rPr lang="fr" sz="1500">
                <a:solidFill>
                  <a:schemeClr val="dk1"/>
                </a:solidFill>
              </a:rPr>
              <a:t>&gt;x</a:t>
            </a:r>
            <a:r>
              <a:rPr lang="fr" sz="1500" baseline="-25000">
                <a:solidFill>
                  <a:schemeClr val="dk1"/>
                </a:solidFill>
              </a:rPr>
              <a:t>j</a:t>
            </a:r>
            <a:r>
              <a:rPr lang="fr" sz="1500">
                <a:solidFill>
                  <a:schemeClr val="dk1"/>
                </a:solidFill>
              </a:rPr>
              <a:t> et y</a:t>
            </a:r>
            <a:r>
              <a:rPr lang="fr" sz="1500" baseline="-25000">
                <a:solidFill>
                  <a:schemeClr val="dk1"/>
                </a:solidFill>
              </a:rPr>
              <a:t>i</a:t>
            </a:r>
            <a:r>
              <a:rPr lang="fr" sz="1500">
                <a:solidFill>
                  <a:schemeClr val="dk1"/>
                </a:solidFill>
              </a:rPr>
              <a:t>&gt;y</a:t>
            </a:r>
            <a:r>
              <a:rPr lang="fr" sz="1500" baseline="-25000">
                <a:solidFill>
                  <a:schemeClr val="dk1"/>
                </a:solidFill>
              </a:rPr>
              <a:t>j</a:t>
            </a:r>
            <a:r>
              <a:rPr lang="fr" sz="1500">
                <a:solidFill>
                  <a:schemeClr val="dk1"/>
                </a:solidFill>
              </a:rPr>
              <a:t>. Elles sont dites discordantes si x</a:t>
            </a:r>
            <a:r>
              <a:rPr lang="fr" sz="1500" baseline="-25000">
                <a:solidFill>
                  <a:schemeClr val="dk1"/>
                </a:solidFill>
              </a:rPr>
              <a:t>i</a:t>
            </a:r>
            <a:r>
              <a:rPr lang="fr" sz="1500">
                <a:solidFill>
                  <a:schemeClr val="dk1"/>
                </a:solidFill>
              </a:rPr>
              <a:t>&lt;x</a:t>
            </a:r>
            <a:r>
              <a:rPr lang="fr" sz="1500" baseline="-25000">
                <a:solidFill>
                  <a:schemeClr val="dk1"/>
                </a:solidFill>
              </a:rPr>
              <a:t>j</a:t>
            </a:r>
            <a:r>
              <a:rPr lang="fr" sz="1500">
                <a:solidFill>
                  <a:schemeClr val="dk1"/>
                </a:solidFill>
              </a:rPr>
              <a:t> et y</a:t>
            </a:r>
            <a:r>
              <a:rPr lang="fr" sz="1500" baseline="-25000">
                <a:solidFill>
                  <a:schemeClr val="dk1"/>
                </a:solidFill>
              </a:rPr>
              <a:t>i</a:t>
            </a:r>
            <a:r>
              <a:rPr lang="fr" sz="1500">
                <a:solidFill>
                  <a:schemeClr val="dk1"/>
                </a:solidFill>
              </a:rPr>
              <a:t>&gt;y</a:t>
            </a:r>
            <a:r>
              <a:rPr lang="fr" sz="1500" baseline="-25000">
                <a:solidFill>
                  <a:schemeClr val="dk1"/>
                </a:solidFill>
              </a:rPr>
              <a:t>j</a:t>
            </a:r>
            <a:r>
              <a:rPr lang="fr" sz="1500">
                <a:solidFill>
                  <a:schemeClr val="dk1"/>
                </a:solidFill>
              </a:rPr>
              <a:t> ou si x</a:t>
            </a:r>
            <a:r>
              <a:rPr lang="fr" sz="1500" baseline="-25000">
                <a:solidFill>
                  <a:schemeClr val="dk1"/>
                </a:solidFill>
              </a:rPr>
              <a:t>i</a:t>
            </a:r>
            <a:r>
              <a:rPr lang="fr" sz="1500">
                <a:solidFill>
                  <a:schemeClr val="dk1"/>
                </a:solidFill>
              </a:rPr>
              <a:t>&gt;x</a:t>
            </a:r>
            <a:r>
              <a:rPr lang="fr" sz="1500" baseline="-25000">
                <a:solidFill>
                  <a:schemeClr val="dk1"/>
                </a:solidFill>
              </a:rPr>
              <a:t>j</a:t>
            </a:r>
            <a:r>
              <a:rPr lang="fr" sz="1500">
                <a:solidFill>
                  <a:schemeClr val="dk1"/>
                </a:solidFill>
              </a:rPr>
              <a:t> et y</a:t>
            </a:r>
            <a:r>
              <a:rPr lang="fr" sz="1500" baseline="-25000">
                <a:solidFill>
                  <a:schemeClr val="dk1"/>
                </a:solidFill>
              </a:rPr>
              <a:t>i</a:t>
            </a:r>
            <a:r>
              <a:rPr lang="fr" sz="1500">
                <a:solidFill>
                  <a:schemeClr val="dk1"/>
                </a:solidFill>
              </a:rPr>
              <a:t>&lt;y</a:t>
            </a:r>
            <a:r>
              <a:rPr lang="fr" sz="1500" baseline="-25000">
                <a:solidFill>
                  <a:schemeClr val="dk1"/>
                </a:solidFill>
              </a:rPr>
              <a:t>j</a:t>
            </a:r>
            <a:r>
              <a:rPr lang="fr" sz="1500">
                <a:solidFill>
                  <a:schemeClr val="dk1"/>
                </a:solidFill>
              </a:rPr>
              <a:t>.</a:t>
            </a:r>
            <a:br>
              <a:rPr lang="fr" sz="1500">
                <a:solidFill>
                  <a:schemeClr val="dk1"/>
                </a:solidFill>
              </a:rPr>
            </a:br>
            <a:br>
              <a:rPr lang="fr" sz="1500">
                <a:solidFill>
                  <a:schemeClr val="dk1"/>
                </a:solidFill>
              </a:rPr>
            </a:br>
            <a:br>
              <a:rPr lang="fr" sz="1500">
                <a:solidFill>
                  <a:schemeClr val="dk1"/>
                </a:solidFill>
              </a:rPr>
            </a:br>
            <a:br>
              <a:rPr lang="fr" sz="1500">
                <a:solidFill>
                  <a:schemeClr val="dk1"/>
                </a:solidFill>
              </a:rPr>
            </a:br>
            <a:endParaRPr sz="1500">
              <a:solidFill>
                <a:schemeClr val="dk1"/>
              </a:solidFill>
            </a:endParaRPr>
          </a:p>
          <a:p>
            <a:pPr marL="457200" marR="0" lvl="0" indent="-323850" algn="just" rtl="0">
              <a:lnSpc>
                <a:spcPct val="115000"/>
              </a:lnSpc>
              <a:spcBef>
                <a:spcPts val="0"/>
              </a:spcBef>
              <a:spcAft>
                <a:spcPts val="0"/>
              </a:spcAft>
              <a:buClr>
                <a:schemeClr val="dk1"/>
              </a:buClr>
              <a:buSzPts val="1500"/>
              <a:buChar char="●"/>
            </a:pPr>
            <a:r>
              <a:rPr lang="fr" sz="1500">
                <a:solidFill>
                  <a:schemeClr val="dk1"/>
                </a:solidFill>
              </a:rPr>
              <a:t>τ∈[-1,1], et si X et Y sont indépendantes, τ doit approximativement être égal à zéro.</a:t>
            </a:r>
            <a:br>
              <a:rPr lang="fr" sz="1500">
                <a:solidFill>
                  <a:schemeClr val="dk1"/>
                </a:solidFill>
              </a:rPr>
            </a:br>
            <a:endParaRPr sz="1500">
              <a:solidFill>
                <a:schemeClr val="dk1"/>
              </a:solidFill>
            </a:endParaRPr>
          </a:p>
          <a:p>
            <a:pPr marL="91440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		&gt;&gt;&gt; from scipy.stats import kendalltau</a:t>
            </a:r>
            <a:endParaRPr sz="1500">
              <a:solidFill>
                <a:schemeClr val="dk1"/>
              </a:solidFill>
              <a:latin typeface="Courier New"/>
              <a:ea typeface="Courier New"/>
              <a:cs typeface="Courier New"/>
              <a:sym typeface="Courier New"/>
            </a:endParaRPr>
          </a:p>
          <a:p>
            <a:pPr marL="13716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X = [1, 3, 2]</a:t>
            </a:r>
            <a:endParaRPr sz="1500">
              <a:solidFill>
                <a:schemeClr val="dk1"/>
              </a:solidFill>
              <a:latin typeface="Courier New"/>
              <a:ea typeface="Courier New"/>
              <a:cs typeface="Courier New"/>
              <a:sym typeface="Courier New"/>
            </a:endParaRPr>
          </a:p>
          <a:p>
            <a:pPr marL="13716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Y = [3, 2, 1]</a:t>
            </a:r>
            <a:endParaRPr sz="1500">
              <a:solidFill>
                <a:schemeClr val="dk1"/>
              </a:solidFill>
              <a:latin typeface="Courier New"/>
              <a:ea typeface="Courier New"/>
              <a:cs typeface="Courier New"/>
              <a:sym typeface="Courier New"/>
            </a:endParaRPr>
          </a:p>
          <a:p>
            <a:pPr marL="13716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kendalltau(X, Y).correlation</a:t>
            </a:r>
            <a:endParaRPr sz="1500">
              <a:solidFill>
                <a:schemeClr val="dk1"/>
              </a:solidFill>
              <a:latin typeface="Courier New"/>
              <a:ea typeface="Courier New"/>
              <a:cs typeface="Courier New"/>
              <a:sym typeface="Courier New"/>
            </a:endParaRPr>
          </a:p>
          <a:p>
            <a:pPr marL="1371600" lvl="0" indent="45720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-0.33333333333333337</a:t>
            </a: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9144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914400" marR="0" lvl="0" indent="0" algn="just" rtl="0">
              <a:lnSpc>
                <a:spcPct val="115000"/>
              </a:lnSpc>
              <a:spcBef>
                <a:spcPts val="0"/>
              </a:spcBef>
              <a:spcAft>
                <a:spcPts val="0"/>
              </a:spcAft>
              <a:buNone/>
            </a:pPr>
            <a:endParaRPr sz="1500">
              <a:solidFill>
                <a:schemeClr val="dk1"/>
              </a:solidFill>
            </a:endParaRPr>
          </a:p>
        </p:txBody>
      </p:sp>
      <p:pic>
        <p:nvPicPr>
          <p:cNvPr id="2921" name="Google Shape;2921;p329"/>
          <p:cNvPicPr preferRelativeResize="0"/>
          <p:nvPr/>
        </p:nvPicPr>
        <p:blipFill>
          <a:blip r:embed="rId3">
            <a:alphaModFix/>
          </a:blip>
          <a:stretch>
            <a:fillRect/>
          </a:stretch>
        </p:blipFill>
        <p:spPr>
          <a:xfrm>
            <a:off x="1600200" y="1702825"/>
            <a:ext cx="6037549" cy="688225"/>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925"/>
        <p:cNvGrpSpPr/>
        <p:nvPr/>
      </p:nvGrpSpPr>
      <p:grpSpPr>
        <a:xfrm>
          <a:off x="0" y="0"/>
          <a:ext cx="0" cy="0"/>
          <a:chOff x="0" y="0"/>
          <a:chExt cx="0" cy="0"/>
        </a:xfrm>
      </p:grpSpPr>
      <p:sp>
        <p:nvSpPr>
          <p:cNvPr id="2926" name="Google Shape;2926;p330"/>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927" name="Google Shape;2927;p33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Corrélation Spearman &amp; Kendall : exercice</a:t>
            </a:r>
            <a:endParaRPr sz="3200">
              <a:solidFill>
                <a:srgbClr val="707F87"/>
              </a:solidFill>
              <a:latin typeface="Calibri"/>
              <a:ea typeface="Calibri"/>
              <a:cs typeface="Calibri"/>
              <a:sym typeface="Calibri"/>
            </a:endParaRPr>
          </a:p>
        </p:txBody>
      </p:sp>
      <p:cxnSp>
        <p:nvCxnSpPr>
          <p:cNvPr id="2928" name="Google Shape;2928;p33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929" name="Google Shape;2929;p33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0" name="Google Shape;2930;p330"/>
          <p:cNvSpPr txBox="1"/>
          <p:nvPr/>
        </p:nvSpPr>
        <p:spPr>
          <a:xfrm>
            <a:off x="559700" y="947825"/>
            <a:ext cx="7930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fr">
                <a:solidFill>
                  <a:schemeClr val="dk1"/>
                </a:solidFill>
                <a:latin typeface="Courier New"/>
                <a:ea typeface="Courier New"/>
                <a:cs typeface="Courier New"/>
                <a:sym typeface="Courier New"/>
              </a:rPr>
              <a:t>Calculer ces autres corrélations entre chaque couple de variable, pour le dataset des iris. En déduire de potentiels nouveaux liens entre variables.</a:t>
            </a:r>
            <a:endParaRPr>
              <a:latin typeface="Courier New"/>
              <a:ea typeface="Courier New"/>
              <a:cs typeface="Courier New"/>
              <a:sym typeface="Courier New"/>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934"/>
        <p:cNvGrpSpPr/>
        <p:nvPr/>
      </p:nvGrpSpPr>
      <p:grpSpPr>
        <a:xfrm>
          <a:off x="0" y="0"/>
          <a:ext cx="0" cy="0"/>
          <a:chOff x="0" y="0"/>
          <a:chExt cx="0" cy="0"/>
        </a:xfrm>
      </p:grpSpPr>
      <p:sp>
        <p:nvSpPr>
          <p:cNvPr id="2935" name="Google Shape;2935;p331"/>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936" name="Google Shape;2936;p33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Corrélation Spearman &amp; Kendall : exercice</a:t>
            </a:r>
            <a:endParaRPr sz="3200">
              <a:solidFill>
                <a:srgbClr val="707F87"/>
              </a:solidFill>
              <a:latin typeface="Calibri"/>
              <a:ea typeface="Calibri"/>
              <a:cs typeface="Calibri"/>
              <a:sym typeface="Calibri"/>
            </a:endParaRPr>
          </a:p>
        </p:txBody>
      </p:sp>
      <p:cxnSp>
        <p:nvCxnSpPr>
          <p:cNvPr id="2937" name="Google Shape;2937;p33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938" name="Google Shape;2938;p33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9" name="Google Shape;2939;p331"/>
          <p:cNvSpPr txBox="1"/>
          <p:nvPr/>
        </p:nvSpPr>
        <p:spPr>
          <a:xfrm>
            <a:off x="559700" y="947825"/>
            <a:ext cx="79302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fr">
                <a:solidFill>
                  <a:schemeClr val="dk1"/>
                </a:solidFill>
                <a:latin typeface="Courier New"/>
                <a:ea typeface="Courier New"/>
                <a:cs typeface="Courier New"/>
                <a:sym typeface="Courier New"/>
              </a:rPr>
              <a:t>Calculer ces autres corrélations entre chaque couple de variable, pour le dataset des iris. En déduire de potentiels nouveaux liens entre variables =&gt; absence d’autre type de corrélation pour sepal width.</a:t>
            </a:r>
            <a:endParaRPr>
              <a:latin typeface="Courier New"/>
              <a:ea typeface="Courier New"/>
              <a:cs typeface="Courier New"/>
              <a:sym typeface="Courier New"/>
            </a:endParaRPr>
          </a:p>
        </p:txBody>
      </p:sp>
      <p:pic>
        <p:nvPicPr>
          <p:cNvPr id="2940" name="Google Shape;2940;p331"/>
          <p:cNvPicPr preferRelativeResize="0"/>
          <p:nvPr/>
        </p:nvPicPr>
        <p:blipFill>
          <a:blip r:embed="rId3">
            <a:alphaModFix/>
          </a:blip>
          <a:stretch>
            <a:fillRect/>
          </a:stretch>
        </p:blipFill>
        <p:spPr>
          <a:xfrm>
            <a:off x="418325" y="1869877"/>
            <a:ext cx="8497074" cy="2344223"/>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sp>
        <p:nvSpPr>
          <p:cNvPr id="2945" name="Google Shape;2945;p33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2946" name="Google Shape;2946;p332"/>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Généralités sur les tests d’hypothèse</a:t>
            </a:r>
            <a:endParaRPr sz="3600">
              <a:solidFill>
                <a:srgbClr val="707F87"/>
              </a:solidFill>
              <a:latin typeface="Calibri"/>
              <a:ea typeface="Calibri"/>
              <a:cs typeface="Calibri"/>
              <a:sym typeface="Calibri"/>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950"/>
        <p:cNvGrpSpPr/>
        <p:nvPr/>
      </p:nvGrpSpPr>
      <p:grpSpPr>
        <a:xfrm>
          <a:off x="0" y="0"/>
          <a:ext cx="0" cy="0"/>
          <a:chOff x="0" y="0"/>
          <a:chExt cx="0" cy="0"/>
        </a:xfrm>
      </p:grpSpPr>
      <p:sp>
        <p:nvSpPr>
          <p:cNvPr id="2951" name="Google Shape;2951;p333"/>
          <p:cNvSpPr txBox="1"/>
          <p:nvPr/>
        </p:nvSpPr>
        <p:spPr>
          <a:xfrm>
            <a:off x="646925" y="969650"/>
            <a:ext cx="8053800" cy="14466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Procédé d’inférence permettant de contrôler la validité d’hypothèses relatives à une ou plusieurs </a:t>
            </a:r>
            <a:r>
              <a:rPr lang="fr" sz="1500" b="1">
                <a:solidFill>
                  <a:schemeClr val="dk1"/>
                </a:solidFill>
                <a:latin typeface="Courier New"/>
                <a:ea typeface="Courier New"/>
                <a:cs typeface="Courier New"/>
                <a:sym typeface="Courier New"/>
              </a:rPr>
              <a:t>populations</a:t>
            </a:r>
            <a:r>
              <a:rPr lang="fr" sz="1500">
                <a:solidFill>
                  <a:schemeClr val="dk1"/>
                </a:solidFill>
                <a:latin typeface="Courier New"/>
                <a:ea typeface="Courier New"/>
                <a:cs typeface="Courier New"/>
                <a:sym typeface="Courier New"/>
              </a:rPr>
              <a:t> à partir de l’étude d’un ou plusieurs </a:t>
            </a:r>
            <a:r>
              <a:rPr lang="fr" sz="1500" b="1">
                <a:solidFill>
                  <a:schemeClr val="dk1"/>
                </a:solidFill>
                <a:latin typeface="Courier New"/>
                <a:ea typeface="Courier New"/>
                <a:cs typeface="Courier New"/>
                <a:sym typeface="Courier New"/>
              </a:rPr>
              <a:t>échantillons</a:t>
            </a:r>
            <a:r>
              <a:rPr lang="fr" sz="1500">
                <a:solidFill>
                  <a:schemeClr val="dk1"/>
                </a:solidFill>
                <a:latin typeface="Courier New"/>
                <a:ea typeface="Courier New"/>
                <a:cs typeface="Courier New"/>
                <a:sym typeface="Courier New"/>
              </a:rPr>
              <a:t> aléatoires.</a:t>
            </a:r>
            <a:endParaRPr sz="1500">
              <a:solidFill>
                <a:schemeClr val="dk1"/>
              </a:solidFill>
              <a:latin typeface="Courier New"/>
              <a:ea typeface="Courier New"/>
              <a:cs typeface="Courier New"/>
              <a:sym typeface="Courier New"/>
            </a:endParaRPr>
          </a:p>
        </p:txBody>
      </p:sp>
      <p:sp>
        <p:nvSpPr>
          <p:cNvPr id="2952" name="Google Shape;2952;p33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 test d’hypothèse</a:t>
            </a:r>
            <a:endParaRPr sz="3200">
              <a:solidFill>
                <a:srgbClr val="707F87"/>
              </a:solidFill>
              <a:latin typeface="Calibri"/>
              <a:ea typeface="Calibri"/>
              <a:cs typeface="Calibri"/>
              <a:sym typeface="Calibri"/>
            </a:endParaRPr>
          </a:p>
        </p:txBody>
      </p:sp>
      <p:cxnSp>
        <p:nvCxnSpPr>
          <p:cNvPr id="2953" name="Google Shape;2953;p33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954" name="Google Shape;2954;p33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958"/>
        <p:cNvGrpSpPr/>
        <p:nvPr/>
      </p:nvGrpSpPr>
      <p:grpSpPr>
        <a:xfrm>
          <a:off x="0" y="0"/>
          <a:ext cx="0" cy="0"/>
          <a:chOff x="0" y="0"/>
          <a:chExt cx="0" cy="0"/>
        </a:xfrm>
      </p:grpSpPr>
      <p:sp>
        <p:nvSpPr>
          <p:cNvPr id="2959" name="Google Shape;2959;p334"/>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Procédé d’inférence permettant de contrôler la validité d’hypothèses relatives à une ou plusieurs </a:t>
            </a:r>
            <a:r>
              <a:rPr lang="fr" sz="1500" b="1">
                <a:solidFill>
                  <a:schemeClr val="dk1"/>
                </a:solidFill>
                <a:latin typeface="Courier New"/>
                <a:ea typeface="Courier New"/>
                <a:cs typeface="Courier New"/>
                <a:sym typeface="Courier New"/>
              </a:rPr>
              <a:t>populations</a:t>
            </a:r>
            <a:r>
              <a:rPr lang="fr" sz="1500">
                <a:solidFill>
                  <a:schemeClr val="dk1"/>
                </a:solidFill>
                <a:latin typeface="Courier New"/>
                <a:ea typeface="Courier New"/>
                <a:cs typeface="Courier New"/>
                <a:sym typeface="Courier New"/>
              </a:rPr>
              <a:t> à partir de l’étude d’un ou plusieurs </a:t>
            </a:r>
            <a:r>
              <a:rPr lang="fr" sz="1500" b="1">
                <a:solidFill>
                  <a:schemeClr val="dk1"/>
                </a:solidFill>
                <a:latin typeface="Courier New"/>
                <a:ea typeface="Courier New"/>
                <a:cs typeface="Courier New"/>
                <a:sym typeface="Courier New"/>
              </a:rPr>
              <a:t>échantillons</a:t>
            </a:r>
            <a:r>
              <a:rPr lang="fr" sz="1500">
                <a:solidFill>
                  <a:schemeClr val="dk1"/>
                </a:solidFill>
                <a:latin typeface="Courier New"/>
                <a:ea typeface="Courier New"/>
                <a:cs typeface="Courier New"/>
                <a:sym typeface="Courier New"/>
              </a:rPr>
              <a:t> aléatoires.</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On veut déterminer (avec une probabilité donnée) si les différences constatées au niveau des échantillons sont soit :</a:t>
            </a: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imputables au hasard,</a:t>
            </a: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suffisamment importantes pour signifier que les échantillons proviennent de populations vraisemblablement différentes.</a:t>
            </a: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960" name="Google Shape;2960;p33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 test d’hypothèse</a:t>
            </a:r>
            <a:endParaRPr sz="3200">
              <a:solidFill>
                <a:srgbClr val="707F87"/>
              </a:solidFill>
              <a:latin typeface="Calibri"/>
              <a:ea typeface="Calibri"/>
              <a:cs typeface="Calibri"/>
              <a:sym typeface="Calibri"/>
            </a:endParaRPr>
          </a:p>
        </p:txBody>
      </p:sp>
      <p:cxnSp>
        <p:nvCxnSpPr>
          <p:cNvPr id="2961" name="Google Shape;2961;p33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962" name="Google Shape;2962;p33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966"/>
        <p:cNvGrpSpPr/>
        <p:nvPr/>
      </p:nvGrpSpPr>
      <p:grpSpPr>
        <a:xfrm>
          <a:off x="0" y="0"/>
          <a:ext cx="0" cy="0"/>
          <a:chOff x="0" y="0"/>
          <a:chExt cx="0" cy="0"/>
        </a:xfrm>
      </p:grpSpPr>
      <p:sp>
        <p:nvSpPr>
          <p:cNvPr id="2967" name="Google Shape;2967;p335"/>
          <p:cNvSpPr txBox="1"/>
          <p:nvPr/>
        </p:nvSpPr>
        <p:spPr>
          <a:xfrm>
            <a:off x="531500" y="678900"/>
            <a:ext cx="8112300" cy="38166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a:t>
            </a:r>
            <a:r>
              <a:rPr lang="fr" sz="1500" b="1">
                <a:solidFill>
                  <a:schemeClr val="dk1"/>
                </a:solidFill>
                <a:latin typeface="Courier New"/>
                <a:ea typeface="Courier New"/>
                <a:cs typeface="Courier New"/>
                <a:sym typeface="Courier New"/>
              </a:rPr>
              <a:t>hypothèse nulle H0</a:t>
            </a:r>
            <a:r>
              <a:rPr lang="fr" sz="1500">
                <a:solidFill>
                  <a:schemeClr val="dk1"/>
                </a:solidFill>
                <a:latin typeface="Courier New"/>
                <a:ea typeface="Courier New"/>
                <a:cs typeface="Courier New"/>
                <a:sym typeface="Courier New"/>
              </a:rPr>
              <a:t> est l’hypothèse de travail, que l’on désire contrôler.</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Elle consiste à dire qu’il n’existe pas de différence entre les paramètres comparés, ou que la différence observée n’est pas significative et est due aux fluctuations d’échantillonnage.</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br>
              <a:rPr lang="fr" sz="1500" i="1">
                <a:solidFill>
                  <a:schemeClr val="dk1"/>
                </a:solidFill>
                <a:latin typeface="Courier New"/>
                <a:ea typeface="Courier New"/>
                <a:cs typeface="Courier New"/>
                <a:sym typeface="Courier New"/>
              </a:rPr>
            </a:br>
            <a:r>
              <a:rPr lang="fr" sz="1500" i="1">
                <a:solidFill>
                  <a:schemeClr val="dk1"/>
                </a:solidFill>
                <a:latin typeface="Courier New"/>
                <a:ea typeface="Courier New"/>
                <a:cs typeface="Courier New"/>
                <a:sym typeface="Courier New"/>
              </a:rPr>
              <a:t>=&gt; C'est ce que l'on va rejeter (ou pas).</a:t>
            </a:r>
            <a:endParaRPr sz="1500" i="1">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a:t>
            </a:r>
            <a:r>
              <a:rPr lang="fr" sz="1500" b="1">
                <a:solidFill>
                  <a:schemeClr val="dk1"/>
                </a:solidFill>
                <a:latin typeface="Courier New"/>
                <a:ea typeface="Courier New"/>
                <a:cs typeface="Courier New"/>
                <a:sym typeface="Courier New"/>
              </a:rPr>
              <a:t>hypothèse alternative H1</a:t>
            </a:r>
            <a:r>
              <a:rPr lang="fr" sz="1500">
                <a:solidFill>
                  <a:schemeClr val="dk1"/>
                </a:solidFill>
                <a:latin typeface="Courier New"/>
                <a:ea typeface="Courier New"/>
                <a:cs typeface="Courier New"/>
                <a:sym typeface="Courier New"/>
              </a:rPr>
              <a:t> : une hypothèse opposée ou contraire à l'hypothèse nulle.</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968" name="Google Shape;2968;p33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L’hypothèse nulle et l’hypothèse alternative</a:t>
            </a:r>
            <a:endParaRPr sz="3200">
              <a:solidFill>
                <a:srgbClr val="707F87"/>
              </a:solidFill>
              <a:latin typeface="Calibri"/>
              <a:ea typeface="Calibri"/>
              <a:cs typeface="Calibri"/>
              <a:sym typeface="Calibri"/>
            </a:endParaRPr>
          </a:p>
        </p:txBody>
      </p:sp>
      <p:cxnSp>
        <p:nvCxnSpPr>
          <p:cNvPr id="2969" name="Google Shape;2969;p33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970" name="Google Shape;2970;p33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336"/>
          <p:cNvSpPr txBox="1"/>
          <p:nvPr/>
        </p:nvSpPr>
        <p:spPr>
          <a:xfrm>
            <a:off x="531500" y="678900"/>
            <a:ext cx="8112300" cy="38166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Nous essayons de déterminer si le rythme cardiaque ralentit lors d’une prise de sang.</a:t>
            </a:r>
            <a:endParaRPr sz="1500">
              <a:solidFill>
                <a:schemeClr val="dk1"/>
              </a:solidFill>
              <a:latin typeface="Courier New"/>
              <a:ea typeface="Courier New"/>
              <a:cs typeface="Courier New"/>
              <a:sym typeface="Courier New"/>
            </a:endParaRPr>
          </a:p>
          <a:p>
            <a:pPr marL="9144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 "Le rythme cardiaque est le même avant et après le don de sang"</a:t>
            </a:r>
            <a:endParaRPr sz="1500">
              <a:solidFill>
                <a:schemeClr val="dk1"/>
              </a:solidFill>
              <a:latin typeface="Courier New"/>
              <a:ea typeface="Courier New"/>
              <a:cs typeface="Courier New"/>
              <a:sym typeface="Courier New"/>
            </a:endParaRPr>
          </a:p>
          <a:p>
            <a:pPr marL="9144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 "Le rythme cardiaque est plus faible après le don de sang".</a:t>
            </a: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On considère le niveau d’éducation des individus avec leur statut tabagique.</a:t>
            </a:r>
            <a:endParaRPr sz="1500">
              <a:solidFill>
                <a:schemeClr val="dk1"/>
              </a:solidFill>
              <a:latin typeface="Courier New"/>
              <a:ea typeface="Courier New"/>
              <a:cs typeface="Courier New"/>
              <a:sym typeface="Courier New"/>
            </a:endParaRPr>
          </a:p>
          <a:p>
            <a:pPr marL="9144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 "X et Y sont indépendantes"</a:t>
            </a:r>
            <a:endParaRPr sz="1500">
              <a:solidFill>
                <a:schemeClr val="dk1"/>
              </a:solidFill>
              <a:latin typeface="Courier New"/>
              <a:ea typeface="Courier New"/>
              <a:cs typeface="Courier New"/>
              <a:sym typeface="Courier New"/>
            </a:endParaRPr>
          </a:p>
          <a:p>
            <a:pPr marL="9144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 "X et Y sont liées"</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976" name="Google Shape;2976;p33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Exemples d’H0</a:t>
            </a:r>
            <a:endParaRPr sz="3200" baseline="-25000">
              <a:solidFill>
                <a:srgbClr val="707F87"/>
              </a:solidFill>
              <a:latin typeface="Calibri"/>
              <a:ea typeface="Calibri"/>
              <a:cs typeface="Calibri"/>
              <a:sym typeface="Calibri"/>
            </a:endParaRPr>
          </a:p>
        </p:txBody>
      </p:sp>
      <p:cxnSp>
        <p:nvCxnSpPr>
          <p:cNvPr id="2977" name="Google Shape;2977;p33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978" name="Google Shape;2978;p33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982"/>
        <p:cNvGrpSpPr/>
        <p:nvPr/>
      </p:nvGrpSpPr>
      <p:grpSpPr>
        <a:xfrm>
          <a:off x="0" y="0"/>
          <a:ext cx="0" cy="0"/>
          <a:chOff x="0" y="0"/>
          <a:chExt cx="0" cy="0"/>
        </a:xfrm>
      </p:grpSpPr>
      <p:sp>
        <p:nvSpPr>
          <p:cNvPr id="2983" name="Google Shape;2983;p33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Deux types d’erreur possibles</a:t>
            </a:r>
            <a:endParaRPr sz="3200" baseline="-25000">
              <a:solidFill>
                <a:srgbClr val="707F87"/>
              </a:solidFill>
              <a:latin typeface="Calibri"/>
              <a:ea typeface="Calibri"/>
              <a:cs typeface="Calibri"/>
              <a:sym typeface="Calibri"/>
            </a:endParaRPr>
          </a:p>
        </p:txBody>
      </p:sp>
      <p:cxnSp>
        <p:nvCxnSpPr>
          <p:cNvPr id="2984" name="Google Shape;2984;p33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985" name="Google Shape;2985;p33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986" name="Google Shape;2986;p337"/>
          <p:cNvPicPr preferRelativeResize="0"/>
          <p:nvPr/>
        </p:nvPicPr>
        <p:blipFill>
          <a:blip r:embed="rId3">
            <a:alphaModFix/>
          </a:blip>
          <a:stretch>
            <a:fillRect/>
          </a:stretch>
        </p:blipFill>
        <p:spPr>
          <a:xfrm>
            <a:off x="701875" y="1089056"/>
            <a:ext cx="7504474" cy="998794"/>
          </a:xfrm>
          <a:prstGeom prst="rect">
            <a:avLst/>
          </a:prstGeom>
          <a:noFill/>
          <a:ln>
            <a:noFill/>
          </a:ln>
        </p:spPr>
      </p:pic>
      <p:sp>
        <p:nvSpPr>
          <p:cNvPr id="2987" name="Google Shape;2987;p337"/>
          <p:cNvSpPr txBox="1"/>
          <p:nvPr/>
        </p:nvSpPr>
        <p:spPr>
          <a:xfrm>
            <a:off x="479725" y="2459725"/>
            <a:ext cx="8058000" cy="2049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1200"/>
              </a:spcBef>
              <a:spcAft>
                <a:spcPts val="0"/>
              </a:spcAft>
              <a:buSzPts val="1800"/>
              <a:buChar char="●"/>
            </a:pPr>
            <a:r>
              <a:rPr lang="fr" sz="1500" b="1">
                <a:solidFill>
                  <a:schemeClr val="dk1"/>
                </a:solidFill>
                <a:latin typeface="Courier New"/>
                <a:ea typeface="Courier New"/>
                <a:cs typeface="Courier New"/>
                <a:sym typeface="Courier New"/>
              </a:rPr>
              <a:t>Erreur de 1ère espèce </a:t>
            </a:r>
            <a:r>
              <a:rPr lang="fr" sz="1500">
                <a:solidFill>
                  <a:schemeClr val="dk1"/>
                </a:solidFill>
                <a:latin typeface="Courier New"/>
                <a:ea typeface="Courier New"/>
                <a:cs typeface="Courier New"/>
                <a:sym typeface="Courier New"/>
              </a:rPr>
              <a:t>: rejet à tort de H0</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risque de rejeter l’hypothèse nulle alors qu’elle est vrai.</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a:t>
            </a:r>
            <a:endParaRPr sz="1500">
              <a:solidFill>
                <a:schemeClr val="dk1"/>
              </a:solidFill>
              <a:latin typeface="Courier New"/>
              <a:ea typeface="Courier New"/>
              <a:cs typeface="Courier New"/>
              <a:sym typeface="Courier New"/>
            </a:endParaRPr>
          </a:p>
          <a:p>
            <a:pPr marL="457200" lvl="0" indent="-342900" algn="l" rtl="0">
              <a:lnSpc>
                <a:spcPct val="115000"/>
              </a:lnSpc>
              <a:spcBef>
                <a:spcPts val="0"/>
              </a:spcBef>
              <a:spcAft>
                <a:spcPts val="0"/>
              </a:spcAft>
              <a:buSzPts val="1800"/>
              <a:buChar char="●"/>
            </a:pPr>
            <a:r>
              <a:rPr lang="fr" sz="1500" b="1">
                <a:solidFill>
                  <a:schemeClr val="dk1"/>
                </a:solidFill>
                <a:latin typeface="Courier New"/>
                <a:ea typeface="Courier New"/>
                <a:cs typeface="Courier New"/>
                <a:sym typeface="Courier New"/>
              </a:rPr>
              <a:t>Erreur de 2ème espèce </a:t>
            </a:r>
            <a:r>
              <a:rPr lang="fr" sz="1500">
                <a:solidFill>
                  <a:schemeClr val="dk1"/>
                </a:solidFill>
                <a:latin typeface="Courier New"/>
                <a:ea typeface="Courier New"/>
                <a:cs typeface="Courier New"/>
                <a:sym typeface="Courier New"/>
              </a:rPr>
              <a:t>: acceptation à tort de H0</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risque d’accepter l’hypothèse nulle alors qu’elle est fausse .</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800">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0"/>
          <p:cNvSpPr/>
          <p:nvPr/>
        </p:nvSpPr>
        <p:spPr>
          <a:xfrm>
            <a:off x="450649" y="1681975"/>
            <a:ext cx="4336035" cy="30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0"/>
          <p:cNvSpPr txBox="1"/>
          <p:nvPr/>
        </p:nvSpPr>
        <p:spPr>
          <a:xfrm>
            <a:off x="606384" y="1626941"/>
            <a:ext cx="3965616"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Apprendre à classifier des images</a:t>
            </a:r>
            <a:endParaRPr sz="1500" dirty="0">
              <a:latin typeface="Courier New"/>
              <a:ea typeface="Courier New"/>
              <a:cs typeface="Courier New"/>
              <a:sym typeface="Courier New"/>
            </a:endParaRPr>
          </a:p>
        </p:txBody>
      </p:sp>
      <p:sp>
        <p:nvSpPr>
          <p:cNvPr id="558" name="Google Shape;558;p5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Image classification</a:t>
            </a:r>
            <a:endParaRPr sz="3200">
              <a:solidFill>
                <a:srgbClr val="707F87"/>
              </a:solidFill>
              <a:latin typeface="Calibri"/>
              <a:ea typeface="Calibri"/>
              <a:cs typeface="Calibri"/>
              <a:sym typeface="Calibri"/>
            </a:endParaRPr>
          </a:p>
        </p:txBody>
      </p:sp>
      <p:cxnSp>
        <p:nvCxnSpPr>
          <p:cNvPr id="559" name="Google Shape;559;p5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560" name="Google Shape;560;p50"/>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991"/>
        <p:cNvGrpSpPr/>
        <p:nvPr/>
      </p:nvGrpSpPr>
      <p:grpSpPr>
        <a:xfrm>
          <a:off x="0" y="0"/>
          <a:ext cx="0" cy="0"/>
          <a:chOff x="0" y="0"/>
          <a:chExt cx="0" cy="0"/>
        </a:xfrm>
      </p:grpSpPr>
      <p:sp>
        <p:nvSpPr>
          <p:cNvPr id="2992" name="Google Shape;2992;p338"/>
          <p:cNvSpPr txBox="1"/>
          <p:nvPr/>
        </p:nvSpPr>
        <p:spPr>
          <a:xfrm>
            <a:off x="792275" y="865825"/>
            <a:ext cx="7290600" cy="36297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Ne pas l'hospitaliser alors qu'il est malade est plus grave que l'hospitaliser alors qu'il ne l'est pas. </a:t>
            </a:r>
            <a:br>
              <a:rPr lang="fr" sz="1500">
                <a:solidFill>
                  <a:schemeClr val="dk1"/>
                </a:solidFill>
                <a:latin typeface="Courier New"/>
                <a:ea typeface="Courier New"/>
                <a:cs typeface="Courier New"/>
                <a:sym typeface="Courier New"/>
              </a:rPr>
            </a:b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D'où...</a:t>
            </a:r>
            <a:endParaRPr sz="1500">
              <a:solidFill>
                <a:schemeClr val="dk1"/>
              </a:solidFill>
              <a:latin typeface="Courier New"/>
              <a:ea typeface="Courier New"/>
              <a:cs typeface="Courier New"/>
              <a:sym typeface="Courier New"/>
            </a:endParaRPr>
          </a:p>
          <a:p>
            <a:pPr marL="9144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9144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le patient a besoin d'être hospitalisé.</a:t>
            </a:r>
            <a:endParaRPr sz="1500">
              <a:solidFill>
                <a:schemeClr val="dk1"/>
              </a:solidFill>
              <a:latin typeface="Courier New"/>
              <a:ea typeface="Courier New"/>
              <a:cs typeface="Courier New"/>
              <a:sym typeface="Courier New"/>
            </a:endParaRPr>
          </a:p>
          <a:p>
            <a:pPr marL="9144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le patient n'a pas besoin d'être hospitalisé.</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2993" name="Google Shape;2993;p33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Exemple de choix du H0</a:t>
            </a:r>
            <a:endParaRPr sz="3200" baseline="-25000">
              <a:solidFill>
                <a:srgbClr val="707F87"/>
              </a:solidFill>
              <a:latin typeface="Calibri"/>
              <a:ea typeface="Calibri"/>
              <a:cs typeface="Calibri"/>
              <a:sym typeface="Calibri"/>
            </a:endParaRPr>
          </a:p>
        </p:txBody>
      </p:sp>
      <p:cxnSp>
        <p:nvCxnSpPr>
          <p:cNvPr id="2994" name="Google Shape;2994;p33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2995" name="Google Shape;2995;p33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999"/>
        <p:cNvGrpSpPr/>
        <p:nvPr/>
      </p:nvGrpSpPr>
      <p:grpSpPr>
        <a:xfrm>
          <a:off x="0" y="0"/>
          <a:ext cx="0" cy="0"/>
          <a:chOff x="0" y="0"/>
          <a:chExt cx="0" cy="0"/>
        </a:xfrm>
      </p:grpSpPr>
      <p:sp>
        <p:nvSpPr>
          <p:cNvPr id="3000" name="Google Shape;3000;p339"/>
          <p:cNvSpPr txBox="1"/>
          <p:nvPr/>
        </p:nvSpPr>
        <p:spPr>
          <a:xfrm>
            <a:off x="792275" y="865825"/>
            <a:ext cx="7383600" cy="22353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r>
              <a:rPr lang="fr" sz="1500" u="sng">
                <a:solidFill>
                  <a:schemeClr val="dk1"/>
                </a:solidFill>
                <a:latin typeface="Courier New"/>
                <a:ea typeface="Courier New"/>
                <a:cs typeface="Courier New"/>
                <a:sym typeface="Courier New"/>
              </a:rPr>
              <a:t>Ne pas l'hospitaliser alors qu'il est malade</a:t>
            </a:r>
            <a:r>
              <a:rPr lang="fr" sz="1500">
                <a:solidFill>
                  <a:schemeClr val="dk1"/>
                </a:solidFill>
                <a:latin typeface="Courier New"/>
                <a:ea typeface="Courier New"/>
                <a:cs typeface="Courier New"/>
                <a:sym typeface="Courier New"/>
              </a:rPr>
              <a:t> est plus grave que </a:t>
            </a:r>
            <a:r>
              <a:rPr lang="fr" sz="1500" u="sng">
                <a:solidFill>
                  <a:schemeClr val="dk1"/>
                </a:solidFill>
                <a:latin typeface="Courier New"/>
                <a:ea typeface="Courier New"/>
                <a:cs typeface="Courier New"/>
                <a:sym typeface="Courier New"/>
              </a:rPr>
              <a:t>l'hospitaliser alors qu'il ne l'est pas</a:t>
            </a:r>
            <a:r>
              <a:rPr lang="fr" sz="1500">
                <a:solidFill>
                  <a:schemeClr val="dk1"/>
                </a:solidFill>
                <a:latin typeface="Courier New"/>
                <a:ea typeface="Courier New"/>
                <a:cs typeface="Courier New"/>
                <a:sym typeface="Courier New"/>
              </a:rPr>
              <a:t>. </a:t>
            </a:r>
            <a:br>
              <a:rPr lang="fr" sz="1500">
                <a:solidFill>
                  <a:schemeClr val="dk1"/>
                </a:solidFill>
                <a:latin typeface="Courier New"/>
                <a:ea typeface="Courier New"/>
                <a:cs typeface="Courier New"/>
                <a:sym typeface="Courier New"/>
              </a:rPr>
            </a:b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D'où...</a:t>
            </a:r>
            <a:endParaRPr sz="1500">
              <a:solidFill>
                <a:schemeClr val="dk1"/>
              </a:solidFill>
              <a:latin typeface="Courier New"/>
              <a:ea typeface="Courier New"/>
              <a:cs typeface="Courier New"/>
              <a:sym typeface="Courier New"/>
            </a:endParaRPr>
          </a:p>
          <a:p>
            <a:pPr marL="9144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9144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le patient a besoin d'être hospitalisé.</a:t>
            </a:r>
            <a:endParaRPr sz="1500">
              <a:solidFill>
                <a:schemeClr val="dk1"/>
              </a:solidFill>
              <a:latin typeface="Courier New"/>
              <a:ea typeface="Courier New"/>
              <a:cs typeface="Courier New"/>
              <a:sym typeface="Courier New"/>
            </a:endParaRPr>
          </a:p>
          <a:p>
            <a:pPr marL="914400" marR="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le patient n'a pas besoin d'être hospitalisé.</a:t>
            </a: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marR="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risque de 1ère espèce               risque de 2de espèce</a:t>
            </a: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marR="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3001" name="Google Shape;3001;p33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Exemple de choix du H0</a:t>
            </a:r>
            <a:endParaRPr sz="3200" baseline="-25000">
              <a:solidFill>
                <a:srgbClr val="707F87"/>
              </a:solidFill>
              <a:latin typeface="Calibri"/>
              <a:ea typeface="Calibri"/>
              <a:cs typeface="Calibri"/>
              <a:sym typeface="Calibri"/>
            </a:endParaRPr>
          </a:p>
        </p:txBody>
      </p:sp>
      <p:cxnSp>
        <p:nvCxnSpPr>
          <p:cNvPr id="3002" name="Google Shape;3002;p33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003" name="Google Shape;3003;p33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3004" name="Google Shape;3004;p339"/>
          <p:cNvCxnSpPr/>
          <p:nvPr/>
        </p:nvCxnSpPr>
        <p:spPr>
          <a:xfrm rot="10800000" flipH="1">
            <a:off x="1842950" y="1358650"/>
            <a:ext cx="736800" cy="2664000"/>
          </a:xfrm>
          <a:prstGeom prst="straightConnector1">
            <a:avLst/>
          </a:prstGeom>
          <a:noFill/>
          <a:ln w="9525" cap="flat" cmpd="sng">
            <a:solidFill>
              <a:schemeClr val="dk2"/>
            </a:solidFill>
            <a:prstDash val="solid"/>
            <a:round/>
            <a:headEnd type="none" w="med" len="med"/>
            <a:tailEnd type="triangle" w="med" len="med"/>
          </a:ln>
        </p:spPr>
      </p:cxnSp>
      <p:cxnSp>
        <p:nvCxnSpPr>
          <p:cNvPr id="3005" name="Google Shape;3005;p339"/>
          <p:cNvCxnSpPr/>
          <p:nvPr/>
        </p:nvCxnSpPr>
        <p:spPr>
          <a:xfrm rot="10800000">
            <a:off x="4713275" y="1587400"/>
            <a:ext cx="1427100" cy="2493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34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Seuil de signification α</a:t>
            </a:r>
            <a:endParaRPr sz="3200" baseline="-25000">
              <a:solidFill>
                <a:srgbClr val="707F87"/>
              </a:solidFill>
              <a:latin typeface="Calibri"/>
              <a:ea typeface="Calibri"/>
              <a:cs typeface="Calibri"/>
              <a:sym typeface="Calibri"/>
            </a:endParaRPr>
          </a:p>
        </p:txBody>
      </p:sp>
      <p:cxnSp>
        <p:nvCxnSpPr>
          <p:cNvPr id="3011" name="Google Shape;3011;p34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012" name="Google Shape;3012;p34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3" name="Google Shape;3013;p340"/>
          <p:cNvSpPr/>
          <p:nvPr/>
        </p:nvSpPr>
        <p:spPr>
          <a:xfrm>
            <a:off x="1199325" y="946025"/>
            <a:ext cx="7159800" cy="63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40"/>
          <p:cNvSpPr txBox="1"/>
          <p:nvPr/>
        </p:nvSpPr>
        <p:spPr>
          <a:xfrm>
            <a:off x="701875" y="984175"/>
            <a:ext cx="7835700" cy="18531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r>
              <a:rPr lang="fr">
                <a:solidFill>
                  <a:schemeClr val="dk1"/>
                </a:solidFill>
                <a:latin typeface="Courier New"/>
                <a:ea typeface="Courier New"/>
                <a:cs typeface="Courier New"/>
                <a:sym typeface="Courier New"/>
              </a:rPr>
              <a:t>H0 est choisi de sorte que l'erreur que l'on cherche à éviter soit l'erreur de première espèce.</a:t>
            </a:r>
            <a:endParaRPr>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r>
              <a:rPr lang="fr">
                <a:solidFill>
                  <a:schemeClr val="dk1"/>
                </a:solidFill>
                <a:latin typeface="Courier New"/>
                <a:ea typeface="Courier New"/>
                <a:cs typeface="Courier New"/>
                <a:sym typeface="Courier New"/>
              </a:rPr>
              <a:t>(La question vraiment intéressante est : doit-on rejeter H0?)</a:t>
            </a:r>
            <a:endParaRPr b="1">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1200"/>
              </a:spcAft>
              <a:buNone/>
            </a:pPr>
            <a:endParaRPr>
              <a:solidFill>
                <a:schemeClr val="dk1"/>
              </a:solidFill>
              <a:latin typeface="Courier New"/>
              <a:ea typeface="Courier New"/>
              <a:cs typeface="Courier New"/>
              <a:sym typeface="Courier New"/>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sp>
        <p:nvSpPr>
          <p:cNvPr id="3019" name="Google Shape;3019;p34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Seuil de signification α</a:t>
            </a:r>
            <a:endParaRPr sz="3200" baseline="-25000">
              <a:solidFill>
                <a:srgbClr val="707F87"/>
              </a:solidFill>
              <a:latin typeface="Calibri"/>
              <a:ea typeface="Calibri"/>
              <a:cs typeface="Calibri"/>
              <a:sym typeface="Calibri"/>
            </a:endParaRPr>
          </a:p>
        </p:txBody>
      </p:sp>
      <p:cxnSp>
        <p:nvCxnSpPr>
          <p:cNvPr id="3020" name="Google Shape;3020;p34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021" name="Google Shape;3021;p34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2" name="Google Shape;3022;p341"/>
          <p:cNvSpPr/>
          <p:nvPr/>
        </p:nvSpPr>
        <p:spPr>
          <a:xfrm>
            <a:off x="1199325" y="946025"/>
            <a:ext cx="7159800" cy="63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41"/>
          <p:cNvSpPr txBox="1"/>
          <p:nvPr/>
        </p:nvSpPr>
        <p:spPr>
          <a:xfrm>
            <a:off x="701875" y="984175"/>
            <a:ext cx="7835700" cy="37080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r>
              <a:rPr lang="fr">
                <a:solidFill>
                  <a:schemeClr val="dk1"/>
                </a:solidFill>
                <a:latin typeface="Courier New"/>
                <a:ea typeface="Courier New"/>
                <a:cs typeface="Courier New"/>
                <a:sym typeface="Courier New"/>
              </a:rPr>
              <a:t>H0 est choisi de sorte que l'erreur que l'on cherche à éviter soit l'erreur de première espèce.</a:t>
            </a:r>
            <a:endParaRPr>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r>
              <a:rPr lang="fr">
                <a:solidFill>
                  <a:schemeClr val="dk1"/>
                </a:solidFill>
                <a:latin typeface="Courier New"/>
                <a:ea typeface="Courier New"/>
                <a:cs typeface="Courier New"/>
                <a:sym typeface="Courier New"/>
              </a:rPr>
              <a:t>(La question vraiment intéressante est : doit-on rejeter H0?)</a:t>
            </a:r>
            <a:endParaRPr b="1">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a:solidFill>
                  <a:schemeClr val="dk1"/>
                </a:solidFill>
                <a:latin typeface="Courier New"/>
                <a:ea typeface="Courier New"/>
                <a:cs typeface="Courier New"/>
                <a:sym typeface="Courier New"/>
              </a:rPr>
              <a:t>α :</a:t>
            </a:r>
            <a:r>
              <a:rPr lang="fr" b="1">
                <a:solidFill>
                  <a:schemeClr val="dk1"/>
                </a:solidFill>
                <a:latin typeface="Courier New"/>
                <a:ea typeface="Courier New"/>
                <a:cs typeface="Courier New"/>
                <a:sym typeface="Courier New"/>
              </a:rPr>
              <a:t> risque de première espèce maximal qu’on décide d’accepter</a:t>
            </a:r>
            <a:endParaRPr b="1">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a:solidFill>
                  <a:schemeClr val="dk1"/>
                </a:solidFill>
                <a:latin typeface="Courier New"/>
                <a:ea typeface="Courier New"/>
                <a:cs typeface="Courier New"/>
                <a:sym typeface="Courier New"/>
              </a:rPr>
              <a:t>La probabilité de rejeter à tort H0 ne doit pas dépasser ce seuil.</a:t>
            </a:r>
            <a:endParaRPr>
              <a:solidFill>
                <a:schemeClr val="dk1"/>
              </a:solidFill>
              <a:latin typeface="Courier New"/>
              <a:ea typeface="Courier New"/>
              <a:cs typeface="Courier New"/>
              <a:sym typeface="Courier New"/>
            </a:endParaRPr>
          </a:p>
          <a:p>
            <a:pPr marL="457200" lvl="0" indent="-317500" algn="l" rtl="0">
              <a:lnSpc>
                <a:spcPct val="115000"/>
              </a:lnSpc>
              <a:spcBef>
                <a:spcPts val="1200"/>
              </a:spcBef>
              <a:spcAft>
                <a:spcPts val="0"/>
              </a:spcAft>
              <a:buClr>
                <a:schemeClr val="dk1"/>
              </a:buClr>
              <a:buSzPts val="1400"/>
              <a:buFont typeface="Courier New"/>
              <a:buChar char="●"/>
            </a:pPr>
            <a:r>
              <a:rPr lang="fr">
                <a:solidFill>
                  <a:schemeClr val="dk1"/>
                </a:solidFill>
                <a:latin typeface="Courier New"/>
                <a:ea typeface="Courier New"/>
                <a:cs typeface="Courier New"/>
                <a:sym typeface="Courier New"/>
              </a:rPr>
              <a:t>α est fixé par l’utilisateur du test, typiquement à 5%</a:t>
            </a:r>
            <a:endParaRPr>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r>
              <a:rPr lang="fr">
                <a:solidFill>
                  <a:schemeClr val="dk1"/>
                </a:solidFill>
                <a:latin typeface="Courier New"/>
                <a:ea typeface="Courier New"/>
                <a:cs typeface="Courier New"/>
                <a:sym typeface="Courier New"/>
              </a:rPr>
              <a:t>Il doit être petit : on ne veut rejeter l’hypothèse nulle que si l’on a suffisamment de preuves.</a:t>
            </a:r>
            <a:endParaRPr>
              <a:solidFill>
                <a:schemeClr val="dk1"/>
              </a:solidFill>
              <a:latin typeface="Courier New"/>
              <a:ea typeface="Courier New"/>
              <a:cs typeface="Courier New"/>
              <a:sym typeface="Courier New"/>
            </a:endParaRPr>
          </a:p>
          <a:p>
            <a:pPr marL="457200" lvl="0" indent="-317500" algn="l" rtl="0">
              <a:lnSpc>
                <a:spcPct val="115000"/>
              </a:lnSpc>
              <a:spcBef>
                <a:spcPts val="1200"/>
              </a:spcBef>
              <a:spcAft>
                <a:spcPts val="0"/>
              </a:spcAft>
              <a:buClr>
                <a:schemeClr val="dk1"/>
              </a:buClr>
              <a:buSzPts val="1400"/>
              <a:buFont typeface="Courier New"/>
              <a:buChar char="●"/>
            </a:pPr>
            <a:r>
              <a:rPr lang="fr">
                <a:solidFill>
                  <a:schemeClr val="dk1"/>
                </a:solidFill>
                <a:latin typeface="Courier New"/>
                <a:ea typeface="Courier New"/>
                <a:cs typeface="Courier New"/>
                <a:sym typeface="Courier New"/>
              </a:rPr>
              <a:t>La valeur 1-α est appelée niveau de </a:t>
            </a:r>
            <a:r>
              <a:rPr lang="fr" b="1">
                <a:solidFill>
                  <a:schemeClr val="dk1"/>
                </a:solidFill>
                <a:latin typeface="Courier New"/>
                <a:ea typeface="Courier New"/>
                <a:cs typeface="Courier New"/>
                <a:sym typeface="Courier New"/>
              </a:rPr>
              <a:t>confiance du test</a:t>
            </a:r>
            <a:r>
              <a:rPr lang="fr">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1200"/>
              </a:spcAft>
              <a:buNone/>
            </a:pPr>
            <a:endParaRPr>
              <a:solidFill>
                <a:schemeClr val="dk1"/>
              </a:solidFill>
              <a:latin typeface="Courier New"/>
              <a:ea typeface="Courier New"/>
              <a:cs typeface="Courier New"/>
              <a:sym typeface="Courier New"/>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8" name="Google Shape;3028;p34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p-value</a:t>
            </a:r>
            <a:endParaRPr sz="3200" baseline="-25000">
              <a:solidFill>
                <a:srgbClr val="707F87"/>
              </a:solidFill>
              <a:latin typeface="Calibri"/>
              <a:ea typeface="Calibri"/>
              <a:cs typeface="Calibri"/>
              <a:sym typeface="Calibri"/>
            </a:endParaRPr>
          </a:p>
        </p:txBody>
      </p:sp>
      <p:cxnSp>
        <p:nvCxnSpPr>
          <p:cNvPr id="3029" name="Google Shape;3029;p34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030" name="Google Shape;3030;p34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1" name="Google Shape;3031;p342"/>
          <p:cNvSpPr txBox="1"/>
          <p:nvPr/>
        </p:nvSpPr>
        <p:spPr>
          <a:xfrm>
            <a:off x="348900" y="850963"/>
            <a:ext cx="8329800" cy="2539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Plutôt que de calculer la zone critique, on préfère calculer un seuil critique appelé p-value (p), qui est tel que : </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si p &lt; α alors on rejette H0</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dans le cas contraire on accepte H0.</a:t>
            </a: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C'est la probabilité d'obtenir des résultats de test au moins aussi extrêmes que le résultat réellement observé, en supposant que l'hypothèse nulle est correcte.</a:t>
            </a:r>
            <a:br>
              <a:rPr lang="fr" sz="1500">
                <a:solidFill>
                  <a:schemeClr val="dk1"/>
                </a:solidFill>
                <a:latin typeface="Courier New"/>
                <a:ea typeface="Courier New"/>
                <a:cs typeface="Courier New"/>
                <a:sym typeface="Courier New"/>
              </a:rPr>
            </a:b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3035"/>
        <p:cNvGrpSpPr/>
        <p:nvPr/>
      </p:nvGrpSpPr>
      <p:grpSpPr>
        <a:xfrm>
          <a:off x="0" y="0"/>
          <a:ext cx="0" cy="0"/>
          <a:chOff x="0" y="0"/>
          <a:chExt cx="0" cy="0"/>
        </a:xfrm>
      </p:grpSpPr>
      <p:sp>
        <p:nvSpPr>
          <p:cNvPr id="3036" name="Google Shape;3036;p34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p-value</a:t>
            </a:r>
            <a:endParaRPr sz="3200" baseline="-25000">
              <a:solidFill>
                <a:srgbClr val="707F87"/>
              </a:solidFill>
              <a:latin typeface="Calibri"/>
              <a:ea typeface="Calibri"/>
              <a:cs typeface="Calibri"/>
              <a:sym typeface="Calibri"/>
            </a:endParaRPr>
          </a:p>
        </p:txBody>
      </p:sp>
      <p:cxnSp>
        <p:nvCxnSpPr>
          <p:cNvPr id="3037" name="Google Shape;3037;p34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038" name="Google Shape;3038;p34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9" name="Google Shape;3039;p343"/>
          <p:cNvSpPr txBox="1"/>
          <p:nvPr/>
        </p:nvSpPr>
        <p:spPr>
          <a:xfrm>
            <a:off x="348900" y="850963"/>
            <a:ext cx="8329800" cy="2805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Plutôt que de calculer la zone critique, on préfère calculer un seuil critique appelé p-value (p), qui est tel que : </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si p &lt; α alors on rejette H0</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dans le cas contraire on accepte H0.</a:t>
            </a: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C'est la probabilité d'obtenir des résultats de test au moins aussi extrêmes que le résultat réellement observé, en supposant que l'hypothèse nulle est correcte.</a:t>
            </a: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Une valeur p très faible signifie qu'</a:t>
            </a:r>
            <a:r>
              <a:rPr lang="fr" sz="1500" b="1">
                <a:solidFill>
                  <a:schemeClr val="dk1"/>
                </a:solidFill>
                <a:latin typeface="Courier New"/>
                <a:ea typeface="Courier New"/>
                <a:cs typeface="Courier New"/>
                <a:sym typeface="Courier New"/>
              </a:rPr>
              <a:t>un résultat observé aussi extrême serait très improbable en vertu de l'hypothèse nulle</a:t>
            </a:r>
            <a:r>
              <a:rPr lang="fr" sz="1500">
                <a:solidFill>
                  <a:schemeClr val="dk1"/>
                </a:solidFill>
                <a:latin typeface="Courier New"/>
                <a:ea typeface="Courier New"/>
                <a:cs typeface="Courier New"/>
                <a:sym typeface="Courier New"/>
              </a:rPr>
              <a:t>.</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3043"/>
        <p:cNvGrpSpPr/>
        <p:nvPr/>
      </p:nvGrpSpPr>
      <p:grpSpPr>
        <a:xfrm>
          <a:off x="0" y="0"/>
          <a:ext cx="0" cy="0"/>
          <a:chOff x="0" y="0"/>
          <a:chExt cx="0" cy="0"/>
        </a:xfrm>
      </p:grpSpPr>
      <p:sp>
        <p:nvSpPr>
          <p:cNvPr id="3044" name="Google Shape;3044;p34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p-value</a:t>
            </a:r>
            <a:endParaRPr sz="3200" baseline="-25000">
              <a:solidFill>
                <a:srgbClr val="707F87"/>
              </a:solidFill>
              <a:latin typeface="Calibri"/>
              <a:ea typeface="Calibri"/>
              <a:cs typeface="Calibri"/>
              <a:sym typeface="Calibri"/>
            </a:endParaRPr>
          </a:p>
        </p:txBody>
      </p:sp>
      <p:cxnSp>
        <p:nvCxnSpPr>
          <p:cNvPr id="3045" name="Google Shape;3045;p34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046" name="Google Shape;3046;p34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7" name="Google Shape;3047;p344"/>
          <p:cNvSpPr txBox="1"/>
          <p:nvPr/>
        </p:nvSpPr>
        <p:spPr>
          <a:xfrm>
            <a:off x="348900" y="850963"/>
            <a:ext cx="8329800" cy="37557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Plutôt que de calculer la zone critique, on préfère calculer un seuil critique appelé p-value (p), qui est tel que : </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si p &lt; α alors on rejette H0</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dans le cas contraire on accepte H0.</a:t>
            </a: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C'est la probabilité d'obtenir des résultats de test au moins aussi extrêmes que le résultat réellement observé, en supposant que l'hypothèse nulle est correcte.</a:t>
            </a: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Une valeur p très faible signifie qu'</a:t>
            </a:r>
            <a:r>
              <a:rPr lang="fr" sz="1500" b="1">
                <a:solidFill>
                  <a:schemeClr val="dk1"/>
                </a:solidFill>
                <a:latin typeface="Courier New"/>
                <a:ea typeface="Courier New"/>
                <a:cs typeface="Courier New"/>
                <a:sym typeface="Courier New"/>
              </a:rPr>
              <a:t>un résultat observé aussi extrême serait très improbable en vertu de l'hypothèse nulle</a:t>
            </a:r>
            <a:r>
              <a:rPr lang="fr" sz="1500">
                <a:solidFill>
                  <a:schemeClr val="dk1"/>
                </a:solidFill>
                <a:latin typeface="Courier New"/>
                <a:ea typeface="Courier New"/>
                <a:cs typeface="Courier New"/>
                <a:sym typeface="Courier New"/>
              </a:rPr>
              <a:t>.</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Considérons une statistique de test observée t provenant d'une distribution inconnue T.</a:t>
            </a:r>
            <a:endParaRPr sz="1500">
              <a:solidFill>
                <a:schemeClr val="dk1"/>
              </a:solidFill>
              <a:latin typeface="Courier New"/>
              <a:ea typeface="Courier New"/>
              <a:cs typeface="Courier New"/>
              <a:sym typeface="Courier New"/>
            </a:endParaRPr>
          </a:p>
          <a:p>
            <a:pPr marL="457200" lvl="0" indent="45720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Alors p = Pr(T≥t ∣ H0)   (one-sided right-tail test)</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3051"/>
        <p:cNvGrpSpPr/>
        <p:nvPr/>
      </p:nvGrpSpPr>
      <p:grpSpPr>
        <a:xfrm>
          <a:off x="0" y="0"/>
          <a:ext cx="0" cy="0"/>
          <a:chOff x="0" y="0"/>
          <a:chExt cx="0" cy="0"/>
        </a:xfrm>
      </p:grpSpPr>
      <p:sp>
        <p:nvSpPr>
          <p:cNvPr id="3052" name="Google Shape;3052;p34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p-value et niveau de rejet</a:t>
            </a:r>
            <a:endParaRPr sz="3200" baseline="-25000">
              <a:solidFill>
                <a:srgbClr val="707F87"/>
              </a:solidFill>
              <a:latin typeface="Calibri"/>
              <a:ea typeface="Calibri"/>
              <a:cs typeface="Calibri"/>
              <a:sym typeface="Calibri"/>
            </a:endParaRPr>
          </a:p>
        </p:txBody>
      </p:sp>
      <p:cxnSp>
        <p:nvCxnSpPr>
          <p:cNvPr id="3053" name="Google Shape;3053;p34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054" name="Google Shape;3054;p34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5" name="Google Shape;3055;p345"/>
          <p:cNvSpPr txBox="1"/>
          <p:nvPr/>
        </p:nvSpPr>
        <p:spPr>
          <a:xfrm>
            <a:off x="872250" y="1301838"/>
            <a:ext cx="8329800" cy="2539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p-value &gt; 0.05 :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H0 n’est pas rejetée (~on peut donc l’admettre)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p-value &lt; 0.05 :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on rejette H0</a:t>
            </a: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p-value &lt; 0.01 :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ce rejet de H0 est significatif</a:t>
            </a: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p-value &lt; 0.001 :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ce rejet de H0 est très significatif</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34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3061" name="Google Shape;3061;p346"/>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Pratique des tests d’hypothèse</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3065"/>
        <p:cNvGrpSpPr/>
        <p:nvPr/>
      </p:nvGrpSpPr>
      <p:grpSpPr>
        <a:xfrm>
          <a:off x="0" y="0"/>
          <a:ext cx="0" cy="0"/>
          <a:chOff x="0" y="0"/>
          <a:chExt cx="0" cy="0"/>
        </a:xfrm>
      </p:grpSpPr>
      <p:sp>
        <p:nvSpPr>
          <p:cNvPr id="3066" name="Google Shape;3066;p34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3067" name="Google Shape;3067;p347"/>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Pratique des tests d’hypothèse</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La conformité de proportion</a:t>
            </a:r>
            <a:endParaRPr sz="3600">
              <a:solidFill>
                <a:srgbClr val="707F87"/>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5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Image classification</a:t>
            </a:r>
            <a:endParaRPr sz="3200">
              <a:solidFill>
                <a:srgbClr val="707F87"/>
              </a:solidFill>
              <a:latin typeface="Calibri"/>
              <a:ea typeface="Calibri"/>
              <a:cs typeface="Calibri"/>
              <a:sym typeface="Calibri"/>
            </a:endParaRPr>
          </a:p>
        </p:txBody>
      </p:sp>
      <p:cxnSp>
        <p:nvCxnSpPr>
          <p:cNvPr id="567" name="Google Shape;567;p5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568" name="Google Shape;568;p51"/>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51"/>
          <p:cNvSpPr txBox="1"/>
          <p:nvPr/>
        </p:nvSpPr>
        <p:spPr>
          <a:xfrm>
            <a:off x="320025" y="1465028"/>
            <a:ext cx="3750300" cy="18004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dirty="0">
              <a:latin typeface="Courier New"/>
              <a:ea typeface="Courier New"/>
              <a:cs typeface="Courier New"/>
              <a:sym typeface="Courier New"/>
            </a:endParaRPr>
          </a:p>
          <a:p>
            <a:pPr marL="0" lvl="0" indent="0" algn="l" rtl="0">
              <a:spcBef>
                <a:spcPts val="0"/>
              </a:spcBef>
              <a:spcAft>
                <a:spcPts val="0"/>
              </a:spcAft>
              <a:buNone/>
            </a:pPr>
            <a:endParaRPr sz="1500" dirty="0">
              <a:latin typeface="Courier New"/>
              <a:ea typeface="Courier New"/>
              <a:cs typeface="Courier New"/>
              <a:sym typeface="Courier New"/>
            </a:endParaRPr>
          </a:p>
          <a:p>
            <a:pPr marL="0" lvl="0" indent="0" algn="l" rtl="0">
              <a:spcBef>
                <a:spcPts val="0"/>
              </a:spcBef>
              <a:spcAft>
                <a:spcPts val="0"/>
              </a:spcAft>
              <a:buNone/>
            </a:pPr>
            <a:r>
              <a:rPr lang="fr" sz="1500" dirty="0">
                <a:latin typeface="Courier New"/>
                <a:ea typeface="Courier New"/>
                <a:cs typeface="Courier New"/>
                <a:sym typeface="Courier New"/>
              </a:rPr>
              <a:t>Input: Une base de connaissances (images + classe)</a:t>
            </a:r>
            <a:br>
              <a:rPr lang="fr" sz="1500" dirty="0">
                <a:latin typeface="Courier New"/>
                <a:ea typeface="Courier New"/>
                <a:cs typeface="Courier New"/>
                <a:sym typeface="Courier New"/>
              </a:rPr>
            </a:br>
            <a:br>
              <a:rPr lang="fr" sz="1500" dirty="0">
                <a:latin typeface="Courier New"/>
                <a:ea typeface="Courier New"/>
                <a:cs typeface="Courier New"/>
                <a:sym typeface="Courier New"/>
              </a:rPr>
            </a:br>
            <a:r>
              <a:rPr lang="fr" sz="1500" dirty="0">
                <a:latin typeface="Courier New"/>
                <a:ea typeface="Courier New"/>
                <a:cs typeface="Courier New"/>
                <a:sym typeface="Courier New"/>
              </a:rPr>
              <a:t>Méthode: réseau de neurones(CNN)</a:t>
            </a:r>
            <a:endParaRPr sz="1500" dirty="0">
              <a:latin typeface="Courier New"/>
              <a:ea typeface="Courier New"/>
              <a:cs typeface="Courier New"/>
              <a:sym typeface="Courier New"/>
            </a:endParaRPr>
          </a:p>
        </p:txBody>
      </p:sp>
      <p:pic>
        <p:nvPicPr>
          <p:cNvPr id="570" name="Google Shape;570;p51"/>
          <p:cNvPicPr preferRelativeResize="0"/>
          <p:nvPr/>
        </p:nvPicPr>
        <p:blipFill>
          <a:blip r:embed="rId3">
            <a:alphaModFix/>
          </a:blip>
          <a:stretch>
            <a:fillRect/>
          </a:stretch>
        </p:blipFill>
        <p:spPr>
          <a:xfrm>
            <a:off x="4171975" y="1428525"/>
            <a:ext cx="4674000" cy="2199525"/>
          </a:xfrm>
          <a:prstGeom prst="rect">
            <a:avLst/>
          </a:prstGeom>
          <a:noFill/>
          <a:ln>
            <a:noFill/>
          </a:ln>
        </p:spPr>
      </p:pic>
      <p:sp>
        <p:nvSpPr>
          <p:cNvPr id="571" name="Google Shape;571;p51"/>
          <p:cNvSpPr txBox="1"/>
          <p:nvPr/>
        </p:nvSpPr>
        <p:spPr>
          <a:xfrm>
            <a:off x="4339425" y="2328188"/>
            <a:ext cx="4404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cat                   cat                    cat                   cat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fr"/>
              <a:t>   dog                  dog                   dog                 dog</a:t>
            </a:r>
            <a:endParaRPr/>
          </a:p>
        </p:txBody>
      </p:sp>
      <p:sp>
        <p:nvSpPr>
          <p:cNvPr id="4" name="Google Shape;556;p50">
            <a:extLst>
              <a:ext uri="{FF2B5EF4-FFF2-40B4-BE49-F238E27FC236}">
                <a16:creationId xmlns:a16="http://schemas.microsoft.com/office/drawing/2014/main" id="{89AB0DA5-645B-7314-F692-FCB82AB6F9BE}"/>
              </a:ext>
            </a:extLst>
          </p:cNvPr>
          <p:cNvSpPr/>
          <p:nvPr/>
        </p:nvSpPr>
        <p:spPr>
          <a:xfrm>
            <a:off x="218074" y="1098187"/>
            <a:ext cx="4336035" cy="30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57;p50">
            <a:extLst>
              <a:ext uri="{FF2B5EF4-FFF2-40B4-BE49-F238E27FC236}">
                <a16:creationId xmlns:a16="http://schemas.microsoft.com/office/drawing/2014/main" id="{7D6B4009-20CD-C38C-3F48-1EF6CD66F2B6}"/>
              </a:ext>
            </a:extLst>
          </p:cNvPr>
          <p:cNvSpPr txBox="1"/>
          <p:nvPr/>
        </p:nvSpPr>
        <p:spPr>
          <a:xfrm>
            <a:off x="373809" y="1043153"/>
            <a:ext cx="3965616"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Apprendre à classifier des images</a:t>
            </a:r>
            <a:endParaRPr sz="1500" dirty="0">
              <a:latin typeface="Courier New"/>
              <a:ea typeface="Courier New"/>
              <a:cs typeface="Courier New"/>
              <a:sym typeface="Courier New"/>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3071"/>
        <p:cNvGrpSpPr/>
        <p:nvPr/>
      </p:nvGrpSpPr>
      <p:grpSpPr>
        <a:xfrm>
          <a:off x="0" y="0"/>
          <a:ext cx="0" cy="0"/>
          <a:chOff x="0" y="0"/>
          <a:chExt cx="0" cy="0"/>
        </a:xfrm>
      </p:grpSpPr>
      <p:sp>
        <p:nvSpPr>
          <p:cNvPr id="3072" name="Google Shape;3072;p34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Conformité d’une proportion à une norme</a:t>
            </a:r>
            <a:endParaRPr sz="3200" baseline="-25000">
              <a:solidFill>
                <a:srgbClr val="707F87"/>
              </a:solidFill>
              <a:latin typeface="Calibri"/>
              <a:ea typeface="Calibri"/>
              <a:cs typeface="Calibri"/>
              <a:sym typeface="Calibri"/>
            </a:endParaRPr>
          </a:p>
        </p:txBody>
      </p:sp>
      <p:cxnSp>
        <p:nvCxnSpPr>
          <p:cNvPr id="3073" name="Google Shape;3073;p34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074" name="Google Shape;3074;p34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5" name="Google Shape;3075;p348"/>
          <p:cNvSpPr txBox="1"/>
          <p:nvPr/>
        </p:nvSpPr>
        <p:spPr>
          <a:xfrm>
            <a:off x="239875" y="850975"/>
            <a:ext cx="8438700" cy="12120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Char char="-"/>
            </a:pPr>
            <a:r>
              <a:rPr lang="fr" sz="1500">
                <a:solidFill>
                  <a:schemeClr val="dk1"/>
                </a:solidFill>
              </a:rPr>
              <a:t>On observe sur un échantillon aléatoire une certaine fréquence que l'on compare à une norme.</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La différence constatée est-elle due à une fluctuation d’échantillonnage ou s'en éloigne-t-elle significativement ?</a:t>
            </a:r>
            <a:r>
              <a:rPr lang="fr" sz="1500">
                <a:solidFill>
                  <a:schemeClr val="dk1"/>
                </a:solidFill>
                <a:latin typeface="Courier New"/>
                <a:ea typeface="Courier New"/>
                <a:cs typeface="Courier New"/>
                <a:sym typeface="Courier New"/>
              </a:rPr>
              <a:t> </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3079"/>
        <p:cNvGrpSpPr/>
        <p:nvPr/>
      </p:nvGrpSpPr>
      <p:grpSpPr>
        <a:xfrm>
          <a:off x="0" y="0"/>
          <a:ext cx="0" cy="0"/>
          <a:chOff x="0" y="0"/>
          <a:chExt cx="0" cy="0"/>
        </a:xfrm>
      </p:grpSpPr>
      <p:sp>
        <p:nvSpPr>
          <p:cNvPr id="3080" name="Google Shape;3080;p34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Conformité d’une proportion à une norme</a:t>
            </a:r>
            <a:endParaRPr sz="3200" baseline="-25000">
              <a:solidFill>
                <a:srgbClr val="707F87"/>
              </a:solidFill>
              <a:latin typeface="Calibri"/>
              <a:ea typeface="Calibri"/>
              <a:cs typeface="Calibri"/>
              <a:sym typeface="Calibri"/>
            </a:endParaRPr>
          </a:p>
        </p:txBody>
      </p:sp>
      <p:cxnSp>
        <p:nvCxnSpPr>
          <p:cNvPr id="3081" name="Google Shape;3081;p34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082" name="Google Shape;3082;p34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3" name="Google Shape;3083;p349"/>
          <p:cNvSpPr txBox="1"/>
          <p:nvPr/>
        </p:nvSpPr>
        <p:spPr>
          <a:xfrm>
            <a:off x="239875" y="850975"/>
            <a:ext cx="8438700" cy="18972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Char char="-"/>
            </a:pPr>
            <a:r>
              <a:rPr lang="fr" sz="1500">
                <a:solidFill>
                  <a:schemeClr val="dk1"/>
                </a:solidFill>
              </a:rPr>
              <a:t>On observe sur un échantillon aléatoire une certaine fréquence que l'on compare à une norme.</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La différence constatée est-elle due à une fluctuation d’échantillonnage ou s'en éloigne-t-elle significativement ?</a:t>
            </a:r>
            <a:endParaRPr sz="1500">
              <a:solidFill>
                <a:schemeClr val="dk1"/>
              </a:solidFill>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H0 : “la proportion de la population ayant un caractère donné est p”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H1 : “cette proportion est différente de p”. </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3087"/>
        <p:cNvGrpSpPr/>
        <p:nvPr/>
      </p:nvGrpSpPr>
      <p:grpSpPr>
        <a:xfrm>
          <a:off x="0" y="0"/>
          <a:ext cx="0" cy="0"/>
          <a:chOff x="0" y="0"/>
          <a:chExt cx="0" cy="0"/>
        </a:xfrm>
      </p:grpSpPr>
      <p:sp>
        <p:nvSpPr>
          <p:cNvPr id="3088" name="Google Shape;3088;p35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Conformité d’une proportion à une norme</a:t>
            </a:r>
            <a:endParaRPr sz="3200" baseline="-25000">
              <a:solidFill>
                <a:srgbClr val="707F87"/>
              </a:solidFill>
              <a:latin typeface="Calibri"/>
              <a:ea typeface="Calibri"/>
              <a:cs typeface="Calibri"/>
              <a:sym typeface="Calibri"/>
            </a:endParaRPr>
          </a:p>
        </p:txBody>
      </p:sp>
      <p:cxnSp>
        <p:nvCxnSpPr>
          <p:cNvPr id="3089" name="Google Shape;3089;p35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090" name="Google Shape;3090;p35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1" name="Google Shape;3091;p350"/>
          <p:cNvSpPr txBox="1"/>
          <p:nvPr/>
        </p:nvSpPr>
        <p:spPr>
          <a:xfrm>
            <a:off x="239875" y="850975"/>
            <a:ext cx="8438700" cy="35325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Char char="-"/>
            </a:pPr>
            <a:r>
              <a:rPr lang="fr" sz="1500">
                <a:solidFill>
                  <a:schemeClr val="dk1"/>
                </a:solidFill>
              </a:rPr>
              <a:t>On observe sur un échantillon aléatoire une certaine fréquence que l'on compare à une norme.</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La différence constatée est-elle due à une fluctuation d’échantillonnage ou s'en éloigne-t-elle significativement ?</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H0 : “la proportion de la population ayant un caractère donné est p”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H1 : “cette proportion est différente de p”. </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rPr>
              <a:t>Rem: </a:t>
            </a:r>
            <a:endParaRPr sz="1500">
              <a:solidFill>
                <a:schemeClr val="dk1"/>
              </a:solidFill>
            </a:endParaRPr>
          </a:p>
          <a:p>
            <a:pPr marL="457200" lvl="0" indent="-323850" algn="l" rtl="0">
              <a:lnSpc>
                <a:spcPct val="115000"/>
              </a:lnSpc>
              <a:spcBef>
                <a:spcPts val="1200"/>
              </a:spcBef>
              <a:spcAft>
                <a:spcPts val="0"/>
              </a:spcAft>
              <a:buClr>
                <a:schemeClr val="dk1"/>
              </a:buClr>
              <a:buSzPts val="1500"/>
              <a:buChar char="-"/>
            </a:pPr>
            <a:r>
              <a:rPr lang="fr" sz="1500">
                <a:solidFill>
                  <a:schemeClr val="dk1"/>
                </a:solidFill>
              </a:rPr>
              <a:t>la fréquence empirique (i.e. sur l’échantillon) est souvent le meilleur estimateur ponctuel de la proportion sur la population</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H1 peut être : “cette proportion est plus grande que p”, ou “plus petite”</a:t>
            </a:r>
            <a:endParaRPr sz="1500">
              <a:solidFill>
                <a:schemeClr val="dk1"/>
              </a:solidFill>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sp>
        <p:nvSpPr>
          <p:cNvPr id="3096" name="Google Shape;3096;p35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Conformité d’une proportion à une norme</a:t>
            </a:r>
            <a:endParaRPr sz="3200" baseline="-25000">
              <a:solidFill>
                <a:srgbClr val="707F87"/>
              </a:solidFill>
              <a:latin typeface="Calibri"/>
              <a:ea typeface="Calibri"/>
              <a:cs typeface="Calibri"/>
              <a:sym typeface="Calibri"/>
            </a:endParaRPr>
          </a:p>
        </p:txBody>
      </p:sp>
      <p:cxnSp>
        <p:nvCxnSpPr>
          <p:cNvPr id="3097" name="Google Shape;3097;p35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098" name="Google Shape;3098;p35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9" name="Google Shape;3099;p351"/>
          <p:cNvSpPr txBox="1"/>
          <p:nvPr/>
        </p:nvSpPr>
        <p:spPr>
          <a:xfrm>
            <a:off x="239875" y="850975"/>
            <a:ext cx="8438700" cy="247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Un hôpital se pose la question de la fermeture d’un service de chirurgie à la vue d’un taux de mortalité élevé : 57 patients opérés n’ont pas survécu à l’intervention parmi les 300 opérations comptabilisées en 2009 (19%). Le taux de mortalité pour ce type d’opérations est 6,4% au niveau national. D’un point de vue statistique, doit-on fermer ce centre ?</a:t>
            </a:r>
            <a:endParaRPr sz="15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5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Conformité d’une proportion à une norme</a:t>
            </a:r>
            <a:endParaRPr sz="3200" baseline="-25000">
              <a:solidFill>
                <a:srgbClr val="707F87"/>
              </a:solidFill>
              <a:latin typeface="Calibri"/>
              <a:ea typeface="Calibri"/>
              <a:cs typeface="Calibri"/>
              <a:sym typeface="Calibri"/>
            </a:endParaRPr>
          </a:p>
        </p:txBody>
      </p:sp>
      <p:cxnSp>
        <p:nvCxnSpPr>
          <p:cNvPr id="3105" name="Google Shape;3105;p35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106" name="Google Shape;3106;p35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7" name="Google Shape;3107;p352"/>
          <p:cNvSpPr/>
          <p:nvPr/>
        </p:nvSpPr>
        <p:spPr>
          <a:xfrm>
            <a:off x="2137000" y="2096275"/>
            <a:ext cx="3673500" cy="39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52"/>
          <p:cNvSpPr txBox="1"/>
          <p:nvPr/>
        </p:nvSpPr>
        <p:spPr>
          <a:xfrm>
            <a:off x="239875" y="850975"/>
            <a:ext cx="8438700" cy="288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Un hôpital se pose la question de la fermeture d’un service de chirurgie à la vue d’un taux de mortalité élevé : 57 patients opérés n’ont pas survécu à l’intervention parmi les 300 opérations comptabilisées en 2009 (19%). Le taux de mortalité pour ce type d’opérations est 6,4% au niveau national. D’un point de vue statistique, doit-on fermer ce centre ?</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				n&gt;30 =&gt; Z-test à un échantillon</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3112"/>
        <p:cNvGrpSpPr/>
        <p:nvPr/>
      </p:nvGrpSpPr>
      <p:grpSpPr>
        <a:xfrm>
          <a:off x="0" y="0"/>
          <a:ext cx="0" cy="0"/>
          <a:chOff x="0" y="0"/>
          <a:chExt cx="0" cy="0"/>
        </a:xfrm>
      </p:grpSpPr>
      <p:sp>
        <p:nvSpPr>
          <p:cNvPr id="3113" name="Google Shape;3113;p35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Conformité d’une proportion à une norme</a:t>
            </a:r>
            <a:endParaRPr sz="3200" baseline="-25000">
              <a:solidFill>
                <a:srgbClr val="707F87"/>
              </a:solidFill>
              <a:latin typeface="Calibri"/>
              <a:ea typeface="Calibri"/>
              <a:cs typeface="Calibri"/>
              <a:sym typeface="Calibri"/>
            </a:endParaRPr>
          </a:p>
        </p:txBody>
      </p:sp>
      <p:cxnSp>
        <p:nvCxnSpPr>
          <p:cNvPr id="3114" name="Google Shape;3114;p35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115" name="Google Shape;3115;p35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6" name="Google Shape;3116;p353"/>
          <p:cNvSpPr/>
          <p:nvPr/>
        </p:nvSpPr>
        <p:spPr>
          <a:xfrm>
            <a:off x="2137000" y="2096275"/>
            <a:ext cx="3673500" cy="39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53"/>
          <p:cNvSpPr txBox="1"/>
          <p:nvPr/>
        </p:nvSpPr>
        <p:spPr>
          <a:xfrm>
            <a:off x="239875" y="850975"/>
            <a:ext cx="8438700" cy="342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Un hôpital se pose la question de la fermeture d’un service de chirurgie à la vue d’un taux de mortalité élevé : 57 patients opérés n’ont pas survécu à l’intervention parmi les 300 opérations comptabilisées en 2009 (19%). Le taux de mortalité pour ce type d’opérations est 6,4% au niveau national. D’un point de vue statistique, doit-on fermer ce centre ?</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				n&gt;30 =&gt; Z-test à un échantillon</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&gt;&gt;&gt; from statsmodels.stats.proportion import proportions_ztest</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&gt;&gt;&gt; stat, p_value = proportions_ztest(count=57, nobs=300, value=0.064, alternative='larger')</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3121"/>
        <p:cNvGrpSpPr/>
        <p:nvPr/>
      </p:nvGrpSpPr>
      <p:grpSpPr>
        <a:xfrm>
          <a:off x="0" y="0"/>
          <a:ext cx="0" cy="0"/>
          <a:chOff x="0" y="0"/>
          <a:chExt cx="0" cy="0"/>
        </a:xfrm>
      </p:grpSpPr>
      <p:sp>
        <p:nvSpPr>
          <p:cNvPr id="3122" name="Google Shape;3122;p35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Conformité d’une proportion à une norme</a:t>
            </a:r>
            <a:endParaRPr sz="3200" baseline="-25000">
              <a:solidFill>
                <a:srgbClr val="707F87"/>
              </a:solidFill>
              <a:latin typeface="Calibri"/>
              <a:ea typeface="Calibri"/>
              <a:cs typeface="Calibri"/>
              <a:sym typeface="Calibri"/>
            </a:endParaRPr>
          </a:p>
        </p:txBody>
      </p:sp>
      <p:cxnSp>
        <p:nvCxnSpPr>
          <p:cNvPr id="3123" name="Google Shape;3123;p35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124" name="Google Shape;3124;p35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5" name="Google Shape;3125;p354"/>
          <p:cNvSpPr/>
          <p:nvPr/>
        </p:nvSpPr>
        <p:spPr>
          <a:xfrm>
            <a:off x="2551300" y="2096275"/>
            <a:ext cx="3154500" cy="39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54"/>
          <p:cNvSpPr txBox="1"/>
          <p:nvPr/>
        </p:nvSpPr>
        <p:spPr>
          <a:xfrm>
            <a:off x="239875" y="850975"/>
            <a:ext cx="8438700" cy="368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Un hôpital se pose la question de la fermeture d’un service de chirurgie à la vue d’un taux de mortalité élevé : 57 patients opérés n’ont pas survécu à l’intervention parmi les 300 opérations comptabilisées en 2009 (19%). Le taux de mortalité pour ce type d’opérations est 6,4% au niveau national. D’un point de vue statistique, doit-on fermer ce centre ?</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					=&gt; Z-test à un échantillon</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&gt;&gt;&gt; from statsmodels.stats.proportion import proportions_ztest</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&gt;&gt;&gt; stat, p_value = proportions_ztest(count=57, nobs=300, value=0.064, alternative='larger')</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cxnSp>
        <p:nvCxnSpPr>
          <p:cNvPr id="3127" name="Google Shape;3127;p354"/>
          <p:cNvCxnSpPr/>
          <p:nvPr/>
        </p:nvCxnSpPr>
        <p:spPr>
          <a:xfrm>
            <a:off x="1875325" y="1420300"/>
            <a:ext cx="3278100" cy="1461000"/>
          </a:xfrm>
          <a:prstGeom prst="straightConnector1">
            <a:avLst/>
          </a:prstGeom>
          <a:noFill/>
          <a:ln w="9525" cap="flat" cmpd="sng">
            <a:solidFill>
              <a:schemeClr val="dk2"/>
            </a:solidFill>
            <a:prstDash val="solid"/>
            <a:round/>
            <a:headEnd type="none" w="med" len="med"/>
            <a:tailEnd type="triangle" w="med" len="med"/>
          </a:ln>
        </p:spPr>
      </p:cxnSp>
      <p:cxnSp>
        <p:nvCxnSpPr>
          <p:cNvPr id="3128" name="Google Shape;3128;p354"/>
          <p:cNvCxnSpPr/>
          <p:nvPr/>
        </p:nvCxnSpPr>
        <p:spPr>
          <a:xfrm flipH="1">
            <a:off x="6389250" y="1442100"/>
            <a:ext cx="770400" cy="1395600"/>
          </a:xfrm>
          <a:prstGeom prst="straightConnector1">
            <a:avLst/>
          </a:prstGeom>
          <a:noFill/>
          <a:ln w="9525" cap="flat" cmpd="sng">
            <a:solidFill>
              <a:schemeClr val="dk2"/>
            </a:solidFill>
            <a:prstDash val="solid"/>
            <a:round/>
            <a:headEnd type="none" w="med" len="med"/>
            <a:tailEnd type="triangle" w="med" len="med"/>
          </a:ln>
        </p:spPr>
      </p:cxnSp>
      <p:cxnSp>
        <p:nvCxnSpPr>
          <p:cNvPr id="3129" name="Google Shape;3129;p354"/>
          <p:cNvCxnSpPr/>
          <p:nvPr/>
        </p:nvCxnSpPr>
        <p:spPr>
          <a:xfrm>
            <a:off x="7428600" y="1776475"/>
            <a:ext cx="370800" cy="1126500"/>
          </a:xfrm>
          <a:prstGeom prst="straightConnector1">
            <a:avLst/>
          </a:prstGeom>
          <a:noFill/>
          <a:ln w="9525" cap="flat" cmpd="sng">
            <a:solidFill>
              <a:schemeClr val="dk2"/>
            </a:solidFill>
            <a:prstDash val="solid"/>
            <a:round/>
            <a:headEnd type="none" w="med" len="med"/>
            <a:tailEnd type="triangle" w="med" len="med"/>
          </a:ln>
        </p:spPr>
      </p:cxnSp>
      <p:cxnSp>
        <p:nvCxnSpPr>
          <p:cNvPr id="3130" name="Google Shape;3130;p354"/>
          <p:cNvCxnSpPr>
            <a:stCxn id="3131" idx="1"/>
          </p:cNvCxnSpPr>
          <p:nvPr/>
        </p:nvCxnSpPr>
        <p:spPr>
          <a:xfrm rot="10800000">
            <a:off x="2275225" y="3317525"/>
            <a:ext cx="1155600" cy="432600"/>
          </a:xfrm>
          <a:prstGeom prst="straightConnector1">
            <a:avLst/>
          </a:prstGeom>
          <a:noFill/>
          <a:ln w="9525" cap="flat" cmpd="sng">
            <a:solidFill>
              <a:schemeClr val="dk2"/>
            </a:solidFill>
            <a:prstDash val="solid"/>
            <a:round/>
            <a:headEnd type="none" w="med" len="med"/>
            <a:tailEnd type="triangle" w="med" len="med"/>
          </a:ln>
        </p:spPr>
      </p:cxnSp>
      <p:sp>
        <p:nvSpPr>
          <p:cNvPr id="3131" name="Google Shape;3131;p354"/>
          <p:cNvSpPr txBox="1"/>
          <p:nvPr/>
        </p:nvSpPr>
        <p:spPr>
          <a:xfrm>
            <a:off x="3430825" y="3550025"/>
            <a:ext cx="4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Autres possibilités : ‘smaller’, ‘two-sided’</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3135"/>
        <p:cNvGrpSpPr/>
        <p:nvPr/>
      </p:nvGrpSpPr>
      <p:grpSpPr>
        <a:xfrm>
          <a:off x="0" y="0"/>
          <a:ext cx="0" cy="0"/>
          <a:chOff x="0" y="0"/>
          <a:chExt cx="0" cy="0"/>
        </a:xfrm>
      </p:grpSpPr>
      <p:sp>
        <p:nvSpPr>
          <p:cNvPr id="3136" name="Google Shape;3136;p35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Conformité d’une proportion à une norme</a:t>
            </a:r>
            <a:endParaRPr sz="3200" baseline="-25000">
              <a:solidFill>
                <a:srgbClr val="707F87"/>
              </a:solidFill>
              <a:latin typeface="Calibri"/>
              <a:ea typeface="Calibri"/>
              <a:cs typeface="Calibri"/>
              <a:sym typeface="Calibri"/>
            </a:endParaRPr>
          </a:p>
        </p:txBody>
      </p:sp>
      <p:cxnSp>
        <p:nvCxnSpPr>
          <p:cNvPr id="3137" name="Google Shape;3137;p35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138" name="Google Shape;3138;p35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9" name="Google Shape;3139;p355"/>
          <p:cNvSpPr/>
          <p:nvPr/>
        </p:nvSpPr>
        <p:spPr>
          <a:xfrm>
            <a:off x="2551300" y="2096275"/>
            <a:ext cx="3154500" cy="39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55"/>
          <p:cNvSpPr txBox="1"/>
          <p:nvPr/>
        </p:nvSpPr>
        <p:spPr>
          <a:xfrm>
            <a:off x="239875" y="850975"/>
            <a:ext cx="8438700" cy="395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Un hôpital se pose la question de la fermeture d’un service de chirurgie à la vue d’un taux de mortalité élevé : 57 patients opérés n’ont pas survécu à l’intervention parmi les 300 opérations comptabilisées en 2009 (19%). Le taux de mortalité pour ce type d’opérations est 6,4% au niveau national. D’un point de vue statistique, doit-on fermer ce centre ?</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					=&gt; Z-test à un échantillon</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&gt;&gt;&gt; from statsmodels.stats.proportion import proportions_ztest</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&gt;&gt;&gt; stat, p_value = proportions_ztest(count=57, nobs=300, value=0.064, alternative='larger')</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&gt;&gt;&gt; p_value</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1.3256066117605928e-08</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
        <p:nvSpPr>
          <p:cNvPr id="3141" name="Google Shape;3141;p355"/>
          <p:cNvSpPr txBox="1"/>
          <p:nvPr/>
        </p:nvSpPr>
        <p:spPr>
          <a:xfrm>
            <a:off x="3314525" y="3419175"/>
            <a:ext cx="542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142" name="Google Shape;3142;p355"/>
          <p:cNvSpPr/>
          <p:nvPr/>
        </p:nvSpPr>
        <p:spPr>
          <a:xfrm>
            <a:off x="3670675" y="3709925"/>
            <a:ext cx="4012200" cy="71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55"/>
          <p:cNvSpPr txBox="1"/>
          <p:nvPr/>
        </p:nvSpPr>
        <p:spPr>
          <a:xfrm>
            <a:off x="3656150" y="3629975"/>
            <a:ext cx="4186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on rejette très significativement H0, au profit de l’hypothèse alternative : la proportion de notre population est plus grande (larger) que la norme </a:t>
            </a:r>
            <a:endParaRPr/>
          </a:p>
        </p:txBody>
      </p:sp>
      <p:cxnSp>
        <p:nvCxnSpPr>
          <p:cNvPr id="3144" name="Google Shape;3144;p355"/>
          <p:cNvCxnSpPr/>
          <p:nvPr/>
        </p:nvCxnSpPr>
        <p:spPr>
          <a:xfrm rot="10800000">
            <a:off x="2485850" y="3840725"/>
            <a:ext cx="1170300" cy="204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3148"/>
        <p:cNvGrpSpPr/>
        <p:nvPr/>
      </p:nvGrpSpPr>
      <p:grpSpPr>
        <a:xfrm>
          <a:off x="0" y="0"/>
          <a:ext cx="0" cy="0"/>
          <a:chOff x="0" y="0"/>
          <a:chExt cx="0" cy="0"/>
        </a:xfrm>
      </p:grpSpPr>
      <p:sp>
        <p:nvSpPr>
          <p:cNvPr id="3149" name="Google Shape;3149;p35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Conformité d’une proportion : exercice</a:t>
            </a:r>
            <a:endParaRPr sz="3200" baseline="-25000">
              <a:solidFill>
                <a:srgbClr val="707F87"/>
              </a:solidFill>
              <a:latin typeface="Calibri"/>
              <a:ea typeface="Calibri"/>
              <a:cs typeface="Calibri"/>
              <a:sym typeface="Calibri"/>
            </a:endParaRPr>
          </a:p>
        </p:txBody>
      </p:sp>
      <p:cxnSp>
        <p:nvCxnSpPr>
          <p:cNvPr id="3150" name="Google Shape;3150;p35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151" name="Google Shape;3151;p35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2" name="Google Shape;3152;p356"/>
          <p:cNvSpPr txBox="1"/>
          <p:nvPr/>
        </p:nvSpPr>
        <p:spPr>
          <a:xfrm>
            <a:off x="239875" y="850975"/>
            <a:ext cx="8438700" cy="247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Un hôpital se pose la question de la fermeture d’un service de chirurgie à la vue d’un taux de mortalité élevé : 27 patients opérés n’ont pas survécu à l’intervention parmi les 250 opérations. </a:t>
            </a:r>
            <a:br>
              <a:rPr lang="fr" sz="1500">
                <a:solidFill>
                  <a:schemeClr val="dk1"/>
                </a:solidFill>
              </a:rPr>
            </a:br>
            <a:r>
              <a:rPr lang="fr" sz="1500">
                <a:solidFill>
                  <a:schemeClr val="dk1"/>
                </a:solidFill>
              </a:rPr>
              <a:t>Le taux de mortalité pour ce type d’opérations est 6,4% au niveau national. D’un point de vue statistique, doit-on fermer ce centre ?</a:t>
            </a:r>
            <a:endParaRPr sz="15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35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Conformité d’une proportion : solution</a:t>
            </a:r>
            <a:endParaRPr sz="3200" baseline="-25000">
              <a:solidFill>
                <a:srgbClr val="707F87"/>
              </a:solidFill>
              <a:latin typeface="Calibri"/>
              <a:ea typeface="Calibri"/>
              <a:cs typeface="Calibri"/>
              <a:sym typeface="Calibri"/>
            </a:endParaRPr>
          </a:p>
        </p:txBody>
      </p:sp>
      <p:cxnSp>
        <p:nvCxnSpPr>
          <p:cNvPr id="3158" name="Google Shape;3158;p35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159" name="Google Shape;3159;p35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0" name="Google Shape;3160;p357"/>
          <p:cNvSpPr txBox="1"/>
          <p:nvPr/>
        </p:nvSpPr>
        <p:spPr>
          <a:xfrm>
            <a:off x="239875" y="850975"/>
            <a:ext cx="8438700" cy="572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Un hôpital se pose la question de la fermeture d’un service de chirurgie à la vue d’un taux de mortalité élevé : 27 patients opérés n’ont pas survécu à l’intervention parmi les 250 opérations. </a:t>
            </a:r>
            <a:br>
              <a:rPr lang="fr" sz="1500">
                <a:solidFill>
                  <a:schemeClr val="dk1"/>
                </a:solidFill>
              </a:rPr>
            </a:br>
            <a:r>
              <a:rPr lang="fr" sz="1500">
                <a:solidFill>
                  <a:schemeClr val="dk1"/>
                </a:solidFill>
              </a:rPr>
              <a:t>Le taux de mortalité pour ce type d’opérations est 6,4% au niveau national. D’un point de vue statistique, doit-on fermer ce centre ?</a:t>
            </a:r>
            <a:endParaRPr sz="1500">
              <a:solidFill>
                <a:schemeClr val="dk1"/>
              </a:solidFill>
            </a:endParaRPr>
          </a:p>
          <a:p>
            <a:pPr marL="0" lvl="0" indent="457200" algn="l" rtl="0">
              <a:lnSpc>
                <a:spcPct val="115000"/>
              </a:lnSpc>
              <a:spcBef>
                <a:spcPts val="120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from statsmodels.stats.proportion import proportions_ztest</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&gt;&gt;&gt; stat, p_value = proportions_ztest(count=27, nobs=250,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value=0.064,</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alternative='larger')</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&gt;&gt;&gt; p_value</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0.012498583910343307</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rPr>
              <a:t>=&gt; </a:t>
            </a:r>
            <a:r>
              <a:rPr lang="fr">
                <a:solidFill>
                  <a:schemeClr val="dk1"/>
                </a:solidFill>
              </a:rPr>
              <a:t>on rejette H0, au profit de l’hypothèse alternative : la proportion de notre population est plus grande (larger) que la norme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dk1"/>
              </a:solidFill>
            </a:endParaRPr>
          </a:p>
          <a:p>
            <a:pPr marL="0" lvl="0" indent="0" algn="l" rtl="0">
              <a:lnSpc>
                <a:spcPct val="115000"/>
              </a:lnSpc>
              <a:spcBef>
                <a:spcPts val="1200"/>
              </a:spcBef>
              <a:spcAft>
                <a:spcPts val="0"/>
              </a:spcAft>
              <a:buNone/>
            </a:pPr>
            <a:endParaRPr sz="15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Amélioration d’images</a:t>
            </a:r>
            <a:endParaRPr sz="3200" dirty="0">
              <a:solidFill>
                <a:srgbClr val="707F87"/>
              </a:solidFill>
              <a:latin typeface="Calibri"/>
              <a:ea typeface="Calibri"/>
              <a:cs typeface="Calibri"/>
              <a:sym typeface="Calibri"/>
            </a:endParaRPr>
          </a:p>
        </p:txBody>
      </p:sp>
      <p:cxnSp>
        <p:nvCxnSpPr>
          <p:cNvPr id="577" name="Google Shape;577;p5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578" name="Google Shape;578;p52"/>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79" name="Google Shape;579;p52"/>
          <p:cNvPicPr preferRelativeResize="0"/>
          <p:nvPr/>
        </p:nvPicPr>
        <p:blipFill>
          <a:blip r:embed="rId3">
            <a:alphaModFix/>
          </a:blip>
          <a:stretch>
            <a:fillRect/>
          </a:stretch>
        </p:blipFill>
        <p:spPr>
          <a:xfrm>
            <a:off x="1617008" y="1754459"/>
            <a:ext cx="1350001" cy="1350001"/>
          </a:xfrm>
          <a:prstGeom prst="rect">
            <a:avLst/>
          </a:prstGeom>
          <a:noFill/>
          <a:ln>
            <a:noFill/>
          </a:ln>
        </p:spPr>
      </p:pic>
      <p:pic>
        <p:nvPicPr>
          <p:cNvPr id="580" name="Google Shape;580;p52"/>
          <p:cNvPicPr preferRelativeResize="0"/>
          <p:nvPr/>
        </p:nvPicPr>
        <p:blipFill>
          <a:blip r:embed="rId4">
            <a:alphaModFix/>
          </a:blip>
          <a:stretch>
            <a:fillRect/>
          </a:stretch>
        </p:blipFill>
        <p:spPr>
          <a:xfrm>
            <a:off x="5636467" y="1754459"/>
            <a:ext cx="1350001" cy="1350001"/>
          </a:xfrm>
          <a:prstGeom prst="rect">
            <a:avLst/>
          </a:prstGeom>
          <a:noFill/>
          <a:ln>
            <a:noFill/>
          </a:ln>
        </p:spPr>
      </p:pic>
      <p:sp>
        <p:nvSpPr>
          <p:cNvPr id="581" name="Google Shape;581;p52"/>
          <p:cNvSpPr txBox="1"/>
          <p:nvPr/>
        </p:nvSpPr>
        <p:spPr>
          <a:xfrm>
            <a:off x="1904400" y="1398500"/>
            <a:ext cx="5051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Input                              Output</a:t>
            </a:r>
            <a:endParaRPr sz="1500">
              <a:latin typeface="Courier New"/>
              <a:ea typeface="Courier New"/>
              <a:cs typeface="Courier New"/>
              <a:sym typeface="Courier New"/>
            </a:endParaRPr>
          </a:p>
        </p:txBody>
      </p:sp>
      <p:sp>
        <p:nvSpPr>
          <p:cNvPr id="582" name="Google Shape;582;p52"/>
          <p:cNvSpPr txBox="1"/>
          <p:nvPr/>
        </p:nvSpPr>
        <p:spPr>
          <a:xfrm>
            <a:off x="2237279" y="3460419"/>
            <a:ext cx="4669442"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Exemple: débruitage d’image (</a:t>
            </a:r>
            <a:r>
              <a:rPr lang="fr" sz="1500" dirty="0" err="1">
                <a:latin typeface="Courier New"/>
                <a:ea typeface="Courier New"/>
                <a:cs typeface="Courier New"/>
                <a:sym typeface="Courier New"/>
              </a:rPr>
              <a:t>denoising</a:t>
            </a:r>
            <a:r>
              <a:rPr lang="fr" sz="1500" dirty="0">
                <a:latin typeface="Courier New"/>
                <a:ea typeface="Courier New"/>
                <a:cs typeface="Courier New"/>
                <a:sym typeface="Courier New"/>
              </a:rPr>
              <a:t>)</a:t>
            </a:r>
            <a:endParaRPr sz="1500" dirty="0">
              <a:latin typeface="Courier New"/>
              <a:ea typeface="Courier New"/>
              <a:cs typeface="Courier New"/>
              <a:sym typeface="Courier New"/>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p35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Comparaison de proportions (Z-test)</a:t>
            </a:r>
            <a:endParaRPr sz="3200" baseline="-25000">
              <a:solidFill>
                <a:srgbClr val="707F87"/>
              </a:solidFill>
              <a:latin typeface="Calibri"/>
              <a:ea typeface="Calibri"/>
              <a:cs typeface="Calibri"/>
              <a:sym typeface="Calibri"/>
            </a:endParaRPr>
          </a:p>
        </p:txBody>
      </p:sp>
      <p:cxnSp>
        <p:nvCxnSpPr>
          <p:cNvPr id="3166" name="Google Shape;3166;p35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167" name="Google Shape;3167;p35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8" name="Google Shape;3168;p358"/>
          <p:cNvSpPr/>
          <p:nvPr/>
        </p:nvSpPr>
        <p:spPr>
          <a:xfrm>
            <a:off x="1744475" y="1994525"/>
            <a:ext cx="4950000" cy="43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58"/>
          <p:cNvSpPr txBox="1"/>
          <p:nvPr/>
        </p:nvSpPr>
        <p:spPr>
          <a:xfrm>
            <a:off x="356175" y="904225"/>
            <a:ext cx="8598900" cy="319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Si l’on a deux échantillons indépendants (n&gt;30)…</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H0 : “les proportions des deux populations sont égales”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H1 : “les proportions des deux populations sont différentes”.</a:t>
            </a:r>
            <a:endParaRPr sz="1500">
              <a:solidFill>
                <a:schemeClr val="dk1"/>
              </a:solidFill>
              <a:latin typeface="Courier New"/>
              <a:ea typeface="Courier New"/>
              <a:cs typeface="Courier New"/>
              <a:sym typeface="Courier New"/>
            </a:endParaRPr>
          </a:p>
          <a:p>
            <a:pPr marL="914400" lvl="0" indent="45720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 Z-test à deux échantillons indépendants</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 </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3173"/>
        <p:cNvGrpSpPr/>
        <p:nvPr/>
      </p:nvGrpSpPr>
      <p:grpSpPr>
        <a:xfrm>
          <a:off x="0" y="0"/>
          <a:ext cx="0" cy="0"/>
          <a:chOff x="0" y="0"/>
          <a:chExt cx="0" cy="0"/>
        </a:xfrm>
      </p:grpSpPr>
      <p:sp>
        <p:nvSpPr>
          <p:cNvPr id="3174" name="Google Shape;3174;p35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Comparaison de proportions (Z-test)</a:t>
            </a:r>
            <a:endParaRPr sz="3200" baseline="-25000">
              <a:solidFill>
                <a:srgbClr val="707F87"/>
              </a:solidFill>
              <a:latin typeface="Calibri"/>
              <a:ea typeface="Calibri"/>
              <a:cs typeface="Calibri"/>
              <a:sym typeface="Calibri"/>
            </a:endParaRPr>
          </a:p>
        </p:txBody>
      </p:sp>
      <p:cxnSp>
        <p:nvCxnSpPr>
          <p:cNvPr id="3175" name="Google Shape;3175;p35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176" name="Google Shape;3176;p35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7" name="Google Shape;3177;p359"/>
          <p:cNvSpPr/>
          <p:nvPr/>
        </p:nvSpPr>
        <p:spPr>
          <a:xfrm>
            <a:off x="1744475" y="1994525"/>
            <a:ext cx="4950000" cy="43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59"/>
          <p:cNvSpPr txBox="1"/>
          <p:nvPr/>
        </p:nvSpPr>
        <p:spPr>
          <a:xfrm>
            <a:off x="356175" y="904225"/>
            <a:ext cx="8598900" cy="441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Si l’on a deux échantillons indépendants (n&gt;30)…</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H0 : “les proportions des deux populations sont égales”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H1 : “les proportions des deux populations sont différentes”.</a:t>
            </a:r>
            <a:endParaRPr sz="1500">
              <a:solidFill>
                <a:schemeClr val="dk1"/>
              </a:solidFill>
              <a:latin typeface="Courier New"/>
              <a:ea typeface="Courier New"/>
              <a:cs typeface="Courier New"/>
              <a:sym typeface="Courier New"/>
            </a:endParaRPr>
          </a:p>
          <a:p>
            <a:pPr marL="914400" lvl="0" indent="45720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 Z-test à deux échantillons indépendants</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&gt;&gt;&gt; stat, p_value = proportions_ztest(count=(410, 379),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nobs=(500, 400),</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alternative='two-sided')</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 </a:t>
            </a:r>
            <a:endParaRPr/>
          </a:p>
        </p:txBody>
      </p:sp>
      <p:sp>
        <p:nvSpPr>
          <p:cNvPr id="3179" name="Google Shape;3179;p359"/>
          <p:cNvSpPr txBox="1"/>
          <p:nvPr/>
        </p:nvSpPr>
        <p:spPr>
          <a:xfrm>
            <a:off x="465200" y="3578850"/>
            <a:ext cx="2965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Succès dans le premier échantillon</a:t>
            </a:r>
            <a:endParaRPr/>
          </a:p>
          <a:p>
            <a:pPr marL="0" lvl="0" indent="0" algn="r" rtl="0">
              <a:spcBef>
                <a:spcPts val="0"/>
              </a:spcBef>
              <a:spcAft>
                <a:spcPts val="0"/>
              </a:spcAft>
              <a:buNone/>
            </a:pPr>
            <a:r>
              <a:rPr lang="fr"/>
              <a:t>Taille du premier échantillon</a:t>
            </a:r>
            <a:endParaRPr/>
          </a:p>
        </p:txBody>
      </p:sp>
      <p:cxnSp>
        <p:nvCxnSpPr>
          <p:cNvPr id="3180" name="Google Shape;3180;p359"/>
          <p:cNvCxnSpPr/>
          <p:nvPr/>
        </p:nvCxnSpPr>
        <p:spPr>
          <a:xfrm rot="10800000" flipH="1">
            <a:off x="3329050" y="3041450"/>
            <a:ext cx="2245800" cy="690300"/>
          </a:xfrm>
          <a:prstGeom prst="straightConnector1">
            <a:avLst/>
          </a:prstGeom>
          <a:noFill/>
          <a:ln w="9525" cap="flat" cmpd="sng">
            <a:solidFill>
              <a:schemeClr val="dk2"/>
            </a:solidFill>
            <a:prstDash val="solid"/>
            <a:round/>
            <a:headEnd type="none" w="med" len="med"/>
            <a:tailEnd type="triangle" w="med" len="med"/>
          </a:ln>
        </p:spPr>
      </p:cxnSp>
      <p:cxnSp>
        <p:nvCxnSpPr>
          <p:cNvPr id="3181" name="Google Shape;3181;p359"/>
          <p:cNvCxnSpPr>
            <a:stCxn id="3179" idx="3"/>
          </p:cNvCxnSpPr>
          <p:nvPr/>
        </p:nvCxnSpPr>
        <p:spPr>
          <a:xfrm rot="10800000" flipH="1">
            <a:off x="3430700" y="3404550"/>
            <a:ext cx="2042700" cy="482100"/>
          </a:xfrm>
          <a:prstGeom prst="straightConnector1">
            <a:avLst/>
          </a:prstGeom>
          <a:noFill/>
          <a:ln w="9525" cap="flat" cmpd="sng">
            <a:solidFill>
              <a:schemeClr val="dk2"/>
            </a:solidFill>
            <a:prstDash val="solid"/>
            <a:round/>
            <a:headEnd type="none" w="med" len="med"/>
            <a:tailEnd type="triangle" w="med" len="med"/>
          </a:ln>
        </p:spPr>
      </p:cxnSp>
      <p:sp>
        <p:nvSpPr>
          <p:cNvPr id="3182" name="Google Shape;3182;p359"/>
          <p:cNvSpPr txBox="1"/>
          <p:nvPr/>
        </p:nvSpPr>
        <p:spPr>
          <a:xfrm>
            <a:off x="5989575" y="3854825"/>
            <a:ext cx="29655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fr"/>
              <a:t>Idem pour le deuxième échantillon</a:t>
            </a:r>
            <a:endParaRPr/>
          </a:p>
        </p:txBody>
      </p:sp>
      <p:cxnSp>
        <p:nvCxnSpPr>
          <p:cNvPr id="3183" name="Google Shape;3183;p359"/>
          <p:cNvCxnSpPr/>
          <p:nvPr/>
        </p:nvCxnSpPr>
        <p:spPr>
          <a:xfrm rot="10800000">
            <a:off x="6221875" y="3404575"/>
            <a:ext cx="1003200" cy="530700"/>
          </a:xfrm>
          <a:prstGeom prst="straightConnector1">
            <a:avLst/>
          </a:prstGeom>
          <a:noFill/>
          <a:ln w="9525" cap="flat" cmpd="sng">
            <a:solidFill>
              <a:schemeClr val="dk2"/>
            </a:solidFill>
            <a:prstDash val="solid"/>
            <a:round/>
            <a:headEnd type="none" w="med" len="med"/>
            <a:tailEnd type="triangle" w="med" len="med"/>
          </a:ln>
        </p:spPr>
      </p:cxnSp>
      <p:cxnSp>
        <p:nvCxnSpPr>
          <p:cNvPr id="3184" name="Google Shape;3184;p359"/>
          <p:cNvCxnSpPr>
            <a:stCxn id="3182" idx="0"/>
          </p:cNvCxnSpPr>
          <p:nvPr/>
        </p:nvCxnSpPr>
        <p:spPr>
          <a:xfrm rot="10800000">
            <a:off x="6389025" y="3142925"/>
            <a:ext cx="1083300" cy="711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sp>
        <p:nvSpPr>
          <p:cNvPr id="3189" name="Google Shape;3189;p36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Comparaison de proportions (Z-test)</a:t>
            </a:r>
            <a:endParaRPr sz="3200" baseline="-25000">
              <a:solidFill>
                <a:srgbClr val="707F87"/>
              </a:solidFill>
              <a:latin typeface="Calibri"/>
              <a:ea typeface="Calibri"/>
              <a:cs typeface="Calibri"/>
              <a:sym typeface="Calibri"/>
            </a:endParaRPr>
          </a:p>
        </p:txBody>
      </p:sp>
      <p:cxnSp>
        <p:nvCxnSpPr>
          <p:cNvPr id="3190" name="Google Shape;3190;p36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191" name="Google Shape;3191;p36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2" name="Google Shape;3192;p360"/>
          <p:cNvSpPr/>
          <p:nvPr/>
        </p:nvSpPr>
        <p:spPr>
          <a:xfrm>
            <a:off x="1744475" y="1994525"/>
            <a:ext cx="4950000" cy="43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60"/>
          <p:cNvSpPr txBox="1"/>
          <p:nvPr/>
        </p:nvSpPr>
        <p:spPr>
          <a:xfrm>
            <a:off x="356175" y="904225"/>
            <a:ext cx="8598900" cy="467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Si l’on a deux échantillons indépendants (n&gt;30)…</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H0 : “les proportions des deux populations sont égales”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H1 : “les proportions des deux populations sont différentes”.</a:t>
            </a:r>
            <a:endParaRPr sz="1500">
              <a:solidFill>
                <a:schemeClr val="dk1"/>
              </a:solidFill>
              <a:latin typeface="Courier New"/>
              <a:ea typeface="Courier New"/>
              <a:cs typeface="Courier New"/>
              <a:sym typeface="Courier New"/>
            </a:endParaRPr>
          </a:p>
          <a:p>
            <a:pPr marL="914400" lvl="0" indent="45720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 Z-test à deux échantillons indépendants</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&gt;&gt;&gt; stat, p_value = proportions_ztest(count=(410, 379),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nobs=(500, 400),</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alternative='two-sided')</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&gt;&gt;&gt; p_value</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7.459074060078635e-09</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 </a:t>
            </a:r>
            <a:endParaRPr/>
          </a:p>
        </p:txBody>
      </p:sp>
      <p:sp>
        <p:nvSpPr>
          <p:cNvPr id="3194" name="Google Shape;3194;p360"/>
          <p:cNvSpPr/>
          <p:nvPr/>
        </p:nvSpPr>
        <p:spPr>
          <a:xfrm>
            <a:off x="3692500" y="3869850"/>
            <a:ext cx="3859800" cy="68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60"/>
          <p:cNvSpPr txBox="1"/>
          <p:nvPr/>
        </p:nvSpPr>
        <p:spPr>
          <a:xfrm>
            <a:off x="3656150" y="3782375"/>
            <a:ext cx="4186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on rejette très significativement H0, au profit de l’hypothèse alternative : les proportions sont différentes</a:t>
            </a:r>
            <a:endParaRPr/>
          </a:p>
        </p:txBody>
      </p:sp>
      <p:cxnSp>
        <p:nvCxnSpPr>
          <p:cNvPr id="3196" name="Google Shape;3196;p360"/>
          <p:cNvCxnSpPr>
            <a:stCxn id="3195" idx="1"/>
          </p:cNvCxnSpPr>
          <p:nvPr/>
        </p:nvCxnSpPr>
        <p:spPr>
          <a:xfrm rot="10800000">
            <a:off x="2943950" y="4109825"/>
            <a:ext cx="712200" cy="8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p36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Comparaison de proportions : exercice</a:t>
            </a:r>
            <a:endParaRPr sz="3200" baseline="-25000">
              <a:solidFill>
                <a:srgbClr val="707F87"/>
              </a:solidFill>
              <a:latin typeface="Calibri"/>
              <a:ea typeface="Calibri"/>
              <a:cs typeface="Calibri"/>
              <a:sym typeface="Calibri"/>
            </a:endParaRPr>
          </a:p>
        </p:txBody>
      </p:sp>
      <p:cxnSp>
        <p:nvCxnSpPr>
          <p:cNvPr id="3202" name="Google Shape;3202;p36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03" name="Google Shape;3203;p36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4" name="Google Shape;3204;p361"/>
          <p:cNvSpPr txBox="1"/>
          <p:nvPr/>
        </p:nvSpPr>
        <p:spPr>
          <a:xfrm>
            <a:off x="239875" y="850975"/>
            <a:ext cx="8438700" cy="304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Deux hôpitaux se demandent si leurs services de chirurgie ont un taux de mortalité comparable.</a:t>
            </a:r>
            <a:endParaRPr sz="1500">
              <a:solidFill>
                <a:schemeClr val="dk1"/>
              </a:solidFill>
            </a:endParaRPr>
          </a:p>
          <a:p>
            <a:pPr marL="457200" lvl="0" indent="-323850" algn="l" rtl="0">
              <a:lnSpc>
                <a:spcPct val="115000"/>
              </a:lnSpc>
              <a:spcBef>
                <a:spcPts val="1200"/>
              </a:spcBef>
              <a:spcAft>
                <a:spcPts val="0"/>
              </a:spcAft>
              <a:buClr>
                <a:schemeClr val="dk1"/>
              </a:buClr>
              <a:buSzPts val="1500"/>
              <a:buChar char="-"/>
            </a:pPr>
            <a:r>
              <a:rPr lang="fr" sz="1500">
                <a:solidFill>
                  <a:schemeClr val="dk1"/>
                </a:solidFill>
              </a:rPr>
              <a:t>25 patients ont décédé parmi 277 opérations, l’an dernier, dans le premier hôpital,</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18 patients sont morts, pour 254 opérations, dans le second hôpital.</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rPr>
              <a:t>Qu’en conclure ?</a:t>
            </a:r>
            <a:endParaRPr sz="15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3208"/>
        <p:cNvGrpSpPr/>
        <p:nvPr/>
      </p:nvGrpSpPr>
      <p:grpSpPr>
        <a:xfrm>
          <a:off x="0" y="0"/>
          <a:ext cx="0" cy="0"/>
          <a:chOff x="0" y="0"/>
          <a:chExt cx="0" cy="0"/>
        </a:xfrm>
      </p:grpSpPr>
      <p:sp>
        <p:nvSpPr>
          <p:cNvPr id="3209" name="Google Shape;3209;p36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Comparaison de proportions : solution</a:t>
            </a:r>
            <a:endParaRPr sz="3200" baseline="-25000">
              <a:solidFill>
                <a:srgbClr val="707F87"/>
              </a:solidFill>
              <a:latin typeface="Calibri"/>
              <a:ea typeface="Calibri"/>
              <a:cs typeface="Calibri"/>
              <a:sym typeface="Calibri"/>
            </a:endParaRPr>
          </a:p>
        </p:txBody>
      </p:sp>
      <p:cxnSp>
        <p:nvCxnSpPr>
          <p:cNvPr id="3210" name="Google Shape;3210;p36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11" name="Google Shape;3211;p36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2" name="Google Shape;3212;p362"/>
          <p:cNvSpPr txBox="1"/>
          <p:nvPr/>
        </p:nvSpPr>
        <p:spPr>
          <a:xfrm>
            <a:off x="239875" y="850975"/>
            <a:ext cx="8438700" cy="368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Deux hôpitaux se demandent si leurs services de chirurgie ont un taux de mortalité comparable.</a:t>
            </a:r>
            <a:endParaRPr sz="1500">
              <a:solidFill>
                <a:schemeClr val="dk1"/>
              </a:solidFill>
            </a:endParaRPr>
          </a:p>
          <a:p>
            <a:pPr marL="457200" lvl="0" indent="-323850" algn="l" rtl="0">
              <a:lnSpc>
                <a:spcPct val="115000"/>
              </a:lnSpc>
              <a:spcBef>
                <a:spcPts val="1200"/>
              </a:spcBef>
              <a:spcAft>
                <a:spcPts val="0"/>
              </a:spcAft>
              <a:buClr>
                <a:schemeClr val="dk1"/>
              </a:buClr>
              <a:buSzPts val="1500"/>
              <a:buChar char="-"/>
            </a:pPr>
            <a:r>
              <a:rPr lang="fr" sz="1500">
                <a:solidFill>
                  <a:schemeClr val="dk1"/>
                </a:solidFill>
              </a:rPr>
              <a:t>25 patients ont décédé parmi 277 opérations, l’an dernier, dans le premier hôpital,</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18 patients sont morts, pour 254 opérations, dans le second hôpital.</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rPr>
              <a:t>Qu’en conclure ?</a:t>
            </a:r>
            <a:endParaRPr sz="1500">
              <a:solidFill>
                <a:schemeClr val="dk1"/>
              </a:solidFill>
            </a:endParaRPr>
          </a:p>
          <a:p>
            <a:pPr marL="0" lvl="0" indent="457200" algn="l" rtl="0">
              <a:lnSpc>
                <a:spcPct val="115000"/>
              </a:lnSpc>
              <a:spcBef>
                <a:spcPts val="120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&gt;&gt;&gt; stat, p_value = proportions_ztest(count=(25, 18),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                                   nobs=(277, 254),</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                                   alternative='two-sided')</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&gt;&gt;&gt; p_value</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0.4133491795524977</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rPr>
              <a:t>=&gt; On ne peut pas rejeter H0 : “les mortalités des deux hôpitaux sont les mêmes” </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3216"/>
        <p:cNvGrpSpPr/>
        <p:nvPr/>
      </p:nvGrpSpPr>
      <p:grpSpPr>
        <a:xfrm>
          <a:off x="0" y="0"/>
          <a:ext cx="0" cy="0"/>
          <a:chOff x="0" y="0"/>
          <a:chExt cx="0" cy="0"/>
        </a:xfrm>
      </p:grpSpPr>
      <p:sp>
        <p:nvSpPr>
          <p:cNvPr id="3217" name="Google Shape;3217;p36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Comparaison de proportions (Fisher)</a:t>
            </a:r>
            <a:endParaRPr sz="3200" baseline="-25000">
              <a:solidFill>
                <a:srgbClr val="707F87"/>
              </a:solidFill>
              <a:latin typeface="Calibri"/>
              <a:ea typeface="Calibri"/>
              <a:cs typeface="Calibri"/>
              <a:sym typeface="Calibri"/>
            </a:endParaRPr>
          </a:p>
        </p:txBody>
      </p:sp>
      <p:cxnSp>
        <p:nvCxnSpPr>
          <p:cNvPr id="3218" name="Google Shape;3218;p36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19" name="Google Shape;3219;p36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0" name="Google Shape;3220;p363"/>
          <p:cNvSpPr/>
          <p:nvPr/>
        </p:nvSpPr>
        <p:spPr>
          <a:xfrm>
            <a:off x="1744475" y="1994525"/>
            <a:ext cx="4950000" cy="43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3"/>
          <p:cNvSpPr txBox="1"/>
          <p:nvPr/>
        </p:nvSpPr>
        <p:spPr>
          <a:xfrm>
            <a:off x="356175" y="904225"/>
            <a:ext cx="8598900" cy="319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Si l’on a deux échantillons indépendants et petits (n&lt;30)…</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H0 : “les proportions des deux populations sont égales”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H1 : “les proportions des deux populations sont différentes”.</a:t>
            </a:r>
            <a:endParaRPr sz="1500">
              <a:solidFill>
                <a:schemeClr val="dk1"/>
              </a:solidFill>
              <a:latin typeface="Courier New"/>
              <a:ea typeface="Courier New"/>
              <a:cs typeface="Courier New"/>
              <a:sym typeface="Courier New"/>
            </a:endParaRPr>
          </a:p>
          <a:p>
            <a:pPr marL="1828800" lvl="0" indent="45720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 test exact de Fisher</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 </a:t>
            </a:r>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3225"/>
        <p:cNvGrpSpPr/>
        <p:nvPr/>
      </p:nvGrpSpPr>
      <p:grpSpPr>
        <a:xfrm>
          <a:off x="0" y="0"/>
          <a:ext cx="0" cy="0"/>
          <a:chOff x="0" y="0"/>
          <a:chExt cx="0" cy="0"/>
        </a:xfrm>
      </p:grpSpPr>
      <p:sp>
        <p:nvSpPr>
          <p:cNvPr id="3226" name="Google Shape;3226;p36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Comparaison de proportions (Fisher)</a:t>
            </a:r>
            <a:endParaRPr sz="3200" baseline="-25000">
              <a:solidFill>
                <a:srgbClr val="707F87"/>
              </a:solidFill>
              <a:latin typeface="Calibri"/>
              <a:ea typeface="Calibri"/>
              <a:cs typeface="Calibri"/>
              <a:sym typeface="Calibri"/>
            </a:endParaRPr>
          </a:p>
        </p:txBody>
      </p:sp>
      <p:cxnSp>
        <p:nvCxnSpPr>
          <p:cNvPr id="3227" name="Google Shape;3227;p36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28" name="Google Shape;3228;p36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9" name="Google Shape;3229;p364"/>
          <p:cNvSpPr txBox="1"/>
          <p:nvPr/>
        </p:nvSpPr>
        <p:spPr>
          <a:xfrm>
            <a:off x="356175" y="904225"/>
            <a:ext cx="8598900" cy="258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Si, dans l'océan Atlantique, nous avons observé 8 baleines et 1 requin en une semaine, et que dans l'océan Indien on ait trouvé 2 baleines et 5 requins…</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&gt;&gt;&gt; import scipy.stats as st</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&gt;&gt;&gt; oddsratio, p_value = st.fisher_exact([[8, 1],  # Atlantique</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[2, 5]]) # Océan Indien</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&gt;&gt;&gt; p_value</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0.0349...</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Clr>
                <a:schemeClr val="dk1"/>
              </a:buClr>
              <a:buSzPts val="1100"/>
              <a:buFont typeface="Arial"/>
              <a:buNone/>
            </a:pPr>
            <a:endParaRPr sz="1500">
              <a:solidFill>
                <a:schemeClr val="dk1"/>
              </a:solidFill>
            </a:endParaRPr>
          </a:p>
        </p:txBody>
      </p:sp>
      <p:sp>
        <p:nvSpPr>
          <p:cNvPr id="3230" name="Google Shape;3230;p364"/>
          <p:cNvSpPr/>
          <p:nvPr/>
        </p:nvSpPr>
        <p:spPr>
          <a:xfrm>
            <a:off x="2267825" y="2855975"/>
            <a:ext cx="6113100" cy="57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4"/>
          <p:cNvSpPr txBox="1"/>
          <p:nvPr/>
        </p:nvSpPr>
        <p:spPr>
          <a:xfrm>
            <a:off x="2275100" y="2837700"/>
            <a:ext cx="617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On peut rejeter l’hypothèse d’égalité des proportions, et considérer que les baleines préfèrent l'Atlantique quand les requins préfèrent l'océan Indien.</a:t>
            </a:r>
            <a:endParaRPr/>
          </a:p>
        </p:txBody>
      </p:sp>
      <p:cxnSp>
        <p:nvCxnSpPr>
          <p:cNvPr id="3232" name="Google Shape;3232;p364"/>
          <p:cNvCxnSpPr>
            <a:stCxn id="3231" idx="1"/>
          </p:cNvCxnSpPr>
          <p:nvPr/>
        </p:nvCxnSpPr>
        <p:spPr>
          <a:xfrm rot="10800000">
            <a:off x="1344800" y="2736000"/>
            <a:ext cx="930300" cy="409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3236"/>
        <p:cNvGrpSpPr/>
        <p:nvPr/>
      </p:nvGrpSpPr>
      <p:grpSpPr>
        <a:xfrm>
          <a:off x="0" y="0"/>
          <a:ext cx="0" cy="0"/>
          <a:chOff x="0" y="0"/>
          <a:chExt cx="0" cy="0"/>
        </a:xfrm>
      </p:grpSpPr>
      <p:sp>
        <p:nvSpPr>
          <p:cNvPr id="3237" name="Google Shape;3237;p36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Comparaison de proportions : exercice</a:t>
            </a:r>
            <a:endParaRPr sz="3200" baseline="-25000">
              <a:solidFill>
                <a:srgbClr val="707F87"/>
              </a:solidFill>
              <a:latin typeface="Calibri"/>
              <a:ea typeface="Calibri"/>
              <a:cs typeface="Calibri"/>
              <a:sym typeface="Calibri"/>
            </a:endParaRPr>
          </a:p>
        </p:txBody>
      </p:sp>
      <p:cxnSp>
        <p:nvCxnSpPr>
          <p:cNvPr id="3238" name="Google Shape;3238;p36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39" name="Google Shape;3239;p36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0" name="Google Shape;3240;p365"/>
          <p:cNvSpPr txBox="1"/>
          <p:nvPr/>
        </p:nvSpPr>
        <p:spPr>
          <a:xfrm>
            <a:off x="356175" y="904225"/>
            <a:ext cx="8598900" cy="284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Supposons que vous êtes un chercheur en biologie travaillant sur deux espèces de poissons, A et B, dans un écosystème donné. Vous avez collecté des échantillons de chaque espèce pour étudier la proportion de poissons atteints d'une maladie particulière.</a:t>
            </a:r>
            <a:endParaRPr sz="1500">
              <a:solidFill>
                <a:schemeClr val="dk1"/>
              </a:solidFill>
            </a:endParaRPr>
          </a:p>
          <a:p>
            <a:pPr marL="457200" lvl="0" indent="-323850" algn="l" rtl="0">
              <a:lnSpc>
                <a:spcPct val="115000"/>
              </a:lnSpc>
              <a:spcBef>
                <a:spcPts val="1200"/>
              </a:spcBef>
              <a:spcAft>
                <a:spcPts val="0"/>
              </a:spcAft>
              <a:buClr>
                <a:schemeClr val="dk1"/>
              </a:buClr>
              <a:buSzPts val="1500"/>
              <a:buChar char="●"/>
            </a:pPr>
            <a:r>
              <a:rPr lang="fr" sz="1500">
                <a:solidFill>
                  <a:schemeClr val="dk1"/>
                </a:solidFill>
              </a:rPr>
              <a:t>Pour l'espèce A, vous avez prélevé un échantillon de 20 poissons et avez constaté que 5 d'entre eux étaient atteints de la maladie.</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Pour l'espèce B, vous avez prélevé un échantillon de 21 poissons et avez constaté que 7 d'entre eux étaient atteints de la maladie.</a:t>
            </a:r>
            <a:endParaRPr sz="1500">
              <a:solidFill>
                <a:schemeClr val="dk1"/>
              </a:solidFill>
            </a:endParaRPr>
          </a:p>
          <a:p>
            <a:pPr marL="0" lvl="0" indent="0" algn="l" rtl="0">
              <a:lnSpc>
                <a:spcPct val="115000"/>
              </a:lnSpc>
              <a:spcBef>
                <a:spcPts val="1200"/>
              </a:spcBef>
              <a:spcAft>
                <a:spcPts val="1200"/>
              </a:spcAft>
              <a:buNone/>
            </a:pPr>
            <a:r>
              <a:rPr lang="fr" sz="1500">
                <a:solidFill>
                  <a:schemeClr val="dk1"/>
                </a:solidFill>
              </a:rPr>
              <a:t>Votre objectif est de déterminer si la proportion de poissons atteints de la maladie diffère significativement entre les deux espèces A et B.</a:t>
            </a:r>
            <a:endParaRPr sz="1500">
              <a:solidFill>
                <a:schemeClr val="dk1"/>
              </a:solidFill>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3244"/>
        <p:cNvGrpSpPr/>
        <p:nvPr/>
      </p:nvGrpSpPr>
      <p:grpSpPr>
        <a:xfrm>
          <a:off x="0" y="0"/>
          <a:ext cx="0" cy="0"/>
          <a:chOff x="0" y="0"/>
          <a:chExt cx="0" cy="0"/>
        </a:xfrm>
      </p:grpSpPr>
      <p:sp>
        <p:nvSpPr>
          <p:cNvPr id="3245" name="Google Shape;3245;p36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Comparaison de proportions : correction</a:t>
            </a:r>
            <a:endParaRPr sz="3200" baseline="-25000">
              <a:solidFill>
                <a:srgbClr val="707F87"/>
              </a:solidFill>
              <a:latin typeface="Calibri"/>
              <a:ea typeface="Calibri"/>
              <a:cs typeface="Calibri"/>
              <a:sym typeface="Calibri"/>
            </a:endParaRPr>
          </a:p>
        </p:txBody>
      </p:sp>
      <p:cxnSp>
        <p:nvCxnSpPr>
          <p:cNvPr id="3246" name="Google Shape;3246;p36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47" name="Google Shape;3247;p36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8" name="Google Shape;3248;p366"/>
          <p:cNvSpPr txBox="1"/>
          <p:nvPr/>
        </p:nvSpPr>
        <p:spPr>
          <a:xfrm>
            <a:off x="356175" y="904225"/>
            <a:ext cx="8598900" cy="220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H0 : “La proportion de poissons malades est la même dans les deux populations.”</a:t>
            </a:r>
            <a:endParaRPr sz="1500">
              <a:solidFill>
                <a:schemeClr val="dk1"/>
              </a:solidFill>
            </a:endParaRPr>
          </a:p>
          <a:p>
            <a:pPr marL="0" lvl="0" indent="45720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&gt;&gt;&gt; _, p_value = st.fisher_exact([[5, 15], [7, 14]])</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&gt;&gt;&gt; p_value</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0.7337176188474379</a:t>
            </a:r>
            <a:endParaRPr sz="1500">
              <a:solidFill>
                <a:schemeClr val="dk1"/>
              </a:solidFill>
              <a:latin typeface="Courier New"/>
              <a:ea typeface="Courier New"/>
              <a:cs typeface="Courier New"/>
              <a:sym typeface="Courier New"/>
            </a:endParaRPr>
          </a:p>
          <a:p>
            <a:pPr marL="1828800" lvl="0" indent="457200" algn="l" rtl="0">
              <a:lnSpc>
                <a:spcPct val="115000"/>
              </a:lnSpc>
              <a:spcBef>
                <a:spcPts val="1200"/>
              </a:spcBef>
              <a:spcAft>
                <a:spcPts val="0"/>
              </a:spcAft>
              <a:buNone/>
            </a:pPr>
            <a:r>
              <a:rPr lang="fr" sz="1500">
                <a:solidFill>
                  <a:schemeClr val="dk1"/>
                </a:solidFill>
              </a:rPr>
              <a:t>=&gt; On ne peut pas rejeter l’hypothèse H0</a:t>
            </a:r>
            <a:endParaRPr sz="1500">
              <a:solidFill>
                <a:schemeClr val="dk1"/>
              </a:solidFill>
            </a:endParaRPr>
          </a:p>
          <a:p>
            <a:pPr marL="0" lvl="0" indent="0" algn="l" rtl="0">
              <a:lnSpc>
                <a:spcPct val="115000"/>
              </a:lnSpc>
              <a:spcBef>
                <a:spcPts val="1200"/>
              </a:spcBef>
              <a:spcAft>
                <a:spcPts val="1200"/>
              </a:spcAft>
              <a:buNone/>
            </a:pPr>
            <a:endParaRPr sz="1500">
              <a:solidFill>
                <a:schemeClr val="dk1"/>
              </a:solidFill>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3252"/>
        <p:cNvGrpSpPr/>
        <p:nvPr/>
      </p:nvGrpSpPr>
      <p:grpSpPr>
        <a:xfrm>
          <a:off x="0" y="0"/>
          <a:ext cx="0" cy="0"/>
          <a:chOff x="0" y="0"/>
          <a:chExt cx="0" cy="0"/>
        </a:xfrm>
      </p:grpSpPr>
      <p:sp>
        <p:nvSpPr>
          <p:cNvPr id="3253" name="Google Shape;3253;p36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3254" name="Google Shape;3254;p367"/>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Pratique des tests d’hypothèse</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Compléments</a:t>
            </a:r>
            <a:endParaRPr sz="3600">
              <a:solidFill>
                <a:srgbClr val="707F87"/>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Segmentation d’images</a:t>
            </a:r>
            <a:endParaRPr sz="3200" dirty="0">
              <a:solidFill>
                <a:srgbClr val="707F87"/>
              </a:solidFill>
              <a:latin typeface="Calibri"/>
              <a:ea typeface="Calibri"/>
              <a:cs typeface="Calibri"/>
              <a:sym typeface="Calibri"/>
            </a:endParaRPr>
          </a:p>
        </p:txBody>
      </p:sp>
      <p:cxnSp>
        <p:nvCxnSpPr>
          <p:cNvPr id="588" name="Google Shape;588;p5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589" name="Google Shape;589;p53"/>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90" name="Google Shape;590;p53"/>
          <p:cNvPicPr preferRelativeResize="0"/>
          <p:nvPr/>
        </p:nvPicPr>
        <p:blipFill>
          <a:blip r:embed="rId3">
            <a:alphaModFix/>
          </a:blip>
          <a:stretch>
            <a:fillRect/>
          </a:stretch>
        </p:blipFill>
        <p:spPr>
          <a:xfrm>
            <a:off x="933475" y="1610313"/>
            <a:ext cx="1831744" cy="1922869"/>
          </a:xfrm>
          <a:prstGeom prst="rect">
            <a:avLst/>
          </a:prstGeom>
          <a:noFill/>
          <a:ln>
            <a:noFill/>
          </a:ln>
        </p:spPr>
      </p:pic>
      <p:sp>
        <p:nvSpPr>
          <p:cNvPr id="591" name="Google Shape;591;p53"/>
          <p:cNvSpPr txBox="1"/>
          <p:nvPr/>
        </p:nvSpPr>
        <p:spPr>
          <a:xfrm>
            <a:off x="3118275" y="1580200"/>
            <a:ext cx="56406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sz="1500" dirty="0">
                <a:latin typeface="Courier New"/>
                <a:ea typeface="Courier New"/>
                <a:cs typeface="Courier New"/>
                <a:sym typeface="Courier New"/>
              </a:rPr>
              <a:t>Exemple: infarctus du </a:t>
            </a:r>
            <a:r>
              <a:rPr lang="fr" sz="1500" i="1" dirty="0" err="1">
                <a:latin typeface="Courier New"/>
                <a:ea typeface="Courier New"/>
                <a:cs typeface="Courier New"/>
                <a:sym typeface="Courier New"/>
              </a:rPr>
              <a:t>myocardial</a:t>
            </a:r>
            <a:endParaRPr sz="1500" i="1"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dirty="0">
                <a:latin typeface="Courier New"/>
                <a:ea typeface="Courier New"/>
                <a:cs typeface="Courier New"/>
                <a:sym typeface="Courier New"/>
              </a:rPr>
              <a:t>- Apprend à reconnaitre la zone du myocarde</a:t>
            </a:r>
            <a:endParaRPr sz="1500" dirty="0">
              <a:latin typeface="Courier New"/>
              <a:ea typeface="Courier New"/>
              <a:cs typeface="Courier New"/>
              <a:sym typeface="Courier New"/>
            </a:endParaRPr>
          </a:p>
          <a:p>
            <a:pPr marL="0" lvl="0" indent="0" algn="l" rtl="0">
              <a:spcBef>
                <a:spcPts val="0"/>
              </a:spcBef>
              <a:spcAft>
                <a:spcPts val="0"/>
              </a:spcAft>
              <a:buNone/>
            </a:pPr>
            <a:r>
              <a:rPr lang="fr" sz="1500" dirty="0">
                <a:latin typeface="Courier New"/>
                <a:ea typeface="Courier New"/>
                <a:cs typeface="Courier New"/>
                <a:sym typeface="Courier New"/>
              </a:rPr>
              <a:t>- Apprend à trouver la partie endommagée du muscle cardiaque.</a:t>
            </a:r>
            <a:endParaRPr sz="1500" dirty="0">
              <a:latin typeface="Courier New"/>
              <a:ea typeface="Courier New"/>
              <a:cs typeface="Courier New"/>
              <a:sym typeface="Courier New"/>
            </a:endParaRPr>
          </a:p>
          <a:p>
            <a:pPr marL="0" lvl="0" indent="0" algn="l" rtl="0">
              <a:spcBef>
                <a:spcPts val="0"/>
              </a:spcBef>
              <a:spcAft>
                <a:spcPts val="0"/>
              </a:spcAft>
              <a:buNone/>
            </a:pPr>
            <a:endParaRPr sz="1500" dirty="0">
              <a:latin typeface="Courier New"/>
              <a:ea typeface="Courier New"/>
              <a:cs typeface="Courier New"/>
              <a:sym typeface="Courier New"/>
            </a:endParaRPr>
          </a:p>
          <a:p>
            <a:pPr marL="0" lvl="0" indent="0" algn="l" rtl="0">
              <a:spcBef>
                <a:spcPts val="0"/>
              </a:spcBef>
              <a:spcAft>
                <a:spcPts val="0"/>
              </a:spcAft>
              <a:buNone/>
            </a:pPr>
            <a:r>
              <a:rPr lang="fr" sz="1500" dirty="0" err="1">
                <a:latin typeface="Courier New"/>
                <a:ea typeface="Courier New"/>
                <a:cs typeface="Courier New"/>
                <a:sym typeface="Courier New"/>
              </a:rPr>
              <a:t>Dataset</a:t>
            </a:r>
            <a:r>
              <a:rPr lang="fr" sz="1500" dirty="0">
                <a:latin typeface="Courier New"/>
                <a:ea typeface="Courier New"/>
                <a:cs typeface="Courier New"/>
                <a:sym typeface="Courier New"/>
              </a:rPr>
              <a:t>: des images d’IRM manuellement annotées</a:t>
            </a:r>
            <a:endParaRPr sz="1500" dirty="0">
              <a:latin typeface="Courier New"/>
              <a:ea typeface="Courier New"/>
              <a:cs typeface="Courier New"/>
              <a:sym typeface="Courier New"/>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6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Ne pas rejeter vs. accepter</a:t>
            </a:r>
            <a:endParaRPr sz="3200" baseline="-25000">
              <a:solidFill>
                <a:srgbClr val="707F87"/>
              </a:solidFill>
              <a:latin typeface="Calibri"/>
              <a:ea typeface="Calibri"/>
              <a:cs typeface="Calibri"/>
              <a:sym typeface="Calibri"/>
            </a:endParaRPr>
          </a:p>
        </p:txBody>
      </p:sp>
      <p:cxnSp>
        <p:nvCxnSpPr>
          <p:cNvPr id="3260" name="Google Shape;3260;p36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61" name="Google Shape;3261;p36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2" name="Google Shape;3262;p368"/>
          <p:cNvSpPr/>
          <p:nvPr/>
        </p:nvSpPr>
        <p:spPr>
          <a:xfrm>
            <a:off x="374450" y="3898925"/>
            <a:ext cx="8229600" cy="34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68"/>
          <p:cNvSpPr txBox="1"/>
          <p:nvPr/>
        </p:nvSpPr>
        <p:spPr>
          <a:xfrm>
            <a:off x="276200" y="1051350"/>
            <a:ext cx="8555100" cy="326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Pourquoi faut-il dire "ne pas rejeter H0" plutôt qu'"accepter H0"?</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Si on rejette H0 (au risque d’erreur </a:t>
            </a:r>
            <a:r>
              <a:rPr lang="fr">
                <a:solidFill>
                  <a:schemeClr val="dk1"/>
                </a:solidFill>
                <a:latin typeface="Courier New"/>
                <a:ea typeface="Courier New"/>
                <a:cs typeface="Courier New"/>
                <a:sym typeface="Courier New"/>
              </a:rPr>
              <a:t>α</a:t>
            </a:r>
            <a:r>
              <a:rPr lang="fr" sz="1500">
                <a:solidFill>
                  <a:schemeClr val="dk1"/>
                </a:solidFill>
                <a:latin typeface="Courier New"/>
                <a:ea typeface="Courier New"/>
                <a:cs typeface="Courier New"/>
                <a:sym typeface="Courier New"/>
              </a:rPr>
              <a:t>), c'est que les observations sont telles qu'il est improbable que H0 soit vraie.</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Si on ne rejette pas H0, c'est qu'on ne dispose pas de critères suffisants, pas d’évidence nette pour pouvoir dire que H0 est fausse.</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 Cela ne veut pas dire pour autant que H0 est vraie.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Les tests ne sont pas faits pour « démontrer » H0, mais pour la rejeter</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3267"/>
        <p:cNvGrpSpPr/>
        <p:nvPr/>
      </p:nvGrpSpPr>
      <p:grpSpPr>
        <a:xfrm>
          <a:off x="0" y="0"/>
          <a:ext cx="0" cy="0"/>
          <a:chOff x="0" y="0"/>
          <a:chExt cx="0" cy="0"/>
        </a:xfrm>
      </p:grpSpPr>
      <p:sp>
        <p:nvSpPr>
          <p:cNvPr id="3268" name="Google Shape;3268;p36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Un parallèle avec la justice</a:t>
            </a:r>
            <a:endParaRPr sz="3200" baseline="-25000">
              <a:solidFill>
                <a:srgbClr val="707F87"/>
              </a:solidFill>
              <a:latin typeface="Calibri"/>
              <a:ea typeface="Calibri"/>
              <a:cs typeface="Calibri"/>
              <a:sym typeface="Calibri"/>
            </a:endParaRPr>
          </a:p>
        </p:txBody>
      </p:sp>
      <p:cxnSp>
        <p:nvCxnSpPr>
          <p:cNvPr id="3269" name="Google Shape;3269;p36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70" name="Google Shape;3270;p36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1" name="Google Shape;3271;p369"/>
          <p:cNvSpPr txBox="1"/>
          <p:nvPr/>
        </p:nvSpPr>
        <p:spPr>
          <a:xfrm>
            <a:off x="276200" y="1051350"/>
            <a:ext cx="8555100" cy="284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Un individu est présumé innocent, et la question est de savoir si l’on a suffisamment d’éléments pour prouver sa culpabilité.</a:t>
            </a:r>
            <a:endParaRPr sz="1500">
              <a:solidFill>
                <a:schemeClr val="dk1"/>
              </a:solidFill>
            </a:endParaRPr>
          </a:p>
          <a:p>
            <a:pPr marL="457200" lvl="0" indent="-323850" algn="l" rtl="0">
              <a:lnSpc>
                <a:spcPct val="115000"/>
              </a:lnSpc>
              <a:spcBef>
                <a:spcPts val="1200"/>
              </a:spcBef>
              <a:spcAft>
                <a:spcPts val="0"/>
              </a:spcAft>
              <a:buClr>
                <a:schemeClr val="dk1"/>
              </a:buClr>
              <a:buSzPts val="1500"/>
              <a:buChar char="-"/>
            </a:pPr>
            <a:r>
              <a:rPr lang="fr" sz="1500">
                <a:solidFill>
                  <a:schemeClr val="dk1"/>
                </a:solidFill>
              </a:rPr>
              <a:t>Si oui, on rejette cette présomption H0, et on le considère coupable</a:t>
            </a:r>
            <a:br>
              <a:rPr lang="fr" sz="1500">
                <a:solidFill>
                  <a:schemeClr val="dk1"/>
                </a:solidFill>
              </a:rPr>
            </a:br>
            <a:r>
              <a:rPr lang="fr" sz="1500">
                <a:solidFill>
                  <a:schemeClr val="dk1"/>
                </a:solidFill>
              </a:rPr>
              <a:t>(il y a toujours un risque de s’être trompé, cependant).</a:t>
            </a:r>
            <a:br>
              <a:rPr lang="fr" sz="1500">
                <a:solidFill>
                  <a:schemeClr val="dk1"/>
                </a:solidFill>
              </a:rPr>
            </a:b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Sinon, c’est que l’on n’a pas suffisamment d’éléments pour prouver sa culpabilité</a:t>
            </a:r>
            <a:br>
              <a:rPr lang="fr" sz="1500">
                <a:solidFill>
                  <a:schemeClr val="dk1"/>
                </a:solidFill>
              </a:rPr>
            </a:br>
            <a:r>
              <a:rPr lang="fr" sz="1500">
                <a:solidFill>
                  <a:schemeClr val="dk1"/>
                </a:solidFill>
              </a:rPr>
              <a:t>(Cela ne veut pas forcément dire qu’il est innocent, mais il est présumé tel).</a:t>
            </a:r>
            <a:endParaRPr sz="1500">
              <a:solidFill>
                <a:schemeClr val="dk1"/>
              </a:solidFill>
            </a:endParaRPr>
          </a:p>
          <a:p>
            <a:pPr marL="0" lvl="0" indent="0" algn="l" rtl="0">
              <a:lnSpc>
                <a:spcPct val="115000"/>
              </a:lnSpc>
              <a:spcBef>
                <a:spcPts val="1200"/>
              </a:spcBef>
              <a:spcAft>
                <a:spcPts val="1200"/>
              </a:spcAft>
              <a:buNone/>
            </a:pPr>
            <a:r>
              <a:rPr lang="fr" sz="1500">
                <a:solidFill>
                  <a:schemeClr val="dk1"/>
                </a:solidFill>
              </a:rPr>
              <a:t>	=&gt; La question est : a-t-on suffisamment d’éléments pour rejeter cette présomption à laquelle on a tous droit ?</a:t>
            </a:r>
            <a:endParaRPr sz="1500">
              <a:solidFill>
                <a:schemeClr val="dk1"/>
              </a:solidFill>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3275"/>
        <p:cNvGrpSpPr/>
        <p:nvPr/>
      </p:nvGrpSpPr>
      <p:grpSpPr>
        <a:xfrm>
          <a:off x="0" y="0"/>
          <a:ext cx="0" cy="0"/>
          <a:chOff x="0" y="0"/>
          <a:chExt cx="0" cy="0"/>
        </a:xfrm>
      </p:grpSpPr>
      <p:sp>
        <p:nvSpPr>
          <p:cNvPr id="3276" name="Google Shape;3276;p37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Types de tests</a:t>
            </a:r>
            <a:endParaRPr sz="3200" baseline="-25000">
              <a:solidFill>
                <a:srgbClr val="707F87"/>
              </a:solidFill>
              <a:latin typeface="Calibri"/>
              <a:ea typeface="Calibri"/>
              <a:cs typeface="Calibri"/>
              <a:sym typeface="Calibri"/>
            </a:endParaRPr>
          </a:p>
        </p:txBody>
      </p:sp>
      <p:cxnSp>
        <p:nvCxnSpPr>
          <p:cNvPr id="3277" name="Google Shape;3277;p37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78" name="Google Shape;3278;p37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9" name="Google Shape;3279;p370"/>
          <p:cNvSpPr txBox="1"/>
          <p:nvPr/>
        </p:nvSpPr>
        <p:spPr>
          <a:xfrm>
            <a:off x="348900" y="1003363"/>
            <a:ext cx="8329800" cy="258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Si H0 correspond à une égalité pA=pB, alors H1 peut être…</a:t>
            </a: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b="1">
                <a:solidFill>
                  <a:schemeClr val="dk1"/>
                </a:solidFill>
                <a:latin typeface="Courier New"/>
                <a:ea typeface="Courier New"/>
                <a:cs typeface="Courier New"/>
                <a:sym typeface="Courier New"/>
              </a:rPr>
              <a:t>Unilatéral</a:t>
            </a:r>
            <a:r>
              <a:rPr lang="fr" sz="1500">
                <a:solidFill>
                  <a:schemeClr val="dk1"/>
                </a:solidFill>
                <a:latin typeface="Courier New"/>
                <a:ea typeface="Courier New"/>
                <a:cs typeface="Courier New"/>
                <a:sym typeface="Courier New"/>
              </a:rPr>
              <a:t> : une inégalité pA &gt; pB  (ou pA &lt; pb)</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On cherche ici à savoir si l’efficacité du traitement A est supérieure à celle du traitement B </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b="1">
                <a:solidFill>
                  <a:schemeClr val="dk1"/>
                </a:solidFill>
                <a:latin typeface="Courier New"/>
                <a:ea typeface="Courier New"/>
                <a:cs typeface="Courier New"/>
                <a:sym typeface="Courier New"/>
              </a:rPr>
              <a:t>Bilatéral </a:t>
            </a:r>
            <a:r>
              <a:rPr lang="fr" sz="1500">
                <a:solidFill>
                  <a:schemeClr val="dk1"/>
                </a:solidFill>
                <a:latin typeface="Courier New"/>
                <a:ea typeface="Courier New"/>
                <a:cs typeface="Courier New"/>
                <a:sym typeface="Courier New"/>
              </a:rPr>
              <a:t>: une inégalité pA ≠ pB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On cherche ici à savoir si les efficacités sont différentes</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3283"/>
        <p:cNvGrpSpPr/>
        <p:nvPr/>
      </p:nvGrpSpPr>
      <p:grpSpPr>
        <a:xfrm>
          <a:off x="0" y="0"/>
          <a:ext cx="0" cy="0"/>
          <a:chOff x="0" y="0"/>
          <a:chExt cx="0" cy="0"/>
        </a:xfrm>
      </p:grpSpPr>
      <p:sp>
        <p:nvSpPr>
          <p:cNvPr id="3284" name="Google Shape;3284;p37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Types de tests</a:t>
            </a:r>
            <a:endParaRPr sz="3200" baseline="-25000">
              <a:solidFill>
                <a:srgbClr val="707F87"/>
              </a:solidFill>
              <a:latin typeface="Calibri"/>
              <a:ea typeface="Calibri"/>
              <a:cs typeface="Calibri"/>
              <a:sym typeface="Calibri"/>
            </a:endParaRPr>
          </a:p>
        </p:txBody>
      </p:sp>
      <p:cxnSp>
        <p:nvCxnSpPr>
          <p:cNvPr id="3285" name="Google Shape;3285;p37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86" name="Google Shape;3286;p37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7" name="Google Shape;3287;p371"/>
          <p:cNvSpPr txBox="1"/>
          <p:nvPr/>
        </p:nvSpPr>
        <p:spPr>
          <a:xfrm>
            <a:off x="348900" y="850963"/>
            <a:ext cx="8329800" cy="2274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b="1">
                <a:solidFill>
                  <a:schemeClr val="dk1"/>
                </a:solidFill>
                <a:latin typeface="Courier New"/>
                <a:ea typeface="Courier New"/>
                <a:cs typeface="Courier New"/>
                <a:sym typeface="Courier New"/>
              </a:rPr>
              <a:t>Paramétrique</a:t>
            </a:r>
            <a:r>
              <a:rPr lang="fr" sz="1500">
                <a:solidFill>
                  <a:schemeClr val="dk1"/>
                </a:solidFill>
                <a:latin typeface="Courier New"/>
                <a:ea typeface="Courier New"/>
                <a:cs typeface="Courier New"/>
                <a:sym typeface="Courier New"/>
              </a:rPr>
              <a:t> : supposent que la population suit une distribution de probabilité (normale…).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 cette hypothèse doit être vérifiée avant de se fier au résultat d’un test paramétrique. </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b="1">
                <a:solidFill>
                  <a:schemeClr val="dk1"/>
                </a:solidFill>
                <a:latin typeface="Courier New"/>
                <a:ea typeface="Courier New"/>
                <a:cs typeface="Courier New"/>
                <a:sym typeface="Courier New"/>
              </a:rPr>
              <a:t>Non-paramétrique</a:t>
            </a:r>
            <a:r>
              <a:rPr lang="fr" sz="1500">
                <a:solidFill>
                  <a:schemeClr val="dk1"/>
                </a:solidFill>
                <a:latin typeface="Courier New"/>
                <a:ea typeface="Courier New"/>
                <a:cs typeface="Courier New"/>
                <a:sym typeface="Courier New"/>
              </a:rPr>
              <a:t> : ne supposent pas d’hypothèse sur la population.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(Il n’y a donc pas d’hypothèses à vérifier au préalable avant de les utiliser.)</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3291"/>
        <p:cNvGrpSpPr/>
        <p:nvPr/>
      </p:nvGrpSpPr>
      <p:grpSpPr>
        <a:xfrm>
          <a:off x="0" y="0"/>
          <a:ext cx="0" cy="0"/>
          <a:chOff x="0" y="0"/>
          <a:chExt cx="0" cy="0"/>
        </a:xfrm>
      </p:grpSpPr>
      <p:sp>
        <p:nvSpPr>
          <p:cNvPr id="3292" name="Google Shape;3292;p37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Types de tests</a:t>
            </a:r>
            <a:endParaRPr sz="3200" baseline="-25000">
              <a:solidFill>
                <a:srgbClr val="707F87"/>
              </a:solidFill>
              <a:latin typeface="Calibri"/>
              <a:ea typeface="Calibri"/>
              <a:cs typeface="Calibri"/>
              <a:sym typeface="Calibri"/>
            </a:endParaRPr>
          </a:p>
        </p:txBody>
      </p:sp>
      <p:cxnSp>
        <p:nvCxnSpPr>
          <p:cNvPr id="3293" name="Google Shape;3293;p37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294" name="Google Shape;3294;p37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5" name="Google Shape;3295;p372"/>
          <p:cNvSpPr txBox="1"/>
          <p:nvPr/>
        </p:nvSpPr>
        <p:spPr>
          <a:xfrm>
            <a:off x="348900" y="850963"/>
            <a:ext cx="8329800" cy="3070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b="1">
                <a:solidFill>
                  <a:schemeClr val="dk1"/>
                </a:solidFill>
                <a:latin typeface="Courier New"/>
                <a:ea typeface="Courier New"/>
                <a:cs typeface="Courier New"/>
                <a:sym typeface="Courier New"/>
              </a:rPr>
              <a:t>Test de conformité</a:t>
            </a:r>
            <a:r>
              <a:rPr lang="fr" sz="1500">
                <a:solidFill>
                  <a:schemeClr val="dk1"/>
                </a:solidFill>
                <a:latin typeface="Courier New"/>
                <a:ea typeface="Courier New"/>
                <a:cs typeface="Courier New"/>
                <a:sym typeface="Courier New"/>
              </a:rPr>
              <a:t> : confronter un paramètre calculé sur l’échantillon à une valeur préétablie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b="1">
                <a:solidFill>
                  <a:schemeClr val="dk1"/>
                </a:solidFill>
                <a:latin typeface="Courier New"/>
                <a:ea typeface="Courier New"/>
                <a:cs typeface="Courier New"/>
                <a:sym typeface="Courier New"/>
              </a:rPr>
              <a:t>Test d’ajustement ou d’adéquation : </a:t>
            </a:r>
            <a:r>
              <a:rPr lang="fr" sz="1500">
                <a:solidFill>
                  <a:schemeClr val="dk1"/>
                </a:solidFill>
                <a:latin typeface="Courier New"/>
                <a:ea typeface="Courier New"/>
                <a:cs typeface="Courier New"/>
                <a:sym typeface="Courier New"/>
              </a:rPr>
              <a:t>vérifier la compatibilité des données avec une distribution choisie a priori (loi normale…)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b="1">
                <a:solidFill>
                  <a:schemeClr val="dk1"/>
                </a:solidFill>
                <a:latin typeface="Courier New"/>
                <a:ea typeface="Courier New"/>
                <a:cs typeface="Courier New"/>
                <a:sym typeface="Courier New"/>
              </a:rPr>
              <a:t>Test d’homogénéité ou de comparaison</a:t>
            </a:r>
            <a:r>
              <a:rPr lang="fr" sz="1500">
                <a:solidFill>
                  <a:schemeClr val="dk1"/>
                </a:solidFill>
                <a:latin typeface="Courier New"/>
                <a:ea typeface="Courier New"/>
                <a:cs typeface="Courier New"/>
                <a:sym typeface="Courier New"/>
              </a:rPr>
              <a:t> : vérifier que K échantillons proviennent de la même population</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b="1">
                <a:solidFill>
                  <a:schemeClr val="dk1"/>
                </a:solidFill>
                <a:latin typeface="Courier New"/>
                <a:ea typeface="Courier New"/>
                <a:cs typeface="Courier New"/>
                <a:sym typeface="Courier New"/>
              </a:rPr>
              <a:t>Test d’indépendance ou d’association</a:t>
            </a:r>
            <a:r>
              <a:rPr lang="fr" sz="1500">
                <a:solidFill>
                  <a:schemeClr val="dk1"/>
                </a:solidFill>
                <a:latin typeface="Courier New"/>
                <a:ea typeface="Courier New"/>
                <a:cs typeface="Courier New"/>
                <a:sym typeface="Courier New"/>
              </a:rPr>
              <a:t> : prouver l’existence d’une liaison entre 2 variables</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3299"/>
        <p:cNvGrpSpPr/>
        <p:nvPr/>
      </p:nvGrpSpPr>
      <p:grpSpPr>
        <a:xfrm>
          <a:off x="0" y="0"/>
          <a:ext cx="0" cy="0"/>
          <a:chOff x="0" y="0"/>
          <a:chExt cx="0" cy="0"/>
        </a:xfrm>
      </p:grpSpPr>
      <p:sp>
        <p:nvSpPr>
          <p:cNvPr id="3300" name="Google Shape;3300;p37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3301" name="Google Shape;3301;p373"/>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Pratique des tests d’hypothèse</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Adéquation à une loi</a:t>
            </a:r>
            <a:endParaRPr sz="3600">
              <a:solidFill>
                <a:srgbClr val="707F87"/>
              </a:solidFill>
              <a:latin typeface="Calibri"/>
              <a:ea typeface="Calibri"/>
              <a:cs typeface="Calibri"/>
              <a:sym typeface="Calibri"/>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3305"/>
        <p:cNvGrpSpPr/>
        <p:nvPr/>
      </p:nvGrpSpPr>
      <p:grpSpPr>
        <a:xfrm>
          <a:off x="0" y="0"/>
          <a:ext cx="0" cy="0"/>
          <a:chOff x="0" y="0"/>
          <a:chExt cx="0" cy="0"/>
        </a:xfrm>
      </p:grpSpPr>
      <p:sp>
        <p:nvSpPr>
          <p:cNvPr id="3306" name="Google Shape;3306;p37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 diagramme quantile-quantile</a:t>
            </a:r>
            <a:endParaRPr sz="3200" baseline="-25000">
              <a:solidFill>
                <a:srgbClr val="707F87"/>
              </a:solidFill>
              <a:latin typeface="Calibri"/>
              <a:ea typeface="Calibri"/>
              <a:cs typeface="Calibri"/>
              <a:sym typeface="Calibri"/>
            </a:endParaRPr>
          </a:p>
        </p:txBody>
      </p:sp>
      <p:cxnSp>
        <p:nvCxnSpPr>
          <p:cNvPr id="3307" name="Google Shape;3307;p37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08" name="Google Shape;3308;p37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9" name="Google Shape;3309;p374"/>
          <p:cNvSpPr txBox="1"/>
          <p:nvPr/>
        </p:nvSpPr>
        <p:spPr>
          <a:xfrm>
            <a:off x="348900" y="1079563"/>
            <a:ext cx="8329800" cy="14775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b="1">
                <a:solidFill>
                  <a:schemeClr val="dk1"/>
                </a:solidFill>
                <a:latin typeface="Courier New"/>
                <a:ea typeface="Courier New"/>
                <a:cs typeface="Courier New"/>
                <a:sym typeface="Courier New"/>
              </a:rPr>
              <a:t>Q-Q plot</a:t>
            </a:r>
            <a:r>
              <a:rPr lang="fr" sz="1500">
                <a:solidFill>
                  <a:schemeClr val="dk1"/>
                </a:solidFill>
                <a:latin typeface="Courier New"/>
                <a:ea typeface="Courier New"/>
                <a:cs typeface="Courier New"/>
                <a:sym typeface="Courier New"/>
              </a:rPr>
              <a:t> : outil graphique permettant d’évaluer la pertinence de l’ajustement d’une distribution donnée à un modèle théorique.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On compare la position de certains quantiles dans la population observée avec leur position dans la population théorique</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3313"/>
        <p:cNvGrpSpPr/>
        <p:nvPr/>
      </p:nvGrpSpPr>
      <p:grpSpPr>
        <a:xfrm>
          <a:off x="0" y="0"/>
          <a:ext cx="0" cy="0"/>
          <a:chOff x="0" y="0"/>
          <a:chExt cx="0" cy="0"/>
        </a:xfrm>
      </p:grpSpPr>
      <p:sp>
        <p:nvSpPr>
          <p:cNvPr id="3314" name="Google Shape;3314;p37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 préparatoire</a:t>
            </a:r>
            <a:endParaRPr sz="3200" baseline="-25000">
              <a:solidFill>
                <a:srgbClr val="707F87"/>
              </a:solidFill>
              <a:latin typeface="Calibri"/>
              <a:ea typeface="Calibri"/>
              <a:cs typeface="Calibri"/>
              <a:sym typeface="Calibri"/>
            </a:endParaRPr>
          </a:p>
        </p:txBody>
      </p:sp>
      <p:cxnSp>
        <p:nvCxnSpPr>
          <p:cNvPr id="3315" name="Google Shape;3315;p37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16" name="Google Shape;3316;p37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7" name="Google Shape;3317;p375"/>
          <p:cNvSpPr txBox="1"/>
          <p:nvPr/>
        </p:nvSpPr>
        <p:spPr>
          <a:xfrm>
            <a:off x="348900" y="1079563"/>
            <a:ext cx="8329800" cy="166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Tracer, sur une même courbe :</a:t>
            </a: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l’histogramme des largeurs de sépales d’iris</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la gaussienne ayant même moyenne, et pour </a:t>
            </a:r>
            <a:r>
              <a:rPr lang="fr" sz="1600">
                <a:solidFill>
                  <a:schemeClr val="dk1"/>
                </a:solidFill>
                <a:latin typeface="Courier New"/>
                <a:ea typeface="Courier New"/>
                <a:cs typeface="Courier New"/>
                <a:sym typeface="Courier New"/>
              </a:rPr>
              <a:t>σ l’écart-type empirique sans biais</a:t>
            </a:r>
            <a:r>
              <a:rPr lang="fr" sz="1500">
                <a:solidFill>
                  <a:schemeClr val="dk1"/>
                </a:solidFill>
                <a:latin typeface="Courier New"/>
                <a:ea typeface="Courier New"/>
                <a:cs typeface="Courier New"/>
                <a:sym typeface="Courier New"/>
              </a:rPr>
              <a:t> </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2" name="Google Shape;3322;p37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et normalité</a:t>
            </a:r>
            <a:endParaRPr sz="3200" baseline="-25000">
              <a:solidFill>
                <a:srgbClr val="707F87"/>
              </a:solidFill>
              <a:latin typeface="Calibri"/>
              <a:ea typeface="Calibri"/>
              <a:cs typeface="Calibri"/>
              <a:sym typeface="Calibri"/>
            </a:endParaRPr>
          </a:p>
        </p:txBody>
      </p:sp>
      <p:cxnSp>
        <p:nvCxnSpPr>
          <p:cNvPr id="3323" name="Google Shape;3323;p37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24" name="Google Shape;3324;p37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325" name="Google Shape;3325;p376"/>
          <p:cNvPicPr preferRelativeResize="0"/>
          <p:nvPr/>
        </p:nvPicPr>
        <p:blipFill>
          <a:blip r:embed="rId3">
            <a:alphaModFix/>
          </a:blip>
          <a:stretch>
            <a:fillRect/>
          </a:stretch>
        </p:blipFill>
        <p:spPr>
          <a:xfrm>
            <a:off x="304800" y="987600"/>
            <a:ext cx="4406526" cy="2849425"/>
          </a:xfrm>
          <a:prstGeom prst="rect">
            <a:avLst/>
          </a:prstGeom>
          <a:noFill/>
          <a:ln>
            <a:noFill/>
          </a:ln>
        </p:spPr>
      </p:pic>
      <p:pic>
        <p:nvPicPr>
          <p:cNvPr id="3326" name="Google Shape;3326;p376"/>
          <p:cNvPicPr preferRelativeResize="0"/>
          <p:nvPr/>
        </p:nvPicPr>
        <p:blipFill>
          <a:blip r:embed="rId4">
            <a:alphaModFix/>
          </a:blip>
          <a:stretch>
            <a:fillRect/>
          </a:stretch>
        </p:blipFill>
        <p:spPr>
          <a:xfrm>
            <a:off x="4863726" y="911401"/>
            <a:ext cx="4127874" cy="3068014"/>
          </a:xfrm>
          <a:prstGeom prst="rect">
            <a:avLst/>
          </a:prstGeom>
          <a:noFill/>
          <a:ln>
            <a:noFill/>
          </a:ln>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3330"/>
        <p:cNvGrpSpPr/>
        <p:nvPr/>
      </p:nvGrpSpPr>
      <p:grpSpPr>
        <a:xfrm>
          <a:off x="0" y="0"/>
          <a:ext cx="0" cy="0"/>
          <a:chOff x="0" y="0"/>
          <a:chExt cx="0" cy="0"/>
        </a:xfrm>
      </p:grpSpPr>
      <p:sp>
        <p:nvSpPr>
          <p:cNvPr id="3331" name="Google Shape;3331;p37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et normalité</a:t>
            </a:r>
            <a:endParaRPr sz="3200" baseline="-25000">
              <a:solidFill>
                <a:srgbClr val="707F87"/>
              </a:solidFill>
              <a:latin typeface="Calibri"/>
              <a:ea typeface="Calibri"/>
              <a:cs typeface="Calibri"/>
              <a:sym typeface="Calibri"/>
            </a:endParaRPr>
          </a:p>
        </p:txBody>
      </p:sp>
      <p:cxnSp>
        <p:nvCxnSpPr>
          <p:cNvPr id="3332" name="Google Shape;3332;p37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33" name="Google Shape;3333;p37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334" name="Google Shape;3334;p377"/>
          <p:cNvPicPr preferRelativeResize="0"/>
          <p:nvPr/>
        </p:nvPicPr>
        <p:blipFill>
          <a:blip r:embed="rId3">
            <a:alphaModFix/>
          </a:blip>
          <a:stretch>
            <a:fillRect/>
          </a:stretch>
        </p:blipFill>
        <p:spPr>
          <a:xfrm>
            <a:off x="304800" y="987600"/>
            <a:ext cx="4406526" cy="2849425"/>
          </a:xfrm>
          <a:prstGeom prst="rect">
            <a:avLst/>
          </a:prstGeom>
          <a:noFill/>
          <a:ln>
            <a:noFill/>
          </a:ln>
        </p:spPr>
      </p:pic>
      <p:pic>
        <p:nvPicPr>
          <p:cNvPr id="3335" name="Google Shape;3335;p377"/>
          <p:cNvPicPr preferRelativeResize="0"/>
          <p:nvPr/>
        </p:nvPicPr>
        <p:blipFill>
          <a:blip r:embed="rId4">
            <a:alphaModFix/>
          </a:blip>
          <a:stretch>
            <a:fillRect/>
          </a:stretch>
        </p:blipFill>
        <p:spPr>
          <a:xfrm>
            <a:off x="4863726" y="911401"/>
            <a:ext cx="4127874" cy="3068014"/>
          </a:xfrm>
          <a:prstGeom prst="rect">
            <a:avLst/>
          </a:prstGeom>
          <a:noFill/>
          <a:ln>
            <a:noFill/>
          </a:ln>
        </p:spPr>
      </p:pic>
      <p:sp>
        <p:nvSpPr>
          <p:cNvPr id="3336" name="Google Shape;3336;p377"/>
          <p:cNvSpPr txBox="1"/>
          <p:nvPr/>
        </p:nvSpPr>
        <p:spPr>
          <a:xfrm>
            <a:off x="261675" y="3941200"/>
            <a:ext cx="8628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Sur la foi de notre échantillon, peut-on considérer que les largeurs des sépales d’iris (cm) suivent une loi normale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Détection d’objet</a:t>
            </a:r>
            <a:endParaRPr sz="3200" dirty="0">
              <a:solidFill>
                <a:srgbClr val="707F87"/>
              </a:solidFill>
              <a:latin typeface="Calibri"/>
              <a:ea typeface="Calibri"/>
              <a:cs typeface="Calibri"/>
              <a:sym typeface="Calibri"/>
            </a:endParaRPr>
          </a:p>
        </p:txBody>
      </p:sp>
      <p:cxnSp>
        <p:nvCxnSpPr>
          <p:cNvPr id="597" name="Google Shape;597;p5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598" name="Google Shape;598;p54"/>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99" name="Google Shape;599;p54"/>
          <p:cNvPicPr preferRelativeResize="0"/>
          <p:nvPr/>
        </p:nvPicPr>
        <p:blipFill>
          <a:blip r:embed="rId3">
            <a:alphaModFix/>
          </a:blip>
          <a:stretch>
            <a:fillRect/>
          </a:stretch>
        </p:blipFill>
        <p:spPr>
          <a:xfrm>
            <a:off x="1925950" y="824176"/>
            <a:ext cx="5494984" cy="3566699"/>
          </a:xfrm>
          <a:prstGeom prst="rect">
            <a:avLst/>
          </a:prstGeom>
          <a:noFill/>
          <a:ln>
            <a:noFill/>
          </a:ln>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37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des sépales d’iris</a:t>
            </a:r>
            <a:endParaRPr sz="3200" baseline="-25000">
              <a:solidFill>
                <a:srgbClr val="707F87"/>
              </a:solidFill>
              <a:latin typeface="Calibri"/>
              <a:ea typeface="Calibri"/>
              <a:cs typeface="Calibri"/>
              <a:sym typeface="Calibri"/>
            </a:endParaRPr>
          </a:p>
        </p:txBody>
      </p:sp>
      <p:cxnSp>
        <p:nvCxnSpPr>
          <p:cNvPr id="3342" name="Google Shape;3342;p37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43" name="Google Shape;3343;p37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344" name="Google Shape;3344;p378"/>
          <p:cNvPicPr preferRelativeResize="0"/>
          <p:nvPr/>
        </p:nvPicPr>
        <p:blipFill>
          <a:blip r:embed="rId3">
            <a:alphaModFix/>
          </a:blip>
          <a:stretch>
            <a:fillRect/>
          </a:stretch>
        </p:blipFill>
        <p:spPr>
          <a:xfrm>
            <a:off x="307975" y="1594750"/>
            <a:ext cx="3575100" cy="2616725"/>
          </a:xfrm>
          <a:prstGeom prst="rect">
            <a:avLst/>
          </a:prstGeom>
          <a:noFill/>
          <a:ln>
            <a:noFill/>
          </a:ln>
        </p:spPr>
      </p:pic>
      <p:sp>
        <p:nvSpPr>
          <p:cNvPr id="3345" name="Google Shape;3345;p378"/>
          <p:cNvSpPr txBox="1"/>
          <p:nvPr/>
        </p:nvSpPr>
        <p:spPr>
          <a:xfrm>
            <a:off x="628625" y="1216775"/>
            <a:ext cx="3330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Largeur des sépales d’iris</a:t>
            </a:r>
            <a:endParaRPr sz="1500">
              <a:latin typeface="Courier New"/>
              <a:ea typeface="Courier New"/>
              <a:cs typeface="Courier New"/>
              <a:sym typeface="Courier New"/>
            </a:endParaRPr>
          </a:p>
        </p:txBody>
      </p:sp>
      <p:pic>
        <p:nvPicPr>
          <p:cNvPr id="3346" name="Google Shape;3346;p378"/>
          <p:cNvPicPr preferRelativeResize="0"/>
          <p:nvPr/>
        </p:nvPicPr>
        <p:blipFill>
          <a:blip r:embed="rId4">
            <a:alphaModFix/>
          </a:blip>
          <a:stretch>
            <a:fillRect/>
          </a:stretch>
        </p:blipFill>
        <p:spPr>
          <a:xfrm>
            <a:off x="4111925" y="911401"/>
            <a:ext cx="4209874" cy="3566699"/>
          </a:xfrm>
          <a:prstGeom prst="rect">
            <a:avLst/>
          </a:prstGeom>
          <a:noFill/>
          <a:ln>
            <a:noFill/>
          </a:ln>
        </p:spPr>
      </p:pic>
      <p:sp>
        <p:nvSpPr>
          <p:cNvPr id="3347" name="Google Shape;3347;p378"/>
          <p:cNvSpPr/>
          <p:nvPr/>
        </p:nvSpPr>
        <p:spPr>
          <a:xfrm>
            <a:off x="5444250" y="3571825"/>
            <a:ext cx="3379800" cy="45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78"/>
          <p:cNvSpPr txBox="1"/>
          <p:nvPr/>
        </p:nvSpPr>
        <p:spPr>
          <a:xfrm>
            <a:off x="5378800" y="3477350"/>
            <a:ext cx="388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latin typeface="Courier New"/>
                <a:ea typeface="Courier New"/>
                <a:cs typeface="Courier New"/>
                <a:sym typeface="Courier New"/>
              </a:rPr>
              <a:t>Bon ajustement : l’hypothèse de normalité semble raisonnable</a:t>
            </a:r>
            <a:endParaRPr>
              <a:latin typeface="Courier New"/>
              <a:ea typeface="Courier New"/>
              <a:cs typeface="Courier New"/>
              <a:sym typeface="Courier New"/>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3352"/>
        <p:cNvGrpSpPr/>
        <p:nvPr/>
      </p:nvGrpSpPr>
      <p:grpSpPr>
        <a:xfrm>
          <a:off x="0" y="0"/>
          <a:ext cx="0" cy="0"/>
          <a:chOff x="0" y="0"/>
          <a:chExt cx="0" cy="0"/>
        </a:xfrm>
      </p:grpSpPr>
      <p:sp>
        <p:nvSpPr>
          <p:cNvPr id="3353" name="Google Shape;3353;p37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des sépales d’iris</a:t>
            </a:r>
            <a:endParaRPr sz="3200" baseline="-25000">
              <a:solidFill>
                <a:srgbClr val="707F87"/>
              </a:solidFill>
              <a:latin typeface="Calibri"/>
              <a:ea typeface="Calibri"/>
              <a:cs typeface="Calibri"/>
              <a:sym typeface="Calibri"/>
            </a:endParaRPr>
          </a:p>
        </p:txBody>
      </p:sp>
      <p:cxnSp>
        <p:nvCxnSpPr>
          <p:cNvPr id="3354" name="Google Shape;3354;p37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55" name="Google Shape;3355;p37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356" name="Google Shape;3356;p379"/>
          <p:cNvPicPr preferRelativeResize="0"/>
          <p:nvPr/>
        </p:nvPicPr>
        <p:blipFill>
          <a:blip r:embed="rId3">
            <a:alphaModFix/>
          </a:blip>
          <a:stretch>
            <a:fillRect/>
          </a:stretch>
        </p:blipFill>
        <p:spPr>
          <a:xfrm>
            <a:off x="307975" y="1594750"/>
            <a:ext cx="3575100" cy="2616725"/>
          </a:xfrm>
          <a:prstGeom prst="rect">
            <a:avLst/>
          </a:prstGeom>
          <a:noFill/>
          <a:ln>
            <a:noFill/>
          </a:ln>
        </p:spPr>
      </p:pic>
      <p:sp>
        <p:nvSpPr>
          <p:cNvPr id="3357" name="Google Shape;3357;p379"/>
          <p:cNvSpPr txBox="1"/>
          <p:nvPr/>
        </p:nvSpPr>
        <p:spPr>
          <a:xfrm>
            <a:off x="628625" y="1216775"/>
            <a:ext cx="3330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Largeur des sépales d’iris</a:t>
            </a:r>
            <a:endParaRPr sz="1500">
              <a:latin typeface="Courier New"/>
              <a:ea typeface="Courier New"/>
              <a:cs typeface="Courier New"/>
              <a:sym typeface="Courier New"/>
            </a:endParaRPr>
          </a:p>
        </p:txBody>
      </p:sp>
      <p:pic>
        <p:nvPicPr>
          <p:cNvPr id="3358" name="Google Shape;3358;p379"/>
          <p:cNvPicPr preferRelativeResize="0"/>
          <p:nvPr/>
        </p:nvPicPr>
        <p:blipFill>
          <a:blip r:embed="rId4">
            <a:alphaModFix/>
          </a:blip>
          <a:stretch>
            <a:fillRect/>
          </a:stretch>
        </p:blipFill>
        <p:spPr>
          <a:xfrm>
            <a:off x="4111925" y="911401"/>
            <a:ext cx="4209874" cy="3566699"/>
          </a:xfrm>
          <a:prstGeom prst="rect">
            <a:avLst/>
          </a:prstGeom>
          <a:noFill/>
          <a:ln>
            <a:noFill/>
          </a:ln>
        </p:spPr>
      </p:pic>
      <p:sp>
        <p:nvSpPr>
          <p:cNvPr id="3359" name="Google Shape;3359;p379"/>
          <p:cNvSpPr/>
          <p:nvPr/>
        </p:nvSpPr>
        <p:spPr>
          <a:xfrm>
            <a:off x="5444250" y="3571825"/>
            <a:ext cx="3379800" cy="45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79"/>
          <p:cNvSpPr txBox="1"/>
          <p:nvPr/>
        </p:nvSpPr>
        <p:spPr>
          <a:xfrm>
            <a:off x="5378800" y="3477350"/>
            <a:ext cx="388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latin typeface="Courier New"/>
                <a:ea typeface="Courier New"/>
                <a:cs typeface="Courier New"/>
                <a:sym typeface="Courier New"/>
              </a:rPr>
              <a:t>Bon ajustement : l’hypothèse de normalité semble raisonnable</a:t>
            </a:r>
            <a:endParaRPr>
              <a:latin typeface="Courier New"/>
              <a:ea typeface="Courier New"/>
              <a:cs typeface="Courier New"/>
              <a:sym typeface="Courier New"/>
            </a:endParaRPr>
          </a:p>
        </p:txBody>
      </p:sp>
      <p:sp>
        <p:nvSpPr>
          <p:cNvPr id="3361" name="Google Shape;3361;p379"/>
          <p:cNvSpPr/>
          <p:nvPr/>
        </p:nvSpPr>
        <p:spPr>
          <a:xfrm>
            <a:off x="4058650" y="4485000"/>
            <a:ext cx="4096500" cy="5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2" name="Google Shape;3362;p379"/>
          <p:cNvSpPr txBox="1"/>
          <p:nvPr/>
        </p:nvSpPr>
        <p:spPr>
          <a:xfrm>
            <a:off x="4058650" y="4431900"/>
            <a:ext cx="4278600" cy="5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a:t>=&gt; Regarder ce qu’il en est des longueurs des pétales</a:t>
            </a:r>
            <a:endParaRPr sz="150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3366"/>
        <p:cNvGrpSpPr/>
        <p:nvPr/>
      </p:nvGrpSpPr>
      <p:grpSpPr>
        <a:xfrm>
          <a:off x="0" y="0"/>
          <a:ext cx="0" cy="0"/>
          <a:chOff x="0" y="0"/>
          <a:chExt cx="0" cy="0"/>
        </a:xfrm>
      </p:grpSpPr>
      <p:sp>
        <p:nvSpPr>
          <p:cNvPr id="3367" name="Google Shape;3367;p38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des pétales d’iris</a:t>
            </a:r>
            <a:endParaRPr sz="3200" baseline="-25000">
              <a:solidFill>
                <a:srgbClr val="707F87"/>
              </a:solidFill>
              <a:latin typeface="Calibri"/>
              <a:ea typeface="Calibri"/>
              <a:cs typeface="Calibri"/>
              <a:sym typeface="Calibri"/>
            </a:endParaRPr>
          </a:p>
        </p:txBody>
      </p:sp>
      <p:cxnSp>
        <p:nvCxnSpPr>
          <p:cNvPr id="3368" name="Google Shape;3368;p38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69" name="Google Shape;3369;p38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0" name="Google Shape;3370;p380"/>
          <p:cNvSpPr txBox="1"/>
          <p:nvPr/>
        </p:nvSpPr>
        <p:spPr>
          <a:xfrm>
            <a:off x="545150" y="1216775"/>
            <a:ext cx="3414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Longueur des pétales d’iris</a:t>
            </a:r>
            <a:endParaRPr sz="1500">
              <a:latin typeface="Courier New"/>
              <a:ea typeface="Courier New"/>
              <a:cs typeface="Courier New"/>
              <a:sym typeface="Courier New"/>
            </a:endParaRPr>
          </a:p>
        </p:txBody>
      </p:sp>
      <p:pic>
        <p:nvPicPr>
          <p:cNvPr id="3371" name="Google Shape;3371;p380"/>
          <p:cNvPicPr preferRelativeResize="0"/>
          <p:nvPr/>
        </p:nvPicPr>
        <p:blipFill>
          <a:blip r:embed="rId3">
            <a:alphaModFix/>
          </a:blip>
          <a:stretch>
            <a:fillRect/>
          </a:stretch>
        </p:blipFill>
        <p:spPr>
          <a:xfrm>
            <a:off x="4111925" y="911401"/>
            <a:ext cx="4209874" cy="3566699"/>
          </a:xfrm>
          <a:prstGeom prst="rect">
            <a:avLst/>
          </a:prstGeom>
          <a:noFill/>
          <a:ln>
            <a:noFill/>
          </a:ln>
        </p:spPr>
      </p:pic>
      <p:pic>
        <p:nvPicPr>
          <p:cNvPr id="3372" name="Google Shape;3372;p380"/>
          <p:cNvPicPr preferRelativeResize="0"/>
          <p:nvPr/>
        </p:nvPicPr>
        <p:blipFill>
          <a:blip r:embed="rId4">
            <a:alphaModFix/>
          </a:blip>
          <a:stretch>
            <a:fillRect/>
          </a:stretch>
        </p:blipFill>
        <p:spPr>
          <a:xfrm>
            <a:off x="4163675" y="1339322"/>
            <a:ext cx="4209875" cy="3251815"/>
          </a:xfrm>
          <a:prstGeom prst="rect">
            <a:avLst/>
          </a:prstGeom>
          <a:noFill/>
          <a:ln>
            <a:noFill/>
          </a:ln>
        </p:spPr>
      </p:pic>
      <p:sp>
        <p:nvSpPr>
          <p:cNvPr id="3373" name="Google Shape;3373;p380"/>
          <p:cNvSpPr/>
          <p:nvPr/>
        </p:nvSpPr>
        <p:spPr>
          <a:xfrm>
            <a:off x="5444250" y="3571825"/>
            <a:ext cx="3379800" cy="45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80"/>
          <p:cNvSpPr txBox="1"/>
          <p:nvPr/>
        </p:nvSpPr>
        <p:spPr>
          <a:xfrm>
            <a:off x="5618700" y="3477350"/>
            <a:ext cx="3648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latin typeface="Courier New"/>
                <a:ea typeface="Courier New"/>
                <a:cs typeface="Courier New"/>
                <a:sym typeface="Courier New"/>
              </a:rPr>
              <a:t>Mauvais ajustement : pas de</a:t>
            </a:r>
            <a:br>
              <a:rPr lang="fr">
                <a:latin typeface="Courier New"/>
                <a:ea typeface="Courier New"/>
                <a:cs typeface="Courier New"/>
                <a:sym typeface="Courier New"/>
              </a:rPr>
            </a:br>
            <a:r>
              <a:rPr lang="fr">
                <a:latin typeface="Courier New"/>
                <a:ea typeface="Courier New"/>
                <a:cs typeface="Courier New"/>
                <a:sym typeface="Courier New"/>
              </a:rPr>
              <a:t>normalité (2 gaussiennes ?)</a:t>
            </a:r>
            <a:endParaRPr>
              <a:latin typeface="Courier New"/>
              <a:ea typeface="Courier New"/>
              <a:cs typeface="Courier New"/>
              <a:sym typeface="Courier New"/>
            </a:endParaRPr>
          </a:p>
        </p:txBody>
      </p:sp>
      <p:pic>
        <p:nvPicPr>
          <p:cNvPr id="3375" name="Google Shape;3375;p380"/>
          <p:cNvPicPr preferRelativeResize="0"/>
          <p:nvPr/>
        </p:nvPicPr>
        <p:blipFill>
          <a:blip r:embed="rId5">
            <a:alphaModFix/>
          </a:blip>
          <a:stretch>
            <a:fillRect/>
          </a:stretch>
        </p:blipFill>
        <p:spPr>
          <a:xfrm>
            <a:off x="304800" y="1537550"/>
            <a:ext cx="3807126" cy="2855344"/>
          </a:xfrm>
          <a:prstGeom prst="rect">
            <a:avLst/>
          </a:prstGeom>
          <a:noFill/>
          <a:ln>
            <a:noFill/>
          </a:ln>
        </p:spPr>
      </p:pic>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3379"/>
        <p:cNvGrpSpPr/>
        <p:nvPr/>
      </p:nvGrpSpPr>
      <p:grpSpPr>
        <a:xfrm>
          <a:off x="0" y="0"/>
          <a:ext cx="0" cy="0"/>
          <a:chOff x="0" y="0"/>
          <a:chExt cx="0" cy="0"/>
        </a:xfrm>
      </p:grpSpPr>
      <p:sp>
        <p:nvSpPr>
          <p:cNvPr id="3380" name="Google Shape;3380;p38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 exercice</a:t>
            </a:r>
            <a:endParaRPr sz="3200" baseline="-25000">
              <a:solidFill>
                <a:srgbClr val="707F87"/>
              </a:solidFill>
              <a:latin typeface="Calibri"/>
              <a:ea typeface="Calibri"/>
              <a:cs typeface="Calibri"/>
              <a:sym typeface="Calibri"/>
            </a:endParaRPr>
          </a:p>
        </p:txBody>
      </p:sp>
      <p:cxnSp>
        <p:nvCxnSpPr>
          <p:cNvPr id="3381" name="Google Shape;3381;p38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82" name="Google Shape;3382;p38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3" name="Google Shape;3383;p381"/>
          <p:cNvSpPr txBox="1"/>
          <p:nvPr/>
        </p:nvSpPr>
        <p:spPr>
          <a:xfrm>
            <a:off x="545150" y="1216775"/>
            <a:ext cx="80502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a. Charger le dataset wine à partir de sklearn.datasets.</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b. Sélectionner une caractéristique (par exemple, la teneur en alcool) du dataset pour l'analyse.</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c. Créer un QQ-Plot pour cette caractéristique à l'aide de la bibliothèque statsmodels pour comparer sa distribution avec une distribution normale théorique.</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d. Interpréter le QQ-Plot pour évaluer si la caractéristique sélectionnée suit une distribution normale.</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3387"/>
        <p:cNvGrpSpPr/>
        <p:nvPr/>
      </p:nvGrpSpPr>
      <p:grpSpPr>
        <a:xfrm>
          <a:off x="0" y="0"/>
          <a:ext cx="0" cy="0"/>
          <a:chOff x="0" y="0"/>
          <a:chExt cx="0" cy="0"/>
        </a:xfrm>
      </p:grpSpPr>
      <p:sp>
        <p:nvSpPr>
          <p:cNvPr id="3388" name="Google Shape;3388;p38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 solution</a:t>
            </a:r>
            <a:endParaRPr sz="3200" baseline="-25000">
              <a:solidFill>
                <a:srgbClr val="707F87"/>
              </a:solidFill>
              <a:latin typeface="Calibri"/>
              <a:ea typeface="Calibri"/>
              <a:cs typeface="Calibri"/>
              <a:sym typeface="Calibri"/>
            </a:endParaRPr>
          </a:p>
        </p:txBody>
      </p:sp>
      <p:cxnSp>
        <p:nvCxnSpPr>
          <p:cNvPr id="3389" name="Google Shape;3389;p38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90" name="Google Shape;3390;p38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1" name="Google Shape;3391;p382"/>
          <p:cNvSpPr txBox="1"/>
          <p:nvPr/>
        </p:nvSpPr>
        <p:spPr>
          <a:xfrm>
            <a:off x="545150" y="835775"/>
            <a:ext cx="82626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import numpy as np</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import matplotlib.pyplot as plt</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import statsmodels.api as sm</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from sklearn.datasets import load_wine</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data = load_wine()</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X = data.data</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y = data.target</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alcool = X[:, 0]</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Création du QQ-Plot</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sm.qqplot(alcool, line ='45')</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plt.title("QQ-Plot de la teneur en alcool dans le dataset Wine")</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plt.show()</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pic>
        <p:nvPicPr>
          <p:cNvPr id="3392" name="Google Shape;3392;p382"/>
          <p:cNvPicPr preferRelativeResize="0"/>
          <p:nvPr/>
        </p:nvPicPr>
        <p:blipFill>
          <a:blip r:embed="rId3">
            <a:alphaModFix/>
          </a:blip>
          <a:stretch>
            <a:fillRect/>
          </a:stretch>
        </p:blipFill>
        <p:spPr>
          <a:xfrm>
            <a:off x="6266275" y="911400"/>
            <a:ext cx="2725325" cy="2110700"/>
          </a:xfrm>
          <a:prstGeom prst="rect">
            <a:avLst/>
          </a:prstGeom>
          <a:noFill/>
          <a:ln>
            <a:noFill/>
          </a:ln>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3396"/>
        <p:cNvGrpSpPr/>
        <p:nvPr/>
      </p:nvGrpSpPr>
      <p:grpSpPr>
        <a:xfrm>
          <a:off x="0" y="0"/>
          <a:ext cx="0" cy="0"/>
          <a:chOff x="0" y="0"/>
          <a:chExt cx="0" cy="0"/>
        </a:xfrm>
      </p:grpSpPr>
      <p:sp>
        <p:nvSpPr>
          <p:cNvPr id="3397" name="Google Shape;3397;p38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 solution</a:t>
            </a:r>
            <a:endParaRPr sz="3200" baseline="-25000">
              <a:solidFill>
                <a:srgbClr val="707F87"/>
              </a:solidFill>
              <a:latin typeface="Calibri"/>
              <a:ea typeface="Calibri"/>
              <a:cs typeface="Calibri"/>
              <a:sym typeface="Calibri"/>
            </a:endParaRPr>
          </a:p>
        </p:txBody>
      </p:sp>
      <p:cxnSp>
        <p:nvCxnSpPr>
          <p:cNvPr id="3398" name="Google Shape;3398;p38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399" name="Google Shape;3399;p38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0" name="Google Shape;3400;p383"/>
          <p:cNvSpPr txBox="1"/>
          <p:nvPr/>
        </p:nvSpPr>
        <p:spPr>
          <a:xfrm>
            <a:off x="545150" y="835775"/>
            <a:ext cx="82626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import numpy as np</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import matplotlib.pyplot as plt</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import statsmodels.api as sm</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from sklearn.datasets import load_wine</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data = load_wine()</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X = data.data</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y = data.target</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alcool = X[:, 0]</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 Création du QQ-Plot</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sm.qqplot(alcool, line ='45')</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plt.title("QQ-Plot de la teneur en alcool dans le dataset Wine")</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plt.show()</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sp>
        <p:nvSpPr>
          <p:cNvPr id="3401" name="Google Shape;3401;p383"/>
          <p:cNvSpPr/>
          <p:nvPr/>
        </p:nvSpPr>
        <p:spPr>
          <a:xfrm>
            <a:off x="3649000" y="4067775"/>
            <a:ext cx="4521300" cy="47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402" name="Google Shape;3402;p383"/>
          <p:cNvPicPr preferRelativeResize="0"/>
          <p:nvPr/>
        </p:nvPicPr>
        <p:blipFill>
          <a:blip r:embed="rId3">
            <a:alphaModFix/>
          </a:blip>
          <a:stretch>
            <a:fillRect/>
          </a:stretch>
        </p:blipFill>
        <p:spPr>
          <a:xfrm>
            <a:off x="6266275" y="911400"/>
            <a:ext cx="2725325" cy="2110700"/>
          </a:xfrm>
          <a:prstGeom prst="rect">
            <a:avLst/>
          </a:prstGeom>
          <a:noFill/>
          <a:ln>
            <a:noFill/>
          </a:ln>
        </p:spPr>
      </p:pic>
      <p:sp>
        <p:nvSpPr>
          <p:cNvPr id="3403" name="Google Shape;3403;p383"/>
          <p:cNvSpPr txBox="1"/>
          <p:nvPr/>
        </p:nvSpPr>
        <p:spPr>
          <a:xfrm>
            <a:off x="3686925" y="4082950"/>
            <a:ext cx="49995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600"/>
              <a:t>=&gt; Peut-être normale, mais pas centrée réduite</a:t>
            </a:r>
            <a:endParaRPr sz="160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3407"/>
        <p:cNvGrpSpPr/>
        <p:nvPr/>
      </p:nvGrpSpPr>
      <p:grpSpPr>
        <a:xfrm>
          <a:off x="0" y="0"/>
          <a:ext cx="0" cy="0"/>
          <a:chOff x="0" y="0"/>
          <a:chExt cx="0" cy="0"/>
        </a:xfrm>
      </p:grpSpPr>
      <p:sp>
        <p:nvSpPr>
          <p:cNvPr id="3408" name="Google Shape;3408;p38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 exercice</a:t>
            </a:r>
            <a:endParaRPr sz="3200" baseline="-25000">
              <a:solidFill>
                <a:srgbClr val="707F87"/>
              </a:solidFill>
              <a:latin typeface="Calibri"/>
              <a:ea typeface="Calibri"/>
              <a:cs typeface="Calibri"/>
              <a:sym typeface="Calibri"/>
            </a:endParaRPr>
          </a:p>
        </p:txBody>
      </p:sp>
      <p:cxnSp>
        <p:nvCxnSpPr>
          <p:cNvPr id="3409" name="Google Shape;3409;p38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410" name="Google Shape;3410;p38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1" name="Google Shape;3411;p384"/>
          <p:cNvSpPr txBox="1"/>
          <p:nvPr/>
        </p:nvSpPr>
        <p:spPr>
          <a:xfrm>
            <a:off x="545150" y="896700"/>
            <a:ext cx="80502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a. Charger le dataset wine à partir de sklearn.datasets.</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b. Sélectionner une caractéristique (par exemple, la teneur en alcool) du dataset pour l'analyse.</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c. Créer un QQ-Plot pour cette caractéristique à l'aide de la bibliothèque statsmodels pour comparer sa distribution avec une distribution normale théorique.</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d. Interpréter le QQ-Plot pour évaluer si la caractéristique sélectionnée suit une distribution normale.</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e. Vérifier la normalité, pour une moyenne et un écart-type à définir.</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sp>
        <p:nvSpPr>
          <p:cNvPr id="3416" name="Google Shape;3416;p38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 solution</a:t>
            </a:r>
            <a:endParaRPr sz="3200" baseline="-25000">
              <a:solidFill>
                <a:srgbClr val="707F87"/>
              </a:solidFill>
              <a:latin typeface="Calibri"/>
              <a:ea typeface="Calibri"/>
              <a:cs typeface="Calibri"/>
              <a:sym typeface="Calibri"/>
            </a:endParaRPr>
          </a:p>
        </p:txBody>
      </p:sp>
      <p:cxnSp>
        <p:nvCxnSpPr>
          <p:cNvPr id="3417" name="Google Shape;3417;p38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418" name="Google Shape;3418;p38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9" name="Google Shape;3419;p385"/>
          <p:cNvSpPr txBox="1"/>
          <p:nvPr/>
        </p:nvSpPr>
        <p:spPr>
          <a:xfrm>
            <a:off x="545150" y="835775"/>
            <a:ext cx="82626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import numpy as np</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import matplotlib.pyplot as plt</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import statsmodels.api as sm</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from sklearn.datasets import load_wine</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from scipy import stats</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data = load_wine()</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X = data.data</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alcool = X[:, 0]</a:t>
            </a:r>
            <a:endParaRPr sz="1500">
              <a:latin typeface="Courier New"/>
              <a:ea typeface="Courier New"/>
              <a:cs typeface="Courier New"/>
              <a:sym typeface="Courier New"/>
            </a:endParaRPr>
          </a:p>
          <a:p>
            <a:pPr marL="0" lvl="0" indent="0" algn="l" rtl="0">
              <a:spcBef>
                <a:spcPts val="0"/>
              </a:spcBef>
              <a:spcAft>
                <a:spcPts val="0"/>
              </a:spcAft>
              <a:buNone/>
            </a:pPr>
            <a:r>
              <a:rPr lang="fr" sz="1500">
                <a:latin typeface="Courier New"/>
                <a:ea typeface="Courier New"/>
                <a:cs typeface="Courier New"/>
                <a:sym typeface="Courier New"/>
              </a:rPr>
              <a:t>alcool_centre = (alcool - np.mean(alcool)) / np.std(alcool)</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 Création du QQ-Plot avec les données standardisées</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sm.qqplot(alcool_centre, line='45')</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plt.title("QQ-Plot de la teneur en alcool standardisée")</a:t>
            </a:r>
            <a:endParaRPr sz="15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sz="1500">
                <a:latin typeface="Courier New"/>
                <a:ea typeface="Courier New"/>
                <a:cs typeface="Courier New"/>
                <a:sym typeface="Courier New"/>
              </a:rPr>
              <a:t>plt.show()</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pic>
        <p:nvPicPr>
          <p:cNvPr id="3420" name="Google Shape;3420;p385"/>
          <p:cNvPicPr preferRelativeResize="0"/>
          <p:nvPr/>
        </p:nvPicPr>
        <p:blipFill>
          <a:blip r:embed="rId3">
            <a:alphaModFix/>
          </a:blip>
          <a:stretch>
            <a:fillRect/>
          </a:stretch>
        </p:blipFill>
        <p:spPr>
          <a:xfrm>
            <a:off x="5729775" y="439199"/>
            <a:ext cx="3282750" cy="2476000"/>
          </a:xfrm>
          <a:prstGeom prst="rect">
            <a:avLst/>
          </a:prstGeom>
          <a:noFill/>
          <a:ln>
            <a:noFill/>
          </a:ln>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3424"/>
        <p:cNvGrpSpPr/>
        <p:nvPr/>
      </p:nvGrpSpPr>
      <p:grpSpPr>
        <a:xfrm>
          <a:off x="0" y="0"/>
          <a:ext cx="0" cy="0"/>
          <a:chOff x="0" y="0"/>
          <a:chExt cx="0" cy="0"/>
        </a:xfrm>
      </p:grpSpPr>
      <p:sp>
        <p:nvSpPr>
          <p:cNvPr id="3425" name="Google Shape;3425;p38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et autres lois</a:t>
            </a:r>
            <a:endParaRPr sz="3200" baseline="-25000">
              <a:solidFill>
                <a:srgbClr val="707F87"/>
              </a:solidFill>
              <a:latin typeface="Calibri"/>
              <a:ea typeface="Calibri"/>
              <a:cs typeface="Calibri"/>
              <a:sym typeface="Calibri"/>
            </a:endParaRPr>
          </a:p>
        </p:txBody>
      </p:sp>
      <p:cxnSp>
        <p:nvCxnSpPr>
          <p:cNvPr id="3426" name="Google Shape;3426;p38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427" name="Google Shape;3427;p38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8" name="Google Shape;3428;p386"/>
          <p:cNvSpPr txBox="1"/>
          <p:nvPr/>
        </p:nvSpPr>
        <p:spPr>
          <a:xfrm>
            <a:off x="545150" y="1216775"/>
            <a:ext cx="8050200" cy="1569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Le modèle théorique n’est pas obligatoirement une loi normale.</a:t>
            </a: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On peut ajouter un deuxième argument :</a:t>
            </a:r>
            <a:endParaRPr sz="1500">
              <a:latin typeface="Courier New"/>
              <a:ea typeface="Courier New"/>
              <a:cs typeface="Courier New"/>
              <a:sym typeface="Courier New"/>
            </a:endParaRPr>
          </a:p>
          <a:p>
            <a:pPr marL="914400" lvl="1" indent="-323850" algn="l" rtl="0">
              <a:spcBef>
                <a:spcPts val="0"/>
              </a:spcBef>
              <a:spcAft>
                <a:spcPts val="0"/>
              </a:spcAft>
              <a:buSzPts val="1500"/>
              <a:buFont typeface="Courier New"/>
              <a:buChar char="○"/>
            </a:pPr>
            <a:r>
              <a:rPr lang="fr" sz="1500">
                <a:latin typeface="Courier New"/>
                <a:ea typeface="Courier New"/>
                <a:cs typeface="Courier New"/>
                <a:sym typeface="Courier New"/>
              </a:rPr>
              <a:t>Elle correspond à la loi que l’on souhaite tester</a:t>
            </a:r>
            <a:endParaRPr sz="1500">
              <a:latin typeface="Courier New"/>
              <a:ea typeface="Courier New"/>
              <a:cs typeface="Courier New"/>
              <a:sym typeface="Courier New"/>
            </a:endParaRPr>
          </a:p>
          <a:p>
            <a:pPr marL="914400" lvl="1" indent="-323850" algn="l" rtl="0">
              <a:spcBef>
                <a:spcPts val="0"/>
              </a:spcBef>
              <a:spcAft>
                <a:spcPts val="0"/>
              </a:spcAft>
              <a:buSzPts val="1500"/>
              <a:buFont typeface="Courier New"/>
              <a:buChar char="○"/>
            </a:pPr>
            <a:r>
              <a:rPr lang="fr" sz="1500">
                <a:latin typeface="Courier New"/>
                <a:ea typeface="Courier New"/>
                <a:cs typeface="Courier New"/>
                <a:sym typeface="Courier New"/>
              </a:rPr>
              <a:t>C’est un objet scipy.stats</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3432"/>
        <p:cNvGrpSpPr/>
        <p:nvPr/>
      </p:nvGrpSpPr>
      <p:grpSpPr>
        <a:xfrm>
          <a:off x="0" y="0"/>
          <a:ext cx="0" cy="0"/>
          <a:chOff x="0" y="0"/>
          <a:chExt cx="0" cy="0"/>
        </a:xfrm>
      </p:grpSpPr>
      <p:sp>
        <p:nvSpPr>
          <p:cNvPr id="3433" name="Google Shape;3433;p38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et autres lois</a:t>
            </a:r>
            <a:endParaRPr sz="3200" baseline="-25000">
              <a:solidFill>
                <a:srgbClr val="707F87"/>
              </a:solidFill>
              <a:latin typeface="Calibri"/>
              <a:ea typeface="Calibri"/>
              <a:cs typeface="Calibri"/>
              <a:sym typeface="Calibri"/>
            </a:endParaRPr>
          </a:p>
        </p:txBody>
      </p:sp>
      <p:cxnSp>
        <p:nvCxnSpPr>
          <p:cNvPr id="3434" name="Google Shape;3434;p38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435" name="Google Shape;3435;p38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6" name="Google Shape;3436;p387"/>
          <p:cNvSpPr txBox="1"/>
          <p:nvPr/>
        </p:nvSpPr>
        <p:spPr>
          <a:xfrm>
            <a:off x="545150" y="1216775"/>
            <a:ext cx="8050200" cy="1569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Le modèle théorique n’est pas obligatoirement une loi normale.</a:t>
            </a: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On peut ajouter un deuxième argument :</a:t>
            </a:r>
            <a:endParaRPr sz="1500">
              <a:latin typeface="Courier New"/>
              <a:ea typeface="Courier New"/>
              <a:cs typeface="Courier New"/>
              <a:sym typeface="Courier New"/>
            </a:endParaRPr>
          </a:p>
          <a:p>
            <a:pPr marL="914400" lvl="1" indent="-323850" algn="l" rtl="0">
              <a:spcBef>
                <a:spcPts val="0"/>
              </a:spcBef>
              <a:spcAft>
                <a:spcPts val="0"/>
              </a:spcAft>
              <a:buSzPts val="1500"/>
              <a:buFont typeface="Courier New"/>
              <a:buChar char="○"/>
            </a:pPr>
            <a:r>
              <a:rPr lang="fr" sz="1500">
                <a:latin typeface="Courier New"/>
                <a:ea typeface="Courier New"/>
                <a:cs typeface="Courier New"/>
                <a:sym typeface="Courier New"/>
              </a:rPr>
              <a:t>Elle correspond à la loi que l’on souhaite tester</a:t>
            </a:r>
            <a:endParaRPr sz="1500">
              <a:latin typeface="Courier New"/>
              <a:ea typeface="Courier New"/>
              <a:cs typeface="Courier New"/>
              <a:sym typeface="Courier New"/>
            </a:endParaRPr>
          </a:p>
          <a:p>
            <a:pPr marL="914400" lvl="1" indent="-323850" algn="l" rtl="0">
              <a:spcBef>
                <a:spcPts val="0"/>
              </a:spcBef>
              <a:spcAft>
                <a:spcPts val="0"/>
              </a:spcAft>
              <a:buSzPts val="1500"/>
              <a:buFont typeface="Courier New"/>
              <a:buChar char="○"/>
            </a:pPr>
            <a:r>
              <a:rPr lang="fr" sz="1500">
                <a:latin typeface="Courier New"/>
                <a:ea typeface="Courier New"/>
                <a:cs typeface="Courier New"/>
                <a:sym typeface="Courier New"/>
              </a:rPr>
              <a:t>C’est un objet scipy.stats</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sp>
        <p:nvSpPr>
          <p:cNvPr id="3437" name="Google Shape;3437;p387"/>
          <p:cNvSpPr/>
          <p:nvPr/>
        </p:nvSpPr>
        <p:spPr>
          <a:xfrm>
            <a:off x="1585525" y="2778100"/>
            <a:ext cx="5712600" cy="138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38" name="Google Shape;3438;p387"/>
          <p:cNvSpPr txBox="1"/>
          <p:nvPr/>
        </p:nvSpPr>
        <p:spPr>
          <a:xfrm>
            <a:off x="1593125" y="2717400"/>
            <a:ext cx="5856600" cy="16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600"/>
              <a:t>Exercice : </a:t>
            </a:r>
            <a:endParaRPr sz="1600"/>
          </a:p>
          <a:p>
            <a:pPr marL="457200" lvl="0" indent="-330200" algn="l" rtl="0">
              <a:spcBef>
                <a:spcPts val="0"/>
              </a:spcBef>
              <a:spcAft>
                <a:spcPts val="0"/>
              </a:spcAft>
              <a:buSzPts val="1600"/>
              <a:buAutoNum type="arabicPeriod"/>
            </a:pPr>
            <a:r>
              <a:rPr lang="fr" sz="1600"/>
              <a:t>Tirer 1000 nombres réels uniformément répartis dans [0,1]</a:t>
            </a:r>
            <a:endParaRPr sz="1600"/>
          </a:p>
          <a:p>
            <a:pPr marL="457200" lvl="0" indent="-330200" algn="l" rtl="0">
              <a:lnSpc>
                <a:spcPct val="115000"/>
              </a:lnSpc>
              <a:spcBef>
                <a:spcPts val="0"/>
              </a:spcBef>
              <a:spcAft>
                <a:spcPts val="0"/>
              </a:spcAft>
              <a:buSzPts val="1600"/>
              <a:buAutoNum type="arabicPeriod"/>
            </a:pPr>
            <a:r>
              <a:rPr lang="fr" sz="1600">
                <a:solidFill>
                  <a:schemeClr val="dk1"/>
                </a:solidFill>
              </a:rPr>
              <a:t>Évaluer la pertinence d’un ajustement à une loi normale, uniforme, et Poisson(2)</a:t>
            </a: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Génération d’images </a:t>
            </a:r>
            <a:endParaRPr sz="3200" dirty="0">
              <a:solidFill>
                <a:srgbClr val="707F87"/>
              </a:solidFill>
              <a:latin typeface="Calibri"/>
              <a:ea typeface="Calibri"/>
              <a:cs typeface="Calibri"/>
              <a:sym typeface="Calibri"/>
            </a:endParaRPr>
          </a:p>
        </p:txBody>
      </p:sp>
      <p:cxnSp>
        <p:nvCxnSpPr>
          <p:cNvPr id="605" name="Google Shape;605;p5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606" name="Google Shape;606;p55"/>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07" name="Google Shape;607;p55"/>
          <p:cNvPicPr preferRelativeResize="0"/>
          <p:nvPr/>
        </p:nvPicPr>
        <p:blipFill>
          <a:blip r:embed="rId3">
            <a:alphaModFix/>
          </a:blip>
          <a:stretch>
            <a:fillRect/>
          </a:stretch>
        </p:blipFill>
        <p:spPr>
          <a:xfrm>
            <a:off x="937425" y="910814"/>
            <a:ext cx="7517115" cy="3566698"/>
          </a:xfrm>
          <a:prstGeom prst="rect">
            <a:avLst/>
          </a:prstGeom>
          <a:noFill/>
          <a:ln>
            <a:noFill/>
          </a:ln>
        </p:spPr>
      </p:pic>
      <p:cxnSp>
        <p:nvCxnSpPr>
          <p:cNvPr id="608" name="Google Shape;608;p55"/>
          <p:cNvCxnSpPr/>
          <p:nvPr/>
        </p:nvCxnSpPr>
        <p:spPr>
          <a:xfrm rot="10800000" flipH="1">
            <a:off x="617850" y="2939475"/>
            <a:ext cx="799500" cy="574200"/>
          </a:xfrm>
          <a:prstGeom prst="straightConnector1">
            <a:avLst/>
          </a:prstGeom>
          <a:noFill/>
          <a:ln w="9525" cap="flat" cmpd="sng">
            <a:solidFill>
              <a:schemeClr val="dk2"/>
            </a:solidFill>
            <a:prstDash val="solid"/>
            <a:round/>
            <a:headEnd type="none" w="med" len="med"/>
            <a:tailEnd type="triangle" w="med" len="med"/>
          </a:ln>
        </p:spPr>
      </p:cxnSp>
      <p:sp>
        <p:nvSpPr>
          <p:cNvPr id="609" name="Google Shape;609;p55"/>
          <p:cNvSpPr txBox="1"/>
          <p:nvPr/>
        </p:nvSpPr>
        <p:spPr>
          <a:xfrm>
            <a:off x="123575" y="3481600"/>
            <a:ext cx="1301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Input</a:t>
            </a:r>
            <a:endParaRPr sz="1500">
              <a:latin typeface="Courier New"/>
              <a:ea typeface="Courier New"/>
              <a:cs typeface="Courier New"/>
              <a:sym typeface="Courier New"/>
            </a:endParaRPr>
          </a:p>
        </p:txBody>
      </p:sp>
      <p:sp>
        <p:nvSpPr>
          <p:cNvPr id="610" name="Google Shape;610;p55"/>
          <p:cNvSpPr txBox="1"/>
          <p:nvPr/>
        </p:nvSpPr>
        <p:spPr>
          <a:xfrm>
            <a:off x="72450" y="2580050"/>
            <a:ext cx="1301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Output</a:t>
            </a:r>
            <a:endParaRPr sz="1500">
              <a:latin typeface="Courier New"/>
              <a:ea typeface="Courier New"/>
              <a:cs typeface="Courier New"/>
              <a:sym typeface="Courier New"/>
            </a:endParaRPr>
          </a:p>
        </p:txBody>
      </p:sp>
      <p:cxnSp>
        <p:nvCxnSpPr>
          <p:cNvPr id="611" name="Google Shape;611;p55"/>
          <p:cNvCxnSpPr/>
          <p:nvPr/>
        </p:nvCxnSpPr>
        <p:spPr>
          <a:xfrm rot="10800000" flipH="1">
            <a:off x="486750" y="2081750"/>
            <a:ext cx="480000" cy="566700"/>
          </a:xfrm>
          <a:prstGeom prst="straightConnector1">
            <a:avLst/>
          </a:prstGeom>
          <a:noFill/>
          <a:ln w="9525" cap="flat" cmpd="sng">
            <a:solidFill>
              <a:schemeClr val="dk2"/>
            </a:solidFill>
            <a:prstDash val="solid"/>
            <a:round/>
            <a:headEnd type="none" w="med" len="med"/>
            <a:tailEnd type="triangle" w="med" len="med"/>
          </a:ln>
        </p:spPr>
      </p:cxnSp>
      <p:sp>
        <p:nvSpPr>
          <p:cNvPr id="612" name="Google Shape;612;p55"/>
          <p:cNvSpPr txBox="1"/>
          <p:nvPr/>
        </p:nvSpPr>
        <p:spPr>
          <a:xfrm>
            <a:off x="2289625" y="4662125"/>
            <a:ext cx="402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a:t>https://github.com/karpathy/neuraltalk2</a:t>
            </a:r>
            <a:endParaRPr i="1"/>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3442"/>
        <p:cNvGrpSpPr/>
        <p:nvPr/>
      </p:nvGrpSpPr>
      <p:grpSpPr>
        <a:xfrm>
          <a:off x="0" y="0"/>
          <a:ext cx="0" cy="0"/>
          <a:chOff x="0" y="0"/>
          <a:chExt cx="0" cy="0"/>
        </a:xfrm>
      </p:grpSpPr>
      <p:sp>
        <p:nvSpPr>
          <p:cNvPr id="3443" name="Google Shape;3443;p38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Q-Q plot et autres lois</a:t>
            </a:r>
            <a:endParaRPr sz="3200" baseline="-25000">
              <a:solidFill>
                <a:srgbClr val="707F87"/>
              </a:solidFill>
              <a:latin typeface="Calibri"/>
              <a:ea typeface="Calibri"/>
              <a:cs typeface="Calibri"/>
              <a:sym typeface="Calibri"/>
            </a:endParaRPr>
          </a:p>
        </p:txBody>
      </p:sp>
      <p:cxnSp>
        <p:nvCxnSpPr>
          <p:cNvPr id="3444" name="Google Shape;3444;p38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445" name="Google Shape;3445;p38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6" name="Google Shape;3446;p388"/>
          <p:cNvSpPr txBox="1"/>
          <p:nvPr/>
        </p:nvSpPr>
        <p:spPr>
          <a:xfrm>
            <a:off x="261675" y="817000"/>
            <a:ext cx="862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447" name="Google Shape;3447;p388"/>
          <p:cNvSpPr txBox="1"/>
          <p:nvPr/>
        </p:nvSpPr>
        <p:spPr>
          <a:xfrm>
            <a:off x="1548225" y="682900"/>
            <a:ext cx="5742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fr">
                <a:latin typeface="Courier New"/>
                <a:ea typeface="Courier New"/>
                <a:cs typeface="Courier New"/>
                <a:sym typeface="Courier New"/>
              </a:rPr>
              <a:t>&gt;&gt;&gt; import numpy as np</a:t>
            </a: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latin typeface="Courier New"/>
                <a:ea typeface="Courier New"/>
                <a:cs typeface="Courier New"/>
                <a:sym typeface="Courier New"/>
              </a:rPr>
              <a:t>&gt;&gt;&gt; import statsmodels.api as smi</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&gt;&gt;&gt; from scipy.stats import norm, uniform, poisson</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&gt;&gt;&gt; x = np.random.uniform(0,1,1000)</a:t>
            </a:r>
            <a:endParaRPr>
              <a:latin typeface="Courier New"/>
              <a:ea typeface="Courier New"/>
              <a:cs typeface="Courier New"/>
              <a:sym typeface="Courier New"/>
            </a:endParaRPr>
          </a:p>
        </p:txBody>
      </p:sp>
      <p:pic>
        <p:nvPicPr>
          <p:cNvPr id="3448" name="Google Shape;3448;p388"/>
          <p:cNvPicPr preferRelativeResize="0"/>
          <p:nvPr/>
        </p:nvPicPr>
        <p:blipFill>
          <a:blip r:embed="rId3">
            <a:alphaModFix/>
          </a:blip>
          <a:stretch>
            <a:fillRect/>
          </a:stretch>
        </p:blipFill>
        <p:spPr>
          <a:xfrm>
            <a:off x="152400" y="1882000"/>
            <a:ext cx="2881251" cy="2075075"/>
          </a:xfrm>
          <a:prstGeom prst="rect">
            <a:avLst/>
          </a:prstGeom>
          <a:noFill/>
          <a:ln>
            <a:noFill/>
          </a:ln>
        </p:spPr>
      </p:pic>
      <p:pic>
        <p:nvPicPr>
          <p:cNvPr id="3449" name="Google Shape;3449;p388"/>
          <p:cNvPicPr preferRelativeResize="0"/>
          <p:nvPr/>
        </p:nvPicPr>
        <p:blipFill>
          <a:blip r:embed="rId4">
            <a:alphaModFix/>
          </a:blip>
          <a:stretch>
            <a:fillRect/>
          </a:stretch>
        </p:blipFill>
        <p:spPr>
          <a:xfrm>
            <a:off x="3186050" y="1882000"/>
            <a:ext cx="2840875" cy="2046000"/>
          </a:xfrm>
          <a:prstGeom prst="rect">
            <a:avLst/>
          </a:prstGeom>
          <a:noFill/>
          <a:ln>
            <a:noFill/>
          </a:ln>
        </p:spPr>
      </p:pic>
      <p:pic>
        <p:nvPicPr>
          <p:cNvPr id="3450" name="Google Shape;3450;p388"/>
          <p:cNvPicPr preferRelativeResize="0"/>
          <p:nvPr/>
        </p:nvPicPr>
        <p:blipFill>
          <a:blip r:embed="rId5">
            <a:alphaModFix/>
          </a:blip>
          <a:stretch>
            <a:fillRect/>
          </a:stretch>
        </p:blipFill>
        <p:spPr>
          <a:xfrm>
            <a:off x="6179325" y="1882000"/>
            <a:ext cx="2812276" cy="2025403"/>
          </a:xfrm>
          <a:prstGeom prst="rect">
            <a:avLst/>
          </a:prstGeom>
          <a:noFill/>
          <a:ln>
            <a:noFill/>
          </a:ln>
        </p:spPr>
      </p:pic>
      <p:sp>
        <p:nvSpPr>
          <p:cNvPr id="3451" name="Google Shape;3451;p388"/>
          <p:cNvSpPr txBox="1"/>
          <p:nvPr/>
        </p:nvSpPr>
        <p:spPr>
          <a:xfrm>
            <a:off x="530625" y="3964350"/>
            <a:ext cx="854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chemeClr val="dk1"/>
                </a:solidFill>
              </a:rPr>
              <a:t>smi.qqplot(x, norm, line='r')           smi.qqplot(x, uniform, line='r')              </a:t>
            </a:r>
            <a:r>
              <a:rPr lang="fr"/>
              <a:t>smi.qqplot(x, poisson(2), line='r')</a:t>
            </a:r>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3455"/>
        <p:cNvGrpSpPr/>
        <p:nvPr/>
      </p:nvGrpSpPr>
      <p:grpSpPr>
        <a:xfrm>
          <a:off x="0" y="0"/>
          <a:ext cx="0" cy="0"/>
          <a:chOff x="0" y="0"/>
          <a:chExt cx="0" cy="0"/>
        </a:xfrm>
      </p:grpSpPr>
      <p:sp>
        <p:nvSpPr>
          <p:cNvPr id="3456" name="Google Shape;3456;p38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normalité : Shapiro-Wilk</a:t>
            </a:r>
            <a:endParaRPr sz="3200" baseline="-25000">
              <a:solidFill>
                <a:srgbClr val="707F87"/>
              </a:solidFill>
              <a:latin typeface="Calibri"/>
              <a:ea typeface="Calibri"/>
              <a:cs typeface="Calibri"/>
              <a:sym typeface="Calibri"/>
            </a:endParaRPr>
          </a:p>
        </p:txBody>
      </p:sp>
      <p:cxnSp>
        <p:nvCxnSpPr>
          <p:cNvPr id="3457" name="Google Shape;3457;p38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458" name="Google Shape;3458;p38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9" name="Google Shape;3459;p389"/>
          <p:cNvSpPr txBox="1"/>
          <p:nvPr/>
        </p:nvSpPr>
        <p:spPr>
          <a:xfrm>
            <a:off x="239875" y="850975"/>
            <a:ext cx="8438700" cy="269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H0 : “l’échantillon est issu d’une population à distribution gaussienne” </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H1 : “l’échantillon n’est pas issu d’une population à distribution gaussienne”. </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9144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p-valeur &gt; 0.05 : H0 n’est pas rejetée</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 on peut (se risquer à) admettre la normalité</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p-valeur &lt; 0.05 : l’hypothèse de normalité est rejetée</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p-valeur &lt; 0.001 : le rejet de la normalité des données est hautement significatif</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3463"/>
        <p:cNvGrpSpPr/>
        <p:nvPr/>
      </p:nvGrpSpPr>
      <p:grpSpPr>
        <a:xfrm>
          <a:off x="0" y="0"/>
          <a:ext cx="0" cy="0"/>
          <a:chOff x="0" y="0"/>
          <a:chExt cx="0" cy="0"/>
        </a:xfrm>
      </p:grpSpPr>
      <p:sp>
        <p:nvSpPr>
          <p:cNvPr id="3464" name="Google Shape;3464;p39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normalité : Shapiro-Wilk</a:t>
            </a:r>
            <a:endParaRPr sz="3200" baseline="-25000">
              <a:solidFill>
                <a:srgbClr val="707F87"/>
              </a:solidFill>
              <a:latin typeface="Calibri"/>
              <a:ea typeface="Calibri"/>
              <a:cs typeface="Calibri"/>
              <a:sym typeface="Calibri"/>
            </a:endParaRPr>
          </a:p>
        </p:txBody>
      </p:sp>
      <p:cxnSp>
        <p:nvCxnSpPr>
          <p:cNvPr id="3465" name="Google Shape;3465;p39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466" name="Google Shape;3466;p39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467" name="Google Shape;3467;p390"/>
          <p:cNvPicPr preferRelativeResize="0"/>
          <p:nvPr/>
        </p:nvPicPr>
        <p:blipFill>
          <a:blip r:embed="rId3">
            <a:alphaModFix/>
          </a:blip>
          <a:stretch>
            <a:fillRect/>
          </a:stretch>
        </p:blipFill>
        <p:spPr>
          <a:xfrm>
            <a:off x="152400" y="911400"/>
            <a:ext cx="5032775" cy="2987525"/>
          </a:xfrm>
          <a:prstGeom prst="rect">
            <a:avLst/>
          </a:prstGeom>
          <a:noFill/>
          <a:ln>
            <a:noFill/>
          </a:ln>
        </p:spPr>
      </p:pic>
      <p:pic>
        <p:nvPicPr>
          <p:cNvPr id="3468" name="Google Shape;3468;p390"/>
          <p:cNvPicPr preferRelativeResize="0"/>
          <p:nvPr/>
        </p:nvPicPr>
        <p:blipFill>
          <a:blip r:embed="rId4">
            <a:alphaModFix/>
          </a:blip>
          <a:stretch>
            <a:fillRect/>
          </a:stretch>
        </p:blipFill>
        <p:spPr>
          <a:xfrm>
            <a:off x="5337575" y="911401"/>
            <a:ext cx="3654025" cy="2736820"/>
          </a:xfrm>
          <a:prstGeom prst="rect">
            <a:avLst/>
          </a:prstGeom>
          <a:noFill/>
          <a:ln>
            <a:noFill/>
          </a:ln>
        </p:spPr>
      </p:pic>
      <p:pic>
        <p:nvPicPr>
          <p:cNvPr id="3469" name="Google Shape;3469;p390"/>
          <p:cNvPicPr preferRelativeResize="0"/>
          <p:nvPr/>
        </p:nvPicPr>
        <p:blipFill>
          <a:blip r:embed="rId5">
            <a:alphaModFix/>
          </a:blip>
          <a:stretch>
            <a:fillRect/>
          </a:stretch>
        </p:blipFill>
        <p:spPr>
          <a:xfrm>
            <a:off x="1153163" y="3898925"/>
            <a:ext cx="6837670" cy="939775"/>
          </a:xfrm>
          <a:prstGeom prst="rect">
            <a:avLst/>
          </a:prstGeom>
          <a:noFill/>
          <a:ln>
            <a:noFill/>
          </a:ln>
        </p:spPr>
      </p:pic>
      <p:sp>
        <p:nvSpPr>
          <p:cNvPr id="3470" name="Google Shape;3470;p390"/>
          <p:cNvSpPr/>
          <p:nvPr/>
        </p:nvSpPr>
        <p:spPr>
          <a:xfrm>
            <a:off x="5337575" y="4444075"/>
            <a:ext cx="1117200" cy="44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1" name="Google Shape;3471;p390"/>
          <p:cNvCxnSpPr>
            <a:endCxn id="3470" idx="0"/>
          </p:cNvCxnSpPr>
          <p:nvPr/>
        </p:nvCxnSpPr>
        <p:spPr>
          <a:xfrm>
            <a:off x="5022575" y="4240675"/>
            <a:ext cx="873600" cy="203400"/>
          </a:xfrm>
          <a:prstGeom prst="straightConnector1">
            <a:avLst/>
          </a:prstGeom>
          <a:noFill/>
          <a:ln w="9525" cap="flat" cmpd="sng">
            <a:solidFill>
              <a:srgbClr val="FF0000"/>
            </a:solidFill>
            <a:prstDash val="solid"/>
            <a:round/>
            <a:headEnd type="none" w="med" len="med"/>
            <a:tailEnd type="triangle" w="med" len="med"/>
          </a:ln>
        </p:spPr>
      </p:cxnSp>
      <p:sp>
        <p:nvSpPr>
          <p:cNvPr id="3472" name="Google Shape;3472;p390"/>
          <p:cNvSpPr/>
          <p:nvPr/>
        </p:nvSpPr>
        <p:spPr>
          <a:xfrm>
            <a:off x="3874200" y="3615450"/>
            <a:ext cx="4804500" cy="6252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90"/>
          <p:cNvSpPr txBox="1"/>
          <p:nvPr/>
        </p:nvSpPr>
        <p:spPr>
          <a:xfrm>
            <a:off x="3866950" y="3608175"/>
            <a:ext cx="479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latin typeface="Courier New"/>
                <a:ea typeface="Courier New"/>
                <a:cs typeface="Courier New"/>
                <a:sym typeface="Courier New"/>
              </a:rPr>
              <a:t>p-value &lt; 0.05</a:t>
            </a:r>
            <a:r>
              <a:rPr lang="fr">
                <a:latin typeface="Courier New"/>
                <a:ea typeface="Courier New"/>
                <a:cs typeface="Courier New"/>
                <a:sym typeface="Courier New"/>
              </a:rPr>
              <a:t> =&gt; hypothèse de normalité </a:t>
            </a:r>
            <a:r>
              <a:rPr lang="fr" u="sng">
                <a:latin typeface="Courier New"/>
                <a:ea typeface="Courier New"/>
                <a:cs typeface="Courier New"/>
                <a:sym typeface="Courier New"/>
              </a:rPr>
              <a:t>rejetée</a:t>
            </a:r>
            <a:r>
              <a:rPr lang="fr">
                <a:latin typeface="Courier New"/>
                <a:ea typeface="Courier New"/>
                <a:cs typeface="Courier New"/>
                <a:sym typeface="Courier New"/>
              </a:rPr>
              <a:t> pour la longueur des sépales d’iris</a:t>
            </a:r>
            <a:endParaRPr>
              <a:latin typeface="Courier New"/>
              <a:ea typeface="Courier New"/>
              <a:cs typeface="Courier New"/>
              <a:sym typeface="Courier New"/>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3477"/>
        <p:cNvGrpSpPr/>
        <p:nvPr/>
      </p:nvGrpSpPr>
      <p:grpSpPr>
        <a:xfrm>
          <a:off x="0" y="0"/>
          <a:ext cx="0" cy="0"/>
          <a:chOff x="0" y="0"/>
          <a:chExt cx="0" cy="0"/>
        </a:xfrm>
      </p:grpSpPr>
      <p:sp>
        <p:nvSpPr>
          <p:cNvPr id="3478" name="Google Shape;3478;p39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normalité : Shapiro-Wilk</a:t>
            </a:r>
            <a:endParaRPr sz="3200" baseline="-25000">
              <a:solidFill>
                <a:srgbClr val="707F87"/>
              </a:solidFill>
              <a:latin typeface="Calibri"/>
              <a:ea typeface="Calibri"/>
              <a:cs typeface="Calibri"/>
              <a:sym typeface="Calibri"/>
            </a:endParaRPr>
          </a:p>
        </p:txBody>
      </p:sp>
      <p:cxnSp>
        <p:nvCxnSpPr>
          <p:cNvPr id="3479" name="Google Shape;3479;p39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480" name="Google Shape;3480;p39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481" name="Google Shape;3481;p391"/>
          <p:cNvPicPr preferRelativeResize="0"/>
          <p:nvPr/>
        </p:nvPicPr>
        <p:blipFill>
          <a:blip r:embed="rId3">
            <a:alphaModFix/>
          </a:blip>
          <a:stretch>
            <a:fillRect/>
          </a:stretch>
        </p:blipFill>
        <p:spPr>
          <a:xfrm>
            <a:off x="152400" y="911400"/>
            <a:ext cx="5032775" cy="2987525"/>
          </a:xfrm>
          <a:prstGeom prst="rect">
            <a:avLst/>
          </a:prstGeom>
          <a:noFill/>
          <a:ln>
            <a:noFill/>
          </a:ln>
        </p:spPr>
      </p:pic>
      <p:pic>
        <p:nvPicPr>
          <p:cNvPr id="3482" name="Google Shape;3482;p391"/>
          <p:cNvPicPr preferRelativeResize="0"/>
          <p:nvPr/>
        </p:nvPicPr>
        <p:blipFill>
          <a:blip r:embed="rId4">
            <a:alphaModFix/>
          </a:blip>
          <a:stretch>
            <a:fillRect/>
          </a:stretch>
        </p:blipFill>
        <p:spPr>
          <a:xfrm>
            <a:off x="5337575" y="911401"/>
            <a:ext cx="3654025" cy="2736820"/>
          </a:xfrm>
          <a:prstGeom prst="rect">
            <a:avLst/>
          </a:prstGeom>
          <a:noFill/>
          <a:ln>
            <a:noFill/>
          </a:ln>
        </p:spPr>
      </p:pic>
      <p:pic>
        <p:nvPicPr>
          <p:cNvPr id="3483" name="Google Shape;3483;p391"/>
          <p:cNvPicPr preferRelativeResize="0"/>
          <p:nvPr/>
        </p:nvPicPr>
        <p:blipFill>
          <a:blip r:embed="rId5">
            <a:alphaModFix/>
          </a:blip>
          <a:stretch>
            <a:fillRect/>
          </a:stretch>
        </p:blipFill>
        <p:spPr>
          <a:xfrm>
            <a:off x="1153163" y="3898925"/>
            <a:ext cx="6837670" cy="939775"/>
          </a:xfrm>
          <a:prstGeom prst="rect">
            <a:avLst/>
          </a:prstGeom>
          <a:noFill/>
          <a:ln>
            <a:noFill/>
          </a:ln>
        </p:spPr>
      </p:pic>
      <p:sp>
        <p:nvSpPr>
          <p:cNvPr id="3484" name="Google Shape;3484;p391"/>
          <p:cNvSpPr/>
          <p:nvPr/>
        </p:nvSpPr>
        <p:spPr>
          <a:xfrm>
            <a:off x="5337575" y="4444075"/>
            <a:ext cx="1117200" cy="44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5" name="Google Shape;3485;p391"/>
          <p:cNvCxnSpPr>
            <a:endCxn id="3484" idx="0"/>
          </p:cNvCxnSpPr>
          <p:nvPr/>
        </p:nvCxnSpPr>
        <p:spPr>
          <a:xfrm>
            <a:off x="5022575" y="4240675"/>
            <a:ext cx="873600" cy="203400"/>
          </a:xfrm>
          <a:prstGeom prst="straightConnector1">
            <a:avLst/>
          </a:prstGeom>
          <a:noFill/>
          <a:ln w="9525" cap="flat" cmpd="sng">
            <a:solidFill>
              <a:srgbClr val="FF0000"/>
            </a:solidFill>
            <a:prstDash val="solid"/>
            <a:round/>
            <a:headEnd type="none" w="med" len="med"/>
            <a:tailEnd type="triangle" w="med" len="med"/>
          </a:ln>
        </p:spPr>
      </p:cxnSp>
      <p:sp>
        <p:nvSpPr>
          <p:cNvPr id="3486" name="Google Shape;3486;p391"/>
          <p:cNvSpPr/>
          <p:nvPr/>
        </p:nvSpPr>
        <p:spPr>
          <a:xfrm>
            <a:off x="3874200" y="3615450"/>
            <a:ext cx="4804500" cy="6252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91"/>
          <p:cNvSpPr txBox="1"/>
          <p:nvPr/>
        </p:nvSpPr>
        <p:spPr>
          <a:xfrm>
            <a:off x="3866950" y="3608175"/>
            <a:ext cx="479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latin typeface="Courier New"/>
                <a:ea typeface="Courier New"/>
                <a:cs typeface="Courier New"/>
                <a:sym typeface="Courier New"/>
              </a:rPr>
              <a:t>p-value &lt; 0.05</a:t>
            </a:r>
            <a:r>
              <a:rPr lang="fr">
                <a:latin typeface="Courier New"/>
                <a:ea typeface="Courier New"/>
                <a:cs typeface="Courier New"/>
                <a:sym typeface="Courier New"/>
              </a:rPr>
              <a:t> =&gt; hypothèse de normalité </a:t>
            </a:r>
            <a:r>
              <a:rPr lang="fr" u="sng">
                <a:latin typeface="Courier New"/>
                <a:ea typeface="Courier New"/>
                <a:cs typeface="Courier New"/>
                <a:sym typeface="Courier New"/>
              </a:rPr>
              <a:t>rejetée</a:t>
            </a:r>
            <a:r>
              <a:rPr lang="fr">
                <a:latin typeface="Courier New"/>
                <a:ea typeface="Courier New"/>
                <a:cs typeface="Courier New"/>
                <a:sym typeface="Courier New"/>
              </a:rPr>
              <a:t> pour la longueur des sépales d’iris</a:t>
            </a:r>
            <a:endParaRPr>
              <a:latin typeface="Courier New"/>
              <a:ea typeface="Courier New"/>
              <a:cs typeface="Courier New"/>
              <a:sym typeface="Courier New"/>
            </a:endParaRPr>
          </a:p>
        </p:txBody>
      </p:sp>
      <p:sp>
        <p:nvSpPr>
          <p:cNvPr id="3488" name="Google Shape;3488;p391"/>
          <p:cNvSpPr/>
          <p:nvPr/>
        </p:nvSpPr>
        <p:spPr>
          <a:xfrm>
            <a:off x="3866950" y="1268425"/>
            <a:ext cx="3567600" cy="34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9" name="Google Shape;3489;p391"/>
          <p:cNvSpPr txBox="1"/>
          <p:nvPr/>
        </p:nvSpPr>
        <p:spPr>
          <a:xfrm>
            <a:off x="3952450" y="1200150"/>
            <a:ext cx="4728600" cy="11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700"/>
              <a:t>Exercice : tester d’autres features</a:t>
            </a:r>
            <a:endParaRPr sz="170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3493"/>
        <p:cNvGrpSpPr/>
        <p:nvPr/>
      </p:nvGrpSpPr>
      <p:grpSpPr>
        <a:xfrm>
          <a:off x="0" y="0"/>
          <a:ext cx="0" cy="0"/>
          <a:chOff x="0" y="0"/>
          <a:chExt cx="0" cy="0"/>
        </a:xfrm>
      </p:grpSpPr>
      <p:pic>
        <p:nvPicPr>
          <p:cNvPr id="3494" name="Google Shape;3494;p392"/>
          <p:cNvPicPr preferRelativeResize="0"/>
          <p:nvPr/>
        </p:nvPicPr>
        <p:blipFill>
          <a:blip r:embed="rId3">
            <a:alphaModFix/>
          </a:blip>
          <a:stretch>
            <a:fillRect/>
          </a:stretch>
        </p:blipFill>
        <p:spPr>
          <a:xfrm>
            <a:off x="717525" y="3862550"/>
            <a:ext cx="7410501" cy="959625"/>
          </a:xfrm>
          <a:prstGeom prst="rect">
            <a:avLst/>
          </a:prstGeom>
          <a:noFill/>
          <a:ln>
            <a:noFill/>
          </a:ln>
        </p:spPr>
      </p:pic>
      <p:sp>
        <p:nvSpPr>
          <p:cNvPr id="3495" name="Google Shape;3495;p39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normalité : Shapiro-Wilk</a:t>
            </a:r>
            <a:endParaRPr sz="3200" baseline="-25000">
              <a:solidFill>
                <a:srgbClr val="707F87"/>
              </a:solidFill>
              <a:latin typeface="Calibri"/>
              <a:ea typeface="Calibri"/>
              <a:cs typeface="Calibri"/>
              <a:sym typeface="Calibri"/>
            </a:endParaRPr>
          </a:p>
        </p:txBody>
      </p:sp>
      <p:cxnSp>
        <p:nvCxnSpPr>
          <p:cNvPr id="3496" name="Google Shape;3496;p39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497" name="Google Shape;3497;p39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8" name="Google Shape;3498;p392"/>
          <p:cNvSpPr/>
          <p:nvPr/>
        </p:nvSpPr>
        <p:spPr>
          <a:xfrm>
            <a:off x="5337575" y="4444075"/>
            <a:ext cx="1117200" cy="443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9" name="Google Shape;3499;p392"/>
          <p:cNvCxnSpPr>
            <a:endCxn id="3498" idx="0"/>
          </p:cNvCxnSpPr>
          <p:nvPr/>
        </p:nvCxnSpPr>
        <p:spPr>
          <a:xfrm>
            <a:off x="5022575" y="4240675"/>
            <a:ext cx="873600" cy="203400"/>
          </a:xfrm>
          <a:prstGeom prst="straightConnector1">
            <a:avLst/>
          </a:prstGeom>
          <a:noFill/>
          <a:ln w="9525" cap="flat" cmpd="sng">
            <a:solidFill>
              <a:srgbClr val="FF0000"/>
            </a:solidFill>
            <a:prstDash val="solid"/>
            <a:round/>
            <a:headEnd type="none" w="med" len="med"/>
            <a:tailEnd type="triangle" w="med" len="med"/>
          </a:ln>
        </p:spPr>
      </p:cxnSp>
      <p:pic>
        <p:nvPicPr>
          <p:cNvPr id="3500" name="Google Shape;3500;p392"/>
          <p:cNvPicPr preferRelativeResize="0"/>
          <p:nvPr/>
        </p:nvPicPr>
        <p:blipFill>
          <a:blip r:embed="rId4">
            <a:alphaModFix/>
          </a:blip>
          <a:stretch>
            <a:fillRect/>
          </a:stretch>
        </p:blipFill>
        <p:spPr>
          <a:xfrm>
            <a:off x="152400" y="911400"/>
            <a:ext cx="5030176" cy="2946250"/>
          </a:xfrm>
          <a:prstGeom prst="rect">
            <a:avLst/>
          </a:prstGeom>
          <a:noFill/>
          <a:ln>
            <a:noFill/>
          </a:ln>
        </p:spPr>
      </p:pic>
      <p:sp>
        <p:nvSpPr>
          <p:cNvPr id="3501" name="Google Shape;3501;p392"/>
          <p:cNvSpPr/>
          <p:nvPr/>
        </p:nvSpPr>
        <p:spPr>
          <a:xfrm>
            <a:off x="3874200" y="3615450"/>
            <a:ext cx="4804500" cy="6252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92"/>
          <p:cNvSpPr txBox="1"/>
          <p:nvPr/>
        </p:nvSpPr>
        <p:spPr>
          <a:xfrm>
            <a:off x="3866950" y="3608175"/>
            <a:ext cx="479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latin typeface="Courier New"/>
                <a:ea typeface="Courier New"/>
                <a:cs typeface="Courier New"/>
                <a:sym typeface="Courier New"/>
              </a:rPr>
              <a:t>p-value &gt; 0.05</a:t>
            </a:r>
            <a:r>
              <a:rPr lang="fr">
                <a:latin typeface="Courier New"/>
                <a:ea typeface="Courier New"/>
                <a:cs typeface="Courier New"/>
                <a:sym typeface="Courier New"/>
              </a:rPr>
              <a:t> =&gt; hypothèse de normalité </a:t>
            </a:r>
            <a:r>
              <a:rPr lang="fr" u="sng">
                <a:latin typeface="Courier New"/>
                <a:ea typeface="Courier New"/>
                <a:cs typeface="Courier New"/>
                <a:sym typeface="Courier New"/>
              </a:rPr>
              <a:t>admise</a:t>
            </a:r>
            <a:r>
              <a:rPr lang="fr">
                <a:latin typeface="Courier New"/>
                <a:ea typeface="Courier New"/>
                <a:cs typeface="Courier New"/>
                <a:sym typeface="Courier New"/>
              </a:rPr>
              <a:t> pour la largeur des sépales d’iris</a:t>
            </a:r>
            <a:endParaRPr>
              <a:latin typeface="Courier New"/>
              <a:ea typeface="Courier New"/>
              <a:cs typeface="Courier New"/>
              <a:sym typeface="Courier New"/>
            </a:endParaRPr>
          </a:p>
        </p:txBody>
      </p:sp>
      <p:pic>
        <p:nvPicPr>
          <p:cNvPr id="3503" name="Google Shape;3503;p392"/>
          <p:cNvPicPr preferRelativeResize="0"/>
          <p:nvPr/>
        </p:nvPicPr>
        <p:blipFill>
          <a:blip r:embed="rId5">
            <a:alphaModFix/>
          </a:blip>
          <a:stretch>
            <a:fillRect/>
          </a:stretch>
        </p:blipFill>
        <p:spPr>
          <a:xfrm>
            <a:off x="5334975" y="911401"/>
            <a:ext cx="3463691" cy="2544374"/>
          </a:xfrm>
          <a:prstGeom prst="rect">
            <a:avLst/>
          </a:prstGeom>
          <a:noFill/>
          <a:ln>
            <a:noFill/>
          </a:ln>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3507"/>
        <p:cNvGrpSpPr/>
        <p:nvPr/>
      </p:nvGrpSpPr>
      <p:grpSpPr>
        <a:xfrm>
          <a:off x="0" y="0"/>
          <a:ext cx="0" cy="0"/>
          <a:chOff x="0" y="0"/>
          <a:chExt cx="0" cy="0"/>
        </a:xfrm>
      </p:grpSpPr>
      <p:sp>
        <p:nvSpPr>
          <p:cNvPr id="3508" name="Google Shape;3508;p39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du χ² d’adéquation à une loi discrète</a:t>
            </a:r>
            <a:endParaRPr sz="3200" baseline="-25000">
              <a:solidFill>
                <a:srgbClr val="707F87"/>
              </a:solidFill>
              <a:latin typeface="Calibri"/>
              <a:ea typeface="Calibri"/>
              <a:cs typeface="Calibri"/>
              <a:sym typeface="Calibri"/>
            </a:endParaRPr>
          </a:p>
        </p:txBody>
      </p:sp>
      <p:cxnSp>
        <p:nvCxnSpPr>
          <p:cNvPr id="3509" name="Google Shape;3509;p39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510" name="Google Shape;3510;p39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1" name="Google Shape;3511;p393"/>
          <p:cNvSpPr txBox="1"/>
          <p:nvPr/>
        </p:nvSpPr>
        <p:spPr>
          <a:xfrm>
            <a:off x="239875" y="850975"/>
            <a:ext cx="8438700" cy="326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Test non paramétrique où l'on compare la distribution observée dans un échantillon statistique à une distribution théorique.</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rPr>
              <a:t>H0 : "La distribution observée est conforme à la distribution théorique" </a:t>
            </a:r>
            <a:br>
              <a:rPr lang="fr" sz="1500">
                <a:solidFill>
                  <a:schemeClr val="dk1"/>
                </a:solidFill>
              </a:rPr>
            </a:br>
            <a:r>
              <a:rPr lang="fr" sz="1500">
                <a:solidFill>
                  <a:schemeClr val="dk1"/>
                </a:solidFill>
              </a:rPr>
              <a:t>H1 : "La distribution observée n’est pas conforme à la distribution théorique". </a:t>
            </a:r>
            <a:br>
              <a:rPr lang="fr" sz="1500">
                <a:solidFill>
                  <a:schemeClr val="dk1"/>
                </a:solidFill>
              </a:rPr>
            </a:br>
            <a:endParaRPr sz="1500">
              <a:solidFill>
                <a:schemeClr val="dk1"/>
              </a:solidFill>
            </a:endParaRPr>
          </a:p>
          <a:p>
            <a:pPr marL="914400" lvl="0" indent="-323850" algn="l" rtl="0">
              <a:lnSpc>
                <a:spcPct val="115000"/>
              </a:lnSpc>
              <a:spcBef>
                <a:spcPts val="1200"/>
              </a:spcBef>
              <a:spcAft>
                <a:spcPts val="0"/>
              </a:spcAft>
              <a:buClr>
                <a:schemeClr val="dk1"/>
              </a:buClr>
              <a:buSzPts val="1500"/>
              <a:buChar char="-"/>
            </a:pPr>
            <a:r>
              <a:rPr lang="fr" sz="1500">
                <a:solidFill>
                  <a:schemeClr val="dk1"/>
                </a:solidFill>
              </a:rPr>
              <a:t>p-valeur &gt; 0.05 : H0 n’est pas rejetée</a:t>
            </a:r>
            <a:br>
              <a:rPr lang="fr" sz="1500">
                <a:solidFill>
                  <a:schemeClr val="dk1"/>
                </a:solidFill>
              </a:rPr>
            </a:br>
            <a:r>
              <a:rPr lang="fr" sz="1500">
                <a:solidFill>
                  <a:schemeClr val="dk1"/>
                </a:solidFill>
              </a:rPr>
              <a:t>=&gt; on peut considérer que la population dont on a l’échantillon suit la distribution théorique supposée.</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fr" sz="1500">
                <a:solidFill>
                  <a:schemeClr val="dk1"/>
                </a:solidFill>
              </a:rPr>
              <a:t>p-valeur &lt; 0.05 : on rejette l’hypothèse d’adéquation</a:t>
            </a:r>
            <a:endParaRPr sz="1500">
              <a:solidFill>
                <a:schemeClr val="dk1"/>
              </a:solidFill>
            </a:endParaRPr>
          </a:p>
          <a:p>
            <a:pPr marL="0" lvl="0" indent="0" algn="l" rtl="0">
              <a:lnSpc>
                <a:spcPct val="115000"/>
              </a:lnSpc>
              <a:spcBef>
                <a:spcPts val="1200"/>
              </a:spcBef>
              <a:spcAft>
                <a:spcPts val="1200"/>
              </a:spcAft>
              <a:buNone/>
            </a:pPr>
            <a:r>
              <a:rPr lang="fr" sz="1500">
                <a:solidFill>
                  <a:schemeClr val="dk1"/>
                </a:solidFill>
              </a:rPr>
              <a:t>Condition d’application : </a:t>
            </a:r>
            <a:r>
              <a:rPr lang="fr" sz="1500" i="1">
                <a:solidFill>
                  <a:schemeClr val="dk1"/>
                </a:solidFill>
              </a:rPr>
              <a:t>np</a:t>
            </a:r>
            <a:r>
              <a:rPr lang="fr" sz="1500" i="1" baseline="-25000">
                <a:solidFill>
                  <a:schemeClr val="dk1"/>
                </a:solidFill>
              </a:rPr>
              <a:t>i</a:t>
            </a:r>
            <a:r>
              <a:rPr lang="fr" sz="1500" i="1">
                <a:solidFill>
                  <a:schemeClr val="dk1"/>
                </a:solidFill>
              </a:rPr>
              <a:t> &gt; 5</a:t>
            </a:r>
            <a:r>
              <a:rPr lang="fr" sz="1500">
                <a:solidFill>
                  <a:schemeClr val="dk1"/>
                </a:solidFill>
              </a:rPr>
              <a:t>, pour chaque modalité i de la distribution théorique</a:t>
            </a:r>
            <a:endParaRPr sz="1500">
              <a:solidFill>
                <a:schemeClr val="dk1"/>
              </a:solidFill>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39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du χ² d’adéquation à une loi discrète</a:t>
            </a:r>
            <a:endParaRPr sz="3200" baseline="-25000">
              <a:solidFill>
                <a:srgbClr val="707F87"/>
              </a:solidFill>
              <a:latin typeface="Calibri"/>
              <a:ea typeface="Calibri"/>
              <a:cs typeface="Calibri"/>
              <a:sym typeface="Calibri"/>
            </a:endParaRPr>
          </a:p>
        </p:txBody>
      </p:sp>
      <p:cxnSp>
        <p:nvCxnSpPr>
          <p:cNvPr id="3517" name="Google Shape;3517;p39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518" name="Google Shape;3518;p39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9" name="Google Shape;3519;p394"/>
          <p:cNvSpPr txBox="1"/>
          <p:nvPr/>
        </p:nvSpPr>
        <p:spPr>
          <a:xfrm>
            <a:off x="239875" y="850975"/>
            <a:ext cx="8438700" cy="2624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On veut tester si un dé est truqué à partir de 60 lancers.</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rPr>
              <a:t>On a obtenu les occurrences suivantes pour chacune des faces : 19, 7, 11, 8, 10, et 5.</a:t>
            </a:r>
            <a:br>
              <a:rPr lang="fr" sz="1500">
                <a:solidFill>
                  <a:schemeClr val="dk1"/>
                </a:solidFill>
              </a:rPr>
            </a:br>
            <a:r>
              <a:rPr lang="fr" sz="1500">
                <a:solidFill>
                  <a:schemeClr val="dk1"/>
                </a:solidFill>
              </a:rPr>
              <a:t>60*⅙ &gt; 5 : on est dans le cadre d’application.  </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rPr>
              <a:t>H0 : "La distribution observée est conforme à la loi uniforme discrète à 6 modalités" </a:t>
            </a:r>
            <a:br>
              <a:rPr lang="fr" sz="1500">
                <a:solidFill>
                  <a:schemeClr val="dk1"/>
                </a:solidFill>
              </a:rPr>
            </a:br>
            <a:r>
              <a:rPr lang="fr" sz="1500">
                <a:solidFill>
                  <a:schemeClr val="dk1"/>
                </a:solidFill>
              </a:rPr>
              <a:t>H1 : "La distribution observée n’est pas conforme à la loi uniforme".</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3523"/>
        <p:cNvGrpSpPr/>
        <p:nvPr/>
      </p:nvGrpSpPr>
      <p:grpSpPr>
        <a:xfrm>
          <a:off x="0" y="0"/>
          <a:ext cx="0" cy="0"/>
          <a:chOff x="0" y="0"/>
          <a:chExt cx="0" cy="0"/>
        </a:xfrm>
      </p:grpSpPr>
      <p:sp>
        <p:nvSpPr>
          <p:cNvPr id="3524" name="Google Shape;3524;p39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du χ² d’adéquation à une loi discrète</a:t>
            </a:r>
            <a:endParaRPr sz="3200" baseline="-25000">
              <a:solidFill>
                <a:srgbClr val="707F87"/>
              </a:solidFill>
              <a:latin typeface="Calibri"/>
              <a:ea typeface="Calibri"/>
              <a:cs typeface="Calibri"/>
              <a:sym typeface="Calibri"/>
            </a:endParaRPr>
          </a:p>
        </p:txBody>
      </p:sp>
      <p:cxnSp>
        <p:nvCxnSpPr>
          <p:cNvPr id="3525" name="Google Shape;3525;p39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526" name="Google Shape;3526;p39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7" name="Google Shape;3527;p395"/>
          <p:cNvSpPr txBox="1"/>
          <p:nvPr/>
        </p:nvSpPr>
        <p:spPr>
          <a:xfrm>
            <a:off x="239875" y="850975"/>
            <a:ext cx="8438700" cy="346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On veut tester si un dé est truqué à partir de 60 lancers.</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rPr>
              <a:t>On a obtenu les occurrences suivantes pour chacune des faces : 19, 7, 11, 8, 10, et 5.  </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rPr>
              <a:t>H0 : "La distribution observée est conforme à la loi uniforme discrète à 6 modalités" </a:t>
            </a:r>
            <a:br>
              <a:rPr lang="fr" sz="1500">
                <a:solidFill>
                  <a:schemeClr val="dk1"/>
                </a:solidFill>
              </a:rPr>
            </a:br>
            <a:r>
              <a:rPr lang="fr" sz="1500">
                <a:solidFill>
                  <a:schemeClr val="dk1"/>
                </a:solidFill>
              </a:rPr>
              <a:t>H1 : "La distribution observée n’est pas conforme à la loi uniforme". </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&gt;&gt;&gt; from scipy.stats import chisquare</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&gt;&gt;&gt; chisquare(f_obs=[19, 7, 11, 8, 10, 5], f_exp=[10]*6)</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Power_divergenceResult(statistic=12.0, pvalue=0.03478778050624185)</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
        <p:nvSpPr>
          <p:cNvPr id="3528" name="Google Shape;3528;p395"/>
          <p:cNvSpPr txBox="1"/>
          <p:nvPr/>
        </p:nvSpPr>
        <p:spPr>
          <a:xfrm>
            <a:off x="1417400" y="3651775"/>
            <a:ext cx="693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On peut rejeter H0, et penser que le dé est truqué</a:t>
            </a:r>
            <a:endParaRPr/>
          </a:p>
        </p:txBody>
      </p:sp>
      <p:cxnSp>
        <p:nvCxnSpPr>
          <p:cNvPr id="3529" name="Google Shape;3529;p395"/>
          <p:cNvCxnSpPr/>
          <p:nvPr/>
        </p:nvCxnSpPr>
        <p:spPr>
          <a:xfrm rot="10800000" flipH="1">
            <a:off x="4615600" y="3353925"/>
            <a:ext cx="1228200" cy="428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3533"/>
        <p:cNvGrpSpPr/>
        <p:nvPr/>
      </p:nvGrpSpPr>
      <p:grpSpPr>
        <a:xfrm>
          <a:off x="0" y="0"/>
          <a:ext cx="0" cy="0"/>
          <a:chOff x="0" y="0"/>
          <a:chExt cx="0" cy="0"/>
        </a:xfrm>
      </p:grpSpPr>
      <p:sp>
        <p:nvSpPr>
          <p:cNvPr id="3534" name="Google Shape;3534;p39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a:t>
            </a:r>
            <a:endParaRPr sz="3200" baseline="-25000">
              <a:solidFill>
                <a:srgbClr val="707F87"/>
              </a:solidFill>
              <a:latin typeface="Calibri"/>
              <a:ea typeface="Calibri"/>
              <a:cs typeface="Calibri"/>
              <a:sym typeface="Calibri"/>
            </a:endParaRPr>
          </a:p>
        </p:txBody>
      </p:sp>
      <p:cxnSp>
        <p:nvCxnSpPr>
          <p:cNvPr id="3535" name="Google Shape;3535;p39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536" name="Google Shape;3536;p39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7" name="Google Shape;3537;p396"/>
          <p:cNvSpPr txBox="1"/>
          <p:nvPr/>
        </p:nvSpPr>
        <p:spPr>
          <a:xfrm>
            <a:off x="239875" y="850975"/>
            <a:ext cx="8438700" cy="193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rPr>
              <a:t>On a obtenu les occurrences suivantes pour chacune des 6 faces : 16, 8, 13, 8, 10, et 5.</a:t>
            </a:r>
            <a:br>
              <a:rPr lang="fr" sz="1500">
                <a:solidFill>
                  <a:schemeClr val="dk1"/>
                </a:solidFill>
              </a:rPr>
            </a:br>
            <a:endParaRPr sz="1500">
              <a:solidFill>
                <a:schemeClr val="dk1"/>
              </a:solidFill>
            </a:endParaRPr>
          </a:p>
          <a:p>
            <a:pPr marL="457200" lvl="0" indent="457200" algn="l" rtl="0">
              <a:lnSpc>
                <a:spcPct val="115000"/>
              </a:lnSpc>
              <a:spcBef>
                <a:spcPts val="1200"/>
              </a:spcBef>
              <a:spcAft>
                <a:spcPts val="0"/>
              </a:spcAft>
              <a:buNone/>
            </a:pPr>
            <a:r>
              <a:rPr lang="fr" sz="1500">
                <a:solidFill>
                  <a:schemeClr val="dk1"/>
                </a:solidFill>
              </a:rPr>
              <a:t>=&gt; Tester si le dé est pipé</a:t>
            </a:r>
            <a:endParaRPr sz="1500">
              <a:solidFill>
                <a:schemeClr val="dk1"/>
              </a:solidFill>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3541"/>
        <p:cNvGrpSpPr/>
        <p:nvPr/>
      </p:nvGrpSpPr>
      <p:grpSpPr>
        <a:xfrm>
          <a:off x="0" y="0"/>
          <a:ext cx="0" cy="0"/>
          <a:chOff x="0" y="0"/>
          <a:chExt cx="0" cy="0"/>
        </a:xfrm>
      </p:grpSpPr>
      <p:sp>
        <p:nvSpPr>
          <p:cNvPr id="3542" name="Google Shape;3542;p39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du χ² d’adéquation à une loi discrète</a:t>
            </a:r>
            <a:endParaRPr sz="3200" baseline="-25000">
              <a:solidFill>
                <a:srgbClr val="707F87"/>
              </a:solidFill>
              <a:latin typeface="Calibri"/>
              <a:ea typeface="Calibri"/>
              <a:cs typeface="Calibri"/>
              <a:sym typeface="Calibri"/>
            </a:endParaRPr>
          </a:p>
        </p:txBody>
      </p:sp>
      <p:cxnSp>
        <p:nvCxnSpPr>
          <p:cNvPr id="3543" name="Google Shape;3543;p39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544" name="Google Shape;3544;p39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5" name="Google Shape;3545;p397"/>
          <p:cNvSpPr txBox="1"/>
          <p:nvPr/>
        </p:nvSpPr>
        <p:spPr>
          <a:xfrm>
            <a:off x="239875" y="850975"/>
            <a:ext cx="8438700" cy="388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ex: On veut tester si un dé est truqué à partir de 60 lancers.</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rPr>
              <a:t>On a obtenu les occurrences suivantes pour chacune des faces : 16, 8, 13, 8, 10, et 5.  </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rPr>
              <a:t>H0 : "La distribution observée est conforme à la loi uniforme discrète à 6 modalités" </a:t>
            </a:r>
            <a:br>
              <a:rPr lang="fr" sz="1500">
                <a:solidFill>
                  <a:schemeClr val="dk1"/>
                </a:solidFill>
              </a:rPr>
            </a:br>
            <a:r>
              <a:rPr lang="fr" sz="1500">
                <a:solidFill>
                  <a:schemeClr val="dk1"/>
                </a:solidFill>
              </a:rPr>
              <a:t>H1 : "La distribution observée n’est pas conforme à la loi uniforme". </a:t>
            </a: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&gt;&gt;&gt; from scipy.stats import chisquare</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&gt;&gt;&gt; chisquare(f_obs=[16, 8, 13, 8, 10, 5], f_exp=[10]*6)</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Power_divergenceResult(statistic=7.800000000000001, pvalue=0.1676079313)</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
        <p:nvSpPr>
          <p:cNvPr id="3546" name="Google Shape;3546;p397"/>
          <p:cNvSpPr txBox="1"/>
          <p:nvPr/>
        </p:nvSpPr>
        <p:spPr>
          <a:xfrm>
            <a:off x="1417400" y="3651775"/>
            <a:ext cx="693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On ne peut pas rejeter H0 : on n’a pas d’évidence assez forte pour penser que le dé est truqué</a:t>
            </a:r>
            <a:endParaRPr/>
          </a:p>
        </p:txBody>
      </p:sp>
      <p:cxnSp>
        <p:nvCxnSpPr>
          <p:cNvPr id="3547" name="Google Shape;3547;p397"/>
          <p:cNvCxnSpPr/>
          <p:nvPr/>
        </p:nvCxnSpPr>
        <p:spPr>
          <a:xfrm rot="10800000" flipH="1">
            <a:off x="5364275" y="3382825"/>
            <a:ext cx="1620900" cy="283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Description d’image</a:t>
            </a:r>
            <a:endParaRPr sz="3200" dirty="0">
              <a:solidFill>
                <a:srgbClr val="707F87"/>
              </a:solidFill>
              <a:latin typeface="Calibri"/>
              <a:ea typeface="Calibri"/>
              <a:cs typeface="Calibri"/>
              <a:sym typeface="Calibri"/>
            </a:endParaRPr>
          </a:p>
        </p:txBody>
      </p:sp>
      <p:cxnSp>
        <p:nvCxnSpPr>
          <p:cNvPr id="618" name="Google Shape;618;p5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619" name="Google Shape;619;p56"/>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20" name="Google Shape;620;p56"/>
          <p:cNvPicPr preferRelativeResize="0"/>
          <p:nvPr/>
        </p:nvPicPr>
        <p:blipFill>
          <a:blip r:embed="rId3">
            <a:alphaModFix/>
          </a:blip>
          <a:stretch>
            <a:fillRect/>
          </a:stretch>
        </p:blipFill>
        <p:spPr>
          <a:xfrm>
            <a:off x="937425" y="910814"/>
            <a:ext cx="7517115" cy="3566698"/>
          </a:xfrm>
          <a:prstGeom prst="rect">
            <a:avLst/>
          </a:prstGeom>
          <a:noFill/>
          <a:ln>
            <a:noFill/>
          </a:ln>
        </p:spPr>
      </p:pic>
      <p:cxnSp>
        <p:nvCxnSpPr>
          <p:cNvPr id="621" name="Google Shape;621;p56"/>
          <p:cNvCxnSpPr/>
          <p:nvPr/>
        </p:nvCxnSpPr>
        <p:spPr>
          <a:xfrm rot="10800000" flipH="1">
            <a:off x="617850" y="2939475"/>
            <a:ext cx="799500" cy="574200"/>
          </a:xfrm>
          <a:prstGeom prst="straightConnector1">
            <a:avLst/>
          </a:prstGeom>
          <a:noFill/>
          <a:ln w="9525" cap="flat" cmpd="sng">
            <a:solidFill>
              <a:schemeClr val="dk2"/>
            </a:solidFill>
            <a:prstDash val="solid"/>
            <a:round/>
            <a:headEnd type="none" w="med" len="med"/>
            <a:tailEnd type="triangle" w="med" len="med"/>
          </a:ln>
        </p:spPr>
      </p:cxnSp>
      <p:sp>
        <p:nvSpPr>
          <p:cNvPr id="622" name="Google Shape;622;p56"/>
          <p:cNvSpPr txBox="1"/>
          <p:nvPr/>
        </p:nvSpPr>
        <p:spPr>
          <a:xfrm>
            <a:off x="123575" y="3481600"/>
            <a:ext cx="1301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Output</a:t>
            </a:r>
            <a:endParaRPr sz="1500">
              <a:latin typeface="Courier New"/>
              <a:ea typeface="Courier New"/>
              <a:cs typeface="Courier New"/>
              <a:sym typeface="Courier New"/>
            </a:endParaRPr>
          </a:p>
        </p:txBody>
      </p:sp>
      <p:sp>
        <p:nvSpPr>
          <p:cNvPr id="623" name="Google Shape;623;p56"/>
          <p:cNvSpPr txBox="1"/>
          <p:nvPr/>
        </p:nvSpPr>
        <p:spPr>
          <a:xfrm>
            <a:off x="72450" y="2580050"/>
            <a:ext cx="1301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Input</a:t>
            </a:r>
            <a:endParaRPr sz="1500">
              <a:latin typeface="Courier New"/>
              <a:ea typeface="Courier New"/>
              <a:cs typeface="Courier New"/>
              <a:sym typeface="Courier New"/>
            </a:endParaRPr>
          </a:p>
        </p:txBody>
      </p:sp>
      <p:cxnSp>
        <p:nvCxnSpPr>
          <p:cNvPr id="624" name="Google Shape;624;p56"/>
          <p:cNvCxnSpPr/>
          <p:nvPr/>
        </p:nvCxnSpPr>
        <p:spPr>
          <a:xfrm rot="10800000" flipH="1">
            <a:off x="486750" y="2081750"/>
            <a:ext cx="480000" cy="566700"/>
          </a:xfrm>
          <a:prstGeom prst="straightConnector1">
            <a:avLst/>
          </a:prstGeom>
          <a:noFill/>
          <a:ln w="9525" cap="flat" cmpd="sng">
            <a:solidFill>
              <a:schemeClr val="dk2"/>
            </a:solidFill>
            <a:prstDash val="solid"/>
            <a:round/>
            <a:headEnd type="none" w="med" len="med"/>
            <a:tailEnd type="triangle" w="med" len="med"/>
          </a:ln>
        </p:spPr>
      </p:cxnSp>
      <p:sp>
        <p:nvSpPr>
          <p:cNvPr id="625" name="Google Shape;625;p56"/>
          <p:cNvSpPr txBox="1"/>
          <p:nvPr/>
        </p:nvSpPr>
        <p:spPr>
          <a:xfrm>
            <a:off x="2289625" y="4662125"/>
            <a:ext cx="402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a:t>https://github.com/karpathy/neuraltalk2</a:t>
            </a:r>
            <a:endParaRPr i="1"/>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3551"/>
        <p:cNvGrpSpPr/>
        <p:nvPr/>
      </p:nvGrpSpPr>
      <p:grpSpPr>
        <a:xfrm>
          <a:off x="0" y="0"/>
          <a:ext cx="0" cy="0"/>
          <a:chOff x="0" y="0"/>
          <a:chExt cx="0" cy="0"/>
        </a:xfrm>
      </p:grpSpPr>
      <p:sp>
        <p:nvSpPr>
          <p:cNvPr id="3552" name="Google Shape;3552;p39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La statistique du test</a:t>
            </a:r>
            <a:endParaRPr sz="3200" baseline="-25000">
              <a:solidFill>
                <a:srgbClr val="707F87"/>
              </a:solidFill>
              <a:latin typeface="Calibri"/>
              <a:ea typeface="Calibri"/>
              <a:cs typeface="Calibri"/>
              <a:sym typeface="Calibri"/>
            </a:endParaRPr>
          </a:p>
        </p:txBody>
      </p:sp>
      <p:cxnSp>
        <p:nvCxnSpPr>
          <p:cNvPr id="3553" name="Google Shape;3553;p39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554" name="Google Shape;3554;p39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5" name="Google Shape;3555;p398"/>
          <p:cNvSpPr txBox="1"/>
          <p:nvPr/>
        </p:nvSpPr>
        <p:spPr>
          <a:xfrm>
            <a:off x="701875" y="984175"/>
            <a:ext cx="7835700" cy="2274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C’est une fonction qui dépend de l’échantillon résumant l’info contenue dans celui-ci</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Sa valeur calculée sur l’échantillon, appelée </a:t>
            </a:r>
            <a:r>
              <a:rPr lang="fr" sz="1500" b="1">
                <a:solidFill>
                  <a:schemeClr val="dk1"/>
                </a:solidFill>
                <a:latin typeface="Courier New"/>
                <a:ea typeface="Courier New"/>
                <a:cs typeface="Courier New"/>
                <a:sym typeface="Courier New"/>
              </a:rPr>
              <a:t>statistique observée</a:t>
            </a:r>
            <a:r>
              <a:rPr lang="fr" sz="1500">
                <a:solidFill>
                  <a:schemeClr val="dk1"/>
                </a:solidFill>
                <a:latin typeface="Courier New"/>
                <a:ea typeface="Courier New"/>
                <a:cs typeface="Courier New"/>
                <a:sym typeface="Courier New"/>
              </a:rPr>
              <a:t>, permet d’accepter ou de rejeter l’hypothèse nulle :</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si la statistique observée appartient à un certain intervalle (zone critique) qui dépend de α, on rejette H0,</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dans le cas contraire, on ne le rejette pas.</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Shape 3559"/>
        <p:cNvGrpSpPr/>
        <p:nvPr/>
      </p:nvGrpSpPr>
      <p:grpSpPr>
        <a:xfrm>
          <a:off x="0" y="0"/>
          <a:ext cx="0" cy="0"/>
          <a:chOff x="0" y="0"/>
          <a:chExt cx="0" cy="0"/>
        </a:xfrm>
      </p:grpSpPr>
      <p:sp>
        <p:nvSpPr>
          <p:cNvPr id="3560" name="Google Shape;3560;p39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Exemple de théorème pour ce test</a:t>
            </a:r>
            <a:endParaRPr sz="3200" baseline="30000">
              <a:solidFill>
                <a:srgbClr val="707F87"/>
              </a:solidFill>
              <a:latin typeface="Calibri"/>
              <a:ea typeface="Calibri"/>
              <a:cs typeface="Calibri"/>
              <a:sym typeface="Calibri"/>
            </a:endParaRPr>
          </a:p>
        </p:txBody>
      </p:sp>
      <p:cxnSp>
        <p:nvCxnSpPr>
          <p:cNvPr id="3561" name="Google Shape;3561;p39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562" name="Google Shape;3562;p39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3" name="Google Shape;3563;p399"/>
          <p:cNvSpPr txBox="1"/>
          <p:nvPr/>
        </p:nvSpPr>
        <p:spPr>
          <a:xfrm>
            <a:off x="701875" y="867875"/>
            <a:ext cx="7835700" cy="80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a:solidFill>
                <a:schemeClr val="dk1"/>
              </a:solidFill>
              <a:latin typeface="Courier New"/>
              <a:ea typeface="Courier New"/>
              <a:cs typeface="Courier New"/>
              <a:sym typeface="Courier New"/>
            </a:endParaRPr>
          </a:p>
        </p:txBody>
      </p:sp>
      <p:pic>
        <p:nvPicPr>
          <p:cNvPr id="3564" name="Google Shape;3564;p399"/>
          <p:cNvPicPr preferRelativeResize="0"/>
          <p:nvPr/>
        </p:nvPicPr>
        <p:blipFill>
          <a:blip r:embed="rId3">
            <a:alphaModFix/>
          </a:blip>
          <a:stretch>
            <a:fillRect/>
          </a:stretch>
        </p:blipFill>
        <p:spPr>
          <a:xfrm>
            <a:off x="788850" y="1408800"/>
            <a:ext cx="7267846" cy="1642325"/>
          </a:xfrm>
          <a:prstGeom prst="rect">
            <a:avLst/>
          </a:prstGeom>
          <a:noFill/>
          <a:ln>
            <a:noFill/>
          </a:ln>
        </p:spPr>
      </p:pic>
      <p:pic>
        <p:nvPicPr>
          <p:cNvPr id="3565" name="Google Shape;3565;p399"/>
          <p:cNvPicPr preferRelativeResize="0"/>
          <p:nvPr/>
        </p:nvPicPr>
        <p:blipFill>
          <a:blip r:embed="rId4">
            <a:alphaModFix/>
          </a:blip>
          <a:stretch>
            <a:fillRect/>
          </a:stretch>
        </p:blipFill>
        <p:spPr>
          <a:xfrm>
            <a:off x="2140288" y="3051125"/>
            <a:ext cx="4564975" cy="799075"/>
          </a:xfrm>
          <a:prstGeom prst="rect">
            <a:avLst/>
          </a:prstGeom>
          <a:noFill/>
          <a:ln>
            <a:noFill/>
          </a:ln>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3569"/>
        <p:cNvGrpSpPr/>
        <p:nvPr/>
      </p:nvGrpSpPr>
      <p:grpSpPr>
        <a:xfrm>
          <a:off x="0" y="0"/>
          <a:ext cx="0" cy="0"/>
          <a:chOff x="0" y="0"/>
          <a:chExt cx="0" cy="0"/>
        </a:xfrm>
      </p:grpSpPr>
      <p:sp>
        <p:nvSpPr>
          <p:cNvPr id="3570" name="Google Shape;3570;p40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3571" name="Google Shape;3571;p400"/>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Pratique des tests d’hypothèse</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Tests de variance</a:t>
            </a:r>
            <a:endParaRPr sz="3600">
              <a:solidFill>
                <a:srgbClr val="707F87"/>
              </a:solidFill>
              <a:latin typeface="Calibri"/>
              <a:ea typeface="Calibri"/>
              <a:cs typeface="Calibri"/>
              <a:sym typeface="Calibri"/>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40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Bartlett d’égalité des variances</a:t>
            </a:r>
            <a:endParaRPr sz="3200" baseline="-25000">
              <a:solidFill>
                <a:srgbClr val="707F87"/>
              </a:solidFill>
              <a:latin typeface="Calibri"/>
              <a:ea typeface="Calibri"/>
              <a:cs typeface="Calibri"/>
              <a:sym typeface="Calibri"/>
            </a:endParaRPr>
          </a:p>
        </p:txBody>
      </p:sp>
      <p:cxnSp>
        <p:nvCxnSpPr>
          <p:cNvPr id="3577" name="Google Shape;3577;p40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578" name="Google Shape;3578;p40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9" name="Google Shape;3579;p401"/>
          <p:cNvSpPr txBox="1"/>
          <p:nvPr/>
        </p:nvSpPr>
        <p:spPr>
          <a:xfrm>
            <a:off x="610575" y="1003375"/>
            <a:ext cx="8067900" cy="3574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 </a:t>
            </a:r>
            <a:r>
              <a:rPr lang="fr" sz="1500" b="1">
                <a:solidFill>
                  <a:schemeClr val="dk1"/>
                </a:solidFill>
                <a:latin typeface="Courier New"/>
                <a:ea typeface="Courier New"/>
                <a:cs typeface="Courier New"/>
                <a:sym typeface="Courier New"/>
              </a:rPr>
              <a:t>test de Bartlett</a:t>
            </a:r>
            <a:r>
              <a:rPr lang="fr" sz="1500">
                <a:solidFill>
                  <a:schemeClr val="dk1"/>
                </a:solidFill>
                <a:latin typeface="Courier New"/>
                <a:ea typeface="Courier New"/>
                <a:cs typeface="Courier New"/>
                <a:sym typeface="Courier New"/>
              </a:rPr>
              <a:t> permet d’estimer l'hypothèse nulle qu’</a:t>
            </a:r>
            <a:r>
              <a:rPr lang="fr" sz="1500" u="sng">
                <a:solidFill>
                  <a:schemeClr val="dk1"/>
                </a:solidFill>
                <a:latin typeface="Courier New"/>
                <a:ea typeface="Courier New"/>
                <a:cs typeface="Courier New"/>
                <a:sym typeface="Courier New"/>
              </a:rPr>
              <a:t>au moins deux</a:t>
            </a:r>
            <a:r>
              <a:rPr lang="fr" sz="1500">
                <a:solidFill>
                  <a:schemeClr val="dk1"/>
                </a:solidFill>
                <a:latin typeface="Courier New"/>
                <a:ea typeface="Courier New"/>
                <a:cs typeface="Courier New"/>
                <a:sym typeface="Courier New"/>
              </a:rPr>
              <a:t> populations </a:t>
            </a:r>
            <a:r>
              <a:rPr lang="fr" sz="1500" u="sng">
                <a:solidFill>
                  <a:schemeClr val="dk1"/>
                </a:solidFill>
                <a:latin typeface="Courier New"/>
                <a:ea typeface="Courier New"/>
                <a:cs typeface="Courier New"/>
                <a:sym typeface="Courier New"/>
              </a:rPr>
              <a:t>normales</a:t>
            </a:r>
            <a:r>
              <a:rPr lang="fr" sz="1500">
                <a:solidFill>
                  <a:schemeClr val="dk1"/>
                </a:solidFill>
                <a:latin typeface="Courier New"/>
                <a:ea typeface="Courier New"/>
                <a:cs typeface="Courier New"/>
                <a:sym typeface="Courier New"/>
              </a:rPr>
              <a:t> dont on a les échantillons ont la même variance.</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 les variances des populations sont égales,</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 les variances des populations sont différentes.</a:t>
            </a:r>
            <a:endParaRPr sz="1500">
              <a:solidFill>
                <a:schemeClr val="dk1"/>
              </a:solidFill>
              <a:latin typeface="Courier New"/>
              <a:ea typeface="Courier New"/>
              <a:cs typeface="Courier New"/>
              <a:sym typeface="Courier New"/>
            </a:endParaRPr>
          </a:p>
          <a:p>
            <a:pPr marL="9144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(Il s’agit d’un test paramétrique.)</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3583"/>
        <p:cNvGrpSpPr/>
        <p:nvPr/>
      </p:nvGrpSpPr>
      <p:grpSpPr>
        <a:xfrm>
          <a:off x="0" y="0"/>
          <a:ext cx="0" cy="0"/>
          <a:chOff x="0" y="0"/>
          <a:chExt cx="0" cy="0"/>
        </a:xfrm>
      </p:grpSpPr>
      <p:sp>
        <p:nvSpPr>
          <p:cNvPr id="3584" name="Google Shape;3584;p40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Bartlett d’égalité des variances</a:t>
            </a:r>
            <a:endParaRPr sz="3200" baseline="-25000">
              <a:solidFill>
                <a:srgbClr val="707F87"/>
              </a:solidFill>
              <a:latin typeface="Calibri"/>
              <a:ea typeface="Calibri"/>
              <a:cs typeface="Calibri"/>
              <a:sym typeface="Calibri"/>
            </a:endParaRPr>
          </a:p>
        </p:txBody>
      </p:sp>
      <p:cxnSp>
        <p:nvCxnSpPr>
          <p:cNvPr id="3585" name="Google Shape;3585;p40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586" name="Google Shape;3586;p40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7" name="Google Shape;3587;p402"/>
          <p:cNvSpPr txBox="1"/>
          <p:nvPr/>
        </p:nvSpPr>
        <p:spPr>
          <a:xfrm>
            <a:off x="610575" y="1003375"/>
            <a:ext cx="8067900" cy="3840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 </a:t>
            </a:r>
            <a:r>
              <a:rPr lang="fr" sz="1500" b="1">
                <a:solidFill>
                  <a:schemeClr val="dk1"/>
                </a:solidFill>
                <a:latin typeface="Courier New"/>
                <a:ea typeface="Courier New"/>
                <a:cs typeface="Courier New"/>
                <a:sym typeface="Courier New"/>
              </a:rPr>
              <a:t>test de Bartlett</a:t>
            </a:r>
            <a:r>
              <a:rPr lang="fr" sz="1500">
                <a:solidFill>
                  <a:schemeClr val="dk1"/>
                </a:solidFill>
                <a:latin typeface="Courier New"/>
                <a:ea typeface="Courier New"/>
                <a:cs typeface="Courier New"/>
                <a:sym typeface="Courier New"/>
              </a:rPr>
              <a:t> permet d’estimer l'hypothèse nulle qu’</a:t>
            </a:r>
            <a:r>
              <a:rPr lang="fr" sz="1500" u="sng">
                <a:solidFill>
                  <a:schemeClr val="dk1"/>
                </a:solidFill>
                <a:latin typeface="Courier New"/>
                <a:ea typeface="Courier New"/>
                <a:cs typeface="Courier New"/>
                <a:sym typeface="Courier New"/>
              </a:rPr>
              <a:t>au moins deux</a:t>
            </a:r>
            <a:r>
              <a:rPr lang="fr" sz="1500">
                <a:solidFill>
                  <a:schemeClr val="dk1"/>
                </a:solidFill>
                <a:latin typeface="Courier New"/>
                <a:ea typeface="Courier New"/>
                <a:cs typeface="Courier New"/>
                <a:sym typeface="Courier New"/>
              </a:rPr>
              <a:t> populations </a:t>
            </a:r>
            <a:r>
              <a:rPr lang="fr" sz="1500" u="sng">
                <a:solidFill>
                  <a:schemeClr val="dk1"/>
                </a:solidFill>
                <a:latin typeface="Courier New"/>
                <a:ea typeface="Courier New"/>
                <a:cs typeface="Courier New"/>
                <a:sym typeface="Courier New"/>
              </a:rPr>
              <a:t>normales</a:t>
            </a:r>
            <a:r>
              <a:rPr lang="fr" sz="1500">
                <a:solidFill>
                  <a:schemeClr val="dk1"/>
                </a:solidFill>
                <a:latin typeface="Courier New"/>
                <a:ea typeface="Courier New"/>
                <a:cs typeface="Courier New"/>
                <a:sym typeface="Courier New"/>
              </a:rPr>
              <a:t> dont on a les échantillons ont la même variance.</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 les variances des populations sont égales,</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 les variances des populations sont différentes.</a:t>
            </a:r>
            <a:endParaRPr sz="1500">
              <a:solidFill>
                <a:schemeClr val="dk1"/>
              </a:solidFill>
              <a:latin typeface="Courier New"/>
              <a:ea typeface="Courier New"/>
              <a:cs typeface="Courier New"/>
              <a:sym typeface="Courier New"/>
            </a:endParaRPr>
          </a:p>
          <a:p>
            <a:pPr marL="9144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(Il s’agit d’un test paramétrique.)</a:t>
            </a: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 test de Bartlett généralise le </a:t>
            </a:r>
            <a:r>
              <a:rPr lang="fr" sz="1500" b="1">
                <a:solidFill>
                  <a:schemeClr val="dk1"/>
                </a:solidFill>
                <a:latin typeface="Courier New"/>
                <a:ea typeface="Courier New"/>
                <a:cs typeface="Courier New"/>
                <a:sym typeface="Courier New"/>
              </a:rPr>
              <a:t>test F de Fisher</a:t>
            </a:r>
            <a:r>
              <a:rPr lang="fr" sz="1500">
                <a:solidFill>
                  <a:schemeClr val="dk1"/>
                </a:solidFill>
                <a:latin typeface="Courier New"/>
                <a:ea typeface="Courier New"/>
                <a:cs typeface="Courier New"/>
                <a:sym typeface="Courier New"/>
              </a:rPr>
              <a:t> d’égalité de deux variances.</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3591"/>
        <p:cNvGrpSpPr/>
        <p:nvPr/>
      </p:nvGrpSpPr>
      <p:grpSpPr>
        <a:xfrm>
          <a:off x="0" y="0"/>
          <a:ext cx="0" cy="0"/>
          <a:chOff x="0" y="0"/>
          <a:chExt cx="0" cy="0"/>
        </a:xfrm>
      </p:grpSpPr>
      <p:sp>
        <p:nvSpPr>
          <p:cNvPr id="3592" name="Google Shape;3592;p40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A parte : sur le nom des tests</a:t>
            </a:r>
            <a:endParaRPr sz="3200" baseline="30000">
              <a:solidFill>
                <a:srgbClr val="707F87"/>
              </a:solidFill>
              <a:latin typeface="Calibri"/>
              <a:ea typeface="Calibri"/>
              <a:cs typeface="Calibri"/>
              <a:sym typeface="Calibri"/>
            </a:endParaRPr>
          </a:p>
        </p:txBody>
      </p:sp>
      <p:cxnSp>
        <p:nvCxnSpPr>
          <p:cNvPr id="3593" name="Google Shape;3593;p40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594" name="Google Shape;3594;p40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5" name="Google Shape;3595;p403"/>
          <p:cNvSpPr txBox="1"/>
          <p:nvPr/>
        </p:nvSpPr>
        <p:spPr>
          <a:xfrm>
            <a:off x="701875" y="867875"/>
            <a:ext cx="7835700" cy="334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Quand la statistique de test suit une loi de probabilité donnée sous H0, cette loi est souvent à l'origine du nom du test.</a:t>
            </a: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a:solidFill>
                  <a:schemeClr val="dk1"/>
                </a:solidFill>
                <a:latin typeface="Courier New"/>
                <a:ea typeface="Courier New"/>
                <a:cs typeface="Courier New"/>
                <a:sym typeface="Courier New"/>
              </a:rPr>
              <a:t>Une même loi pouvant se retrouver dans plusieurs tests distincts, ces derniers portent en partie le même nom :</a:t>
            </a:r>
            <a:endParaRPr>
              <a:solidFill>
                <a:schemeClr val="dk1"/>
              </a:solidFill>
              <a:latin typeface="Courier New"/>
              <a:ea typeface="Courier New"/>
              <a:cs typeface="Courier New"/>
              <a:sym typeface="Courier New"/>
            </a:endParaRPr>
          </a:p>
          <a:p>
            <a:pPr marL="457200" lvl="0" indent="-317500" algn="l" rtl="0">
              <a:lnSpc>
                <a:spcPct val="115000"/>
              </a:lnSpc>
              <a:spcBef>
                <a:spcPts val="1200"/>
              </a:spcBef>
              <a:spcAft>
                <a:spcPts val="0"/>
              </a:spcAft>
              <a:buClr>
                <a:schemeClr val="dk1"/>
              </a:buClr>
              <a:buSzPts val="1400"/>
              <a:buFont typeface="Courier New"/>
              <a:buChar char="-"/>
            </a:pPr>
            <a:r>
              <a:rPr lang="fr">
                <a:solidFill>
                  <a:schemeClr val="dk1"/>
                </a:solidFill>
                <a:latin typeface="Courier New"/>
                <a:ea typeface="Courier New"/>
                <a:cs typeface="Courier New"/>
                <a:sym typeface="Courier New"/>
              </a:rPr>
              <a:t>test exact de Fisher de comparaison de proportions, test F de Fisher d’égalité de deux variances;</a:t>
            </a:r>
            <a:endParaRPr>
              <a:solidFill>
                <a:schemeClr val="dk1"/>
              </a:solidFill>
              <a:latin typeface="Courier New"/>
              <a:ea typeface="Courier New"/>
              <a:cs typeface="Courier New"/>
              <a:sym typeface="Courier New"/>
            </a:endParaRPr>
          </a:p>
          <a:p>
            <a:pPr marL="457200" lvl="0" indent="-317500" algn="l" rtl="0">
              <a:lnSpc>
                <a:spcPct val="115000"/>
              </a:lnSpc>
              <a:spcBef>
                <a:spcPts val="0"/>
              </a:spcBef>
              <a:spcAft>
                <a:spcPts val="0"/>
              </a:spcAft>
              <a:buClr>
                <a:schemeClr val="dk1"/>
              </a:buClr>
              <a:buSzPts val="1400"/>
              <a:buFont typeface="Courier New"/>
              <a:buChar char="-"/>
            </a:pPr>
            <a:r>
              <a:rPr lang="fr">
                <a:solidFill>
                  <a:schemeClr val="dk1"/>
                </a:solidFill>
                <a:latin typeface="Courier New"/>
                <a:ea typeface="Courier New"/>
                <a:cs typeface="Courier New"/>
                <a:sym typeface="Courier New"/>
              </a:rPr>
              <a:t>test du χ2 d’adéquation à une loi multinomiale, d’homogénéité, d’indépendance, de Pearson;</a:t>
            </a:r>
            <a:endParaRPr>
              <a:solidFill>
                <a:schemeClr val="dk1"/>
              </a:solidFill>
              <a:latin typeface="Courier New"/>
              <a:ea typeface="Courier New"/>
              <a:cs typeface="Courier New"/>
              <a:sym typeface="Courier New"/>
            </a:endParaRPr>
          </a:p>
          <a:p>
            <a:pPr marL="457200" lvl="0" indent="-317500" algn="l" rtl="0">
              <a:lnSpc>
                <a:spcPct val="115000"/>
              </a:lnSpc>
              <a:spcBef>
                <a:spcPts val="0"/>
              </a:spcBef>
              <a:spcAft>
                <a:spcPts val="0"/>
              </a:spcAft>
              <a:buClr>
                <a:schemeClr val="dk1"/>
              </a:buClr>
              <a:buSzPts val="1400"/>
              <a:buFont typeface="Courier New"/>
              <a:buChar char="-"/>
            </a:pPr>
            <a:r>
              <a:rPr lang="fr">
                <a:solidFill>
                  <a:schemeClr val="dk1"/>
                </a:solidFill>
                <a:latin typeface="Courier New"/>
                <a:ea typeface="Courier New"/>
                <a:cs typeface="Courier New"/>
                <a:sym typeface="Courier New"/>
              </a:rPr>
              <a:t>test T de Student à un échantillon, à deux échantillons indépendants…</a:t>
            </a: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a:solidFill>
                  <a:schemeClr val="dk1"/>
                </a:solidFill>
                <a:latin typeface="Courier New"/>
                <a:ea typeface="Courier New"/>
                <a:cs typeface="Courier New"/>
                <a:sym typeface="Courier New"/>
              </a:rPr>
              <a:t>Ces lois de probabilités n’ont souvent d’utilité que pour ces tests.</a:t>
            </a:r>
            <a:endParaRPr>
              <a:solidFill>
                <a:schemeClr val="dk1"/>
              </a:solidFill>
              <a:latin typeface="Courier New"/>
              <a:ea typeface="Courier New"/>
              <a:cs typeface="Courier New"/>
              <a:sym typeface="Courier New"/>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3599"/>
        <p:cNvGrpSpPr/>
        <p:nvPr/>
      </p:nvGrpSpPr>
      <p:grpSpPr>
        <a:xfrm>
          <a:off x="0" y="0"/>
          <a:ext cx="0" cy="0"/>
          <a:chOff x="0" y="0"/>
          <a:chExt cx="0" cy="0"/>
        </a:xfrm>
      </p:grpSpPr>
      <p:sp>
        <p:nvSpPr>
          <p:cNvPr id="3600" name="Google Shape;3600;p40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Bartlett d’égalité des variances : exemple</a:t>
            </a:r>
            <a:endParaRPr sz="3200" baseline="-25000">
              <a:solidFill>
                <a:srgbClr val="707F87"/>
              </a:solidFill>
              <a:latin typeface="Calibri"/>
              <a:ea typeface="Calibri"/>
              <a:cs typeface="Calibri"/>
              <a:sym typeface="Calibri"/>
            </a:endParaRPr>
          </a:p>
        </p:txBody>
      </p:sp>
      <p:cxnSp>
        <p:nvCxnSpPr>
          <p:cNvPr id="3601" name="Google Shape;3601;p40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602" name="Google Shape;3602;p40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3" name="Google Shape;3603;p404"/>
          <p:cNvSpPr txBox="1"/>
          <p:nvPr/>
        </p:nvSpPr>
        <p:spPr>
          <a:xfrm>
            <a:off x="610575" y="1003375"/>
            <a:ext cx="8067900" cy="167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 Les tailles des hommes et des femmes ont-elles la même variance ?</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pic>
        <p:nvPicPr>
          <p:cNvPr id="3604" name="Google Shape;3604;p404"/>
          <p:cNvPicPr preferRelativeResize="0"/>
          <p:nvPr/>
        </p:nvPicPr>
        <p:blipFill>
          <a:blip r:embed="rId3">
            <a:alphaModFix/>
          </a:blip>
          <a:stretch>
            <a:fillRect/>
          </a:stretch>
        </p:blipFill>
        <p:spPr>
          <a:xfrm>
            <a:off x="4760750" y="1465425"/>
            <a:ext cx="3613015" cy="2580725"/>
          </a:xfrm>
          <a:prstGeom prst="rect">
            <a:avLst/>
          </a:prstGeom>
          <a:noFill/>
          <a:ln>
            <a:noFill/>
          </a:ln>
        </p:spPr>
      </p:pic>
      <p:pic>
        <p:nvPicPr>
          <p:cNvPr id="3605" name="Google Shape;3605;p404"/>
          <p:cNvPicPr preferRelativeResize="0"/>
          <p:nvPr/>
        </p:nvPicPr>
        <p:blipFill>
          <a:blip r:embed="rId4">
            <a:alphaModFix/>
          </a:blip>
          <a:stretch>
            <a:fillRect/>
          </a:stretch>
        </p:blipFill>
        <p:spPr>
          <a:xfrm>
            <a:off x="712100" y="1465425"/>
            <a:ext cx="3613015" cy="2580725"/>
          </a:xfrm>
          <a:prstGeom prst="rect">
            <a:avLst/>
          </a:prstGeom>
          <a:noFill/>
          <a:ln>
            <a:noFill/>
          </a:ln>
        </p:spPr>
      </p:pic>
      <p:sp>
        <p:nvSpPr>
          <p:cNvPr id="3606" name="Google Shape;3606;p404"/>
          <p:cNvSpPr txBox="1"/>
          <p:nvPr/>
        </p:nvSpPr>
        <p:spPr>
          <a:xfrm>
            <a:off x="1708150" y="4116975"/>
            <a:ext cx="59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Femmes                                                                          Hommes</a:t>
            </a:r>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3610"/>
        <p:cNvGrpSpPr/>
        <p:nvPr/>
      </p:nvGrpSpPr>
      <p:grpSpPr>
        <a:xfrm>
          <a:off x="0" y="0"/>
          <a:ext cx="0" cy="0"/>
          <a:chOff x="0" y="0"/>
          <a:chExt cx="0" cy="0"/>
        </a:xfrm>
      </p:grpSpPr>
      <p:sp>
        <p:nvSpPr>
          <p:cNvPr id="3611" name="Google Shape;3611;p40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Bartlett d’égalité des variances : exemple</a:t>
            </a:r>
            <a:endParaRPr sz="3200" baseline="-25000">
              <a:solidFill>
                <a:srgbClr val="707F87"/>
              </a:solidFill>
              <a:latin typeface="Calibri"/>
              <a:ea typeface="Calibri"/>
              <a:cs typeface="Calibri"/>
              <a:sym typeface="Calibri"/>
            </a:endParaRPr>
          </a:p>
        </p:txBody>
      </p:sp>
      <p:cxnSp>
        <p:nvCxnSpPr>
          <p:cNvPr id="3612" name="Google Shape;3612;p40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613" name="Google Shape;3613;p40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4" name="Google Shape;3614;p405"/>
          <p:cNvSpPr txBox="1"/>
          <p:nvPr/>
        </p:nvSpPr>
        <p:spPr>
          <a:xfrm>
            <a:off x="610575" y="1003375"/>
            <a:ext cx="8067900" cy="167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 Les tailles des hommes et des femmes ont-elles la même variance ?</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pic>
        <p:nvPicPr>
          <p:cNvPr id="3615" name="Google Shape;3615;p405"/>
          <p:cNvPicPr preferRelativeResize="0"/>
          <p:nvPr/>
        </p:nvPicPr>
        <p:blipFill>
          <a:blip r:embed="rId3">
            <a:alphaModFix/>
          </a:blip>
          <a:stretch>
            <a:fillRect/>
          </a:stretch>
        </p:blipFill>
        <p:spPr>
          <a:xfrm>
            <a:off x="4760750" y="1465425"/>
            <a:ext cx="3613015" cy="2580725"/>
          </a:xfrm>
          <a:prstGeom prst="rect">
            <a:avLst/>
          </a:prstGeom>
          <a:noFill/>
          <a:ln>
            <a:noFill/>
          </a:ln>
        </p:spPr>
      </p:pic>
      <p:pic>
        <p:nvPicPr>
          <p:cNvPr id="3616" name="Google Shape;3616;p405"/>
          <p:cNvPicPr preferRelativeResize="0"/>
          <p:nvPr/>
        </p:nvPicPr>
        <p:blipFill>
          <a:blip r:embed="rId4">
            <a:alphaModFix/>
          </a:blip>
          <a:stretch>
            <a:fillRect/>
          </a:stretch>
        </p:blipFill>
        <p:spPr>
          <a:xfrm>
            <a:off x="712100" y="1465425"/>
            <a:ext cx="3613015" cy="2580725"/>
          </a:xfrm>
          <a:prstGeom prst="rect">
            <a:avLst/>
          </a:prstGeom>
          <a:noFill/>
          <a:ln>
            <a:noFill/>
          </a:ln>
        </p:spPr>
      </p:pic>
      <p:sp>
        <p:nvSpPr>
          <p:cNvPr id="3617" name="Google Shape;3617;p405"/>
          <p:cNvSpPr txBox="1"/>
          <p:nvPr/>
        </p:nvSpPr>
        <p:spPr>
          <a:xfrm>
            <a:off x="1708150" y="4116975"/>
            <a:ext cx="59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Femmes                                                                          Hommes</a:t>
            </a:r>
            <a:endParaRPr/>
          </a:p>
        </p:txBody>
      </p:sp>
      <p:pic>
        <p:nvPicPr>
          <p:cNvPr id="3618" name="Google Shape;3618;p405"/>
          <p:cNvPicPr preferRelativeResize="0"/>
          <p:nvPr/>
        </p:nvPicPr>
        <p:blipFill>
          <a:blip r:embed="rId5">
            <a:alphaModFix/>
          </a:blip>
          <a:stretch>
            <a:fillRect/>
          </a:stretch>
        </p:blipFill>
        <p:spPr>
          <a:xfrm>
            <a:off x="1935077" y="1465425"/>
            <a:ext cx="5704376" cy="2345600"/>
          </a:xfrm>
          <a:prstGeom prst="rect">
            <a:avLst/>
          </a:prstGeom>
          <a:noFill/>
          <a:ln>
            <a:noFill/>
          </a:ln>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3622"/>
        <p:cNvGrpSpPr/>
        <p:nvPr/>
      </p:nvGrpSpPr>
      <p:grpSpPr>
        <a:xfrm>
          <a:off x="0" y="0"/>
          <a:ext cx="0" cy="0"/>
          <a:chOff x="0" y="0"/>
          <a:chExt cx="0" cy="0"/>
        </a:xfrm>
      </p:grpSpPr>
      <p:sp>
        <p:nvSpPr>
          <p:cNvPr id="3623" name="Google Shape;3623;p40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Bartlett d’égalité des variances : exemple</a:t>
            </a:r>
            <a:endParaRPr sz="3200" baseline="-25000">
              <a:solidFill>
                <a:srgbClr val="707F87"/>
              </a:solidFill>
              <a:latin typeface="Calibri"/>
              <a:ea typeface="Calibri"/>
              <a:cs typeface="Calibri"/>
              <a:sym typeface="Calibri"/>
            </a:endParaRPr>
          </a:p>
        </p:txBody>
      </p:sp>
      <p:cxnSp>
        <p:nvCxnSpPr>
          <p:cNvPr id="3624" name="Google Shape;3624;p40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625" name="Google Shape;3625;p40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6" name="Google Shape;3626;p406"/>
          <p:cNvSpPr txBox="1"/>
          <p:nvPr/>
        </p:nvSpPr>
        <p:spPr>
          <a:xfrm>
            <a:off x="610575" y="1003375"/>
            <a:ext cx="8067900" cy="167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 Les tailles des hommes et des femmes ont-elles la même variance ?</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pic>
        <p:nvPicPr>
          <p:cNvPr id="3627" name="Google Shape;3627;p406"/>
          <p:cNvPicPr preferRelativeResize="0"/>
          <p:nvPr/>
        </p:nvPicPr>
        <p:blipFill>
          <a:blip r:embed="rId3">
            <a:alphaModFix/>
          </a:blip>
          <a:stretch>
            <a:fillRect/>
          </a:stretch>
        </p:blipFill>
        <p:spPr>
          <a:xfrm>
            <a:off x="4760750" y="1465425"/>
            <a:ext cx="3613015" cy="2580725"/>
          </a:xfrm>
          <a:prstGeom prst="rect">
            <a:avLst/>
          </a:prstGeom>
          <a:noFill/>
          <a:ln>
            <a:noFill/>
          </a:ln>
        </p:spPr>
      </p:pic>
      <p:pic>
        <p:nvPicPr>
          <p:cNvPr id="3628" name="Google Shape;3628;p406"/>
          <p:cNvPicPr preferRelativeResize="0"/>
          <p:nvPr/>
        </p:nvPicPr>
        <p:blipFill>
          <a:blip r:embed="rId4">
            <a:alphaModFix/>
          </a:blip>
          <a:stretch>
            <a:fillRect/>
          </a:stretch>
        </p:blipFill>
        <p:spPr>
          <a:xfrm>
            <a:off x="712100" y="1465425"/>
            <a:ext cx="3613015" cy="2580725"/>
          </a:xfrm>
          <a:prstGeom prst="rect">
            <a:avLst/>
          </a:prstGeom>
          <a:noFill/>
          <a:ln>
            <a:noFill/>
          </a:ln>
        </p:spPr>
      </p:pic>
      <p:sp>
        <p:nvSpPr>
          <p:cNvPr id="3629" name="Google Shape;3629;p406"/>
          <p:cNvSpPr txBox="1"/>
          <p:nvPr/>
        </p:nvSpPr>
        <p:spPr>
          <a:xfrm>
            <a:off x="1708150" y="4116975"/>
            <a:ext cx="59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Femmes                                                                          Hommes</a:t>
            </a:r>
            <a:endParaRPr/>
          </a:p>
        </p:txBody>
      </p:sp>
      <p:pic>
        <p:nvPicPr>
          <p:cNvPr id="3630" name="Google Shape;3630;p406"/>
          <p:cNvPicPr preferRelativeResize="0"/>
          <p:nvPr/>
        </p:nvPicPr>
        <p:blipFill>
          <a:blip r:embed="rId5">
            <a:alphaModFix/>
          </a:blip>
          <a:stretch>
            <a:fillRect/>
          </a:stretch>
        </p:blipFill>
        <p:spPr>
          <a:xfrm>
            <a:off x="1935077" y="1465425"/>
            <a:ext cx="5704376" cy="2345600"/>
          </a:xfrm>
          <a:prstGeom prst="rect">
            <a:avLst/>
          </a:prstGeom>
          <a:noFill/>
          <a:ln>
            <a:noFill/>
          </a:ln>
        </p:spPr>
      </p:pic>
      <p:sp>
        <p:nvSpPr>
          <p:cNvPr id="3631" name="Google Shape;3631;p406"/>
          <p:cNvSpPr/>
          <p:nvPr/>
        </p:nvSpPr>
        <p:spPr>
          <a:xfrm>
            <a:off x="5931250" y="3404650"/>
            <a:ext cx="694800" cy="457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32" name="Google Shape;3632;p406"/>
          <p:cNvCxnSpPr>
            <a:endCxn id="3631" idx="0"/>
          </p:cNvCxnSpPr>
          <p:nvPr/>
        </p:nvCxnSpPr>
        <p:spPr>
          <a:xfrm flipH="1">
            <a:off x="6278650" y="3172150"/>
            <a:ext cx="197700" cy="232500"/>
          </a:xfrm>
          <a:prstGeom prst="straightConnector1">
            <a:avLst/>
          </a:prstGeom>
          <a:noFill/>
          <a:ln w="9525" cap="flat" cmpd="sng">
            <a:solidFill>
              <a:srgbClr val="FF0000"/>
            </a:solidFill>
            <a:prstDash val="solid"/>
            <a:round/>
            <a:headEnd type="none" w="med" len="med"/>
            <a:tailEnd type="triangle" w="med" len="med"/>
          </a:ln>
        </p:spPr>
      </p:cxnSp>
      <p:sp>
        <p:nvSpPr>
          <p:cNvPr id="3633" name="Google Shape;3633;p406"/>
          <p:cNvSpPr txBox="1"/>
          <p:nvPr/>
        </p:nvSpPr>
        <p:spPr>
          <a:xfrm>
            <a:off x="5197100" y="2631228"/>
            <a:ext cx="3009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rgbClr val="FF0000"/>
                </a:solidFill>
              </a:rPr>
              <a:t>On ne peut rejeter l’hypothèse que les populations soient normales</a:t>
            </a:r>
            <a:endParaRPr>
              <a:solidFill>
                <a:srgbClr val="FF0000"/>
              </a:solidFill>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3637"/>
        <p:cNvGrpSpPr/>
        <p:nvPr/>
      </p:nvGrpSpPr>
      <p:grpSpPr>
        <a:xfrm>
          <a:off x="0" y="0"/>
          <a:ext cx="0" cy="0"/>
          <a:chOff x="0" y="0"/>
          <a:chExt cx="0" cy="0"/>
        </a:xfrm>
      </p:grpSpPr>
      <p:sp>
        <p:nvSpPr>
          <p:cNvPr id="3638" name="Google Shape;3638;p40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Bartlett d’égalité des variances : exemple</a:t>
            </a:r>
            <a:endParaRPr sz="3200" baseline="-25000">
              <a:solidFill>
                <a:srgbClr val="707F87"/>
              </a:solidFill>
              <a:latin typeface="Calibri"/>
              <a:ea typeface="Calibri"/>
              <a:cs typeface="Calibri"/>
              <a:sym typeface="Calibri"/>
            </a:endParaRPr>
          </a:p>
        </p:txBody>
      </p:sp>
      <p:cxnSp>
        <p:nvCxnSpPr>
          <p:cNvPr id="3639" name="Google Shape;3639;p40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640" name="Google Shape;3640;p40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1" name="Google Shape;3641;p407"/>
          <p:cNvSpPr txBox="1"/>
          <p:nvPr/>
        </p:nvSpPr>
        <p:spPr>
          <a:xfrm>
            <a:off x="610575" y="1003375"/>
            <a:ext cx="8067900" cy="167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 Les tailles des hommes et des femmes ont-elles la même variance ?</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pic>
        <p:nvPicPr>
          <p:cNvPr id="3642" name="Google Shape;3642;p407"/>
          <p:cNvPicPr preferRelativeResize="0"/>
          <p:nvPr/>
        </p:nvPicPr>
        <p:blipFill>
          <a:blip r:embed="rId3">
            <a:alphaModFix/>
          </a:blip>
          <a:stretch>
            <a:fillRect/>
          </a:stretch>
        </p:blipFill>
        <p:spPr>
          <a:xfrm>
            <a:off x="4760750" y="1465425"/>
            <a:ext cx="3613015" cy="2580725"/>
          </a:xfrm>
          <a:prstGeom prst="rect">
            <a:avLst/>
          </a:prstGeom>
          <a:noFill/>
          <a:ln>
            <a:noFill/>
          </a:ln>
        </p:spPr>
      </p:pic>
      <p:pic>
        <p:nvPicPr>
          <p:cNvPr id="3643" name="Google Shape;3643;p407"/>
          <p:cNvPicPr preferRelativeResize="0"/>
          <p:nvPr/>
        </p:nvPicPr>
        <p:blipFill>
          <a:blip r:embed="rId4">
            <a:alphaModFix/>
          </a:blip>
          <a:stretch>
            <a:fillRect/>
          </a:stretch>
        </p:blipFill>
        <p:spPr>
          <a:xfrm>
            <a:off x="712100" y="1465425"/>
            <a:ext cx="3613015" cy="2580725"/>
          </a:xfrm>
          <a:prstGeom prst="rect">
            <a:avLst/>
          </a:prstGeom>
          <a:noFill/>
          <a:ln>
            <a:noFill/>
          </a:ln>
        </p:spPr>
      </p:pic>
      <p:sp>
        <p:nvSpPr>
          <p:cNvPr id="3644" name="Google Shape;3644;p407"/>
          <p:cNvSpPr txBox="1"/>
          <p:nvPr/>
        </p:nvSpPr>
        <p:spPr>
          <a:xfrm>
            <a:off x="1708150" y="4116975"/>
            <a:ext cx="59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Femmes                                                                          Hommes</a:t>
            </a:r>
            <a:endParaRPr/>
          </a:p>
        </p:txBody>
      </p:sp>
      <p:pic>
        <p:nvPicPr>
          <p:cNvPr id="3645" name="Google Shape;3645;p407"/>
          <p:cNvPicPr preferRelativeResize="0"/>
          <p:nvPr/>
        </p:nvPicPr>
        <p:blipFill>
          <a:blip r:embed="rId5">
            <a:alphaModFix/>
          </a:blip>
          <a:stretch>
            <a:fillRect/>
          </a:stretch>
        </p:blipFill>
        <p:spPr>
          <a:xfrm>
            <a:off x="1891646" y="2375946"/>
            <a:ext cx="5427901" cy="571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Reconnaissance de texte (OCR)</a:t>
            </a:r>
            <a:endParaRPr sz="3200" dirty="0">
              <a:solidFill>
                <a:srgbClr val="707F87"/>
              </a:solidFill>
              <a:latin typeface="Calibri"/>
              <a:ea typeface="Calibri"/>
              <a:cs typeface="Calibri"/>
              <a:sym typeface="Calibri"/>
            </a:endParaRPr>
          </a:p>
        </p:txBody>
      </p:sp>
      <p:cxnSp>
        <p:nvCxnSpPr>
          <p:cNvPr id="631" name="Google Shape;631;p5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632" name="Google Shape;632;p57"/>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33" name="Google Shape;633;p57"/>
          <p:cNvPicPr preferRelativeResize="0"/>
          <p:nvPr/>
        </p:nvPicPr>
        <p:blipFill>
          <a:blip r:embed="rId3">
            <a:alphaModFix/>
          </a:blip>
          <a:stretch>
            <a:fillRect/>
          </a:stretch>
        </p:blipFill>
        <p:spPr>
          <a:xfrm>
            <a:off x="152400" y="911400"/>
            <a:ext cx="4333750" cy="3103825"/>
          </a:xfrm>
          <a:prstGeom prst="rect">
            <a:avLst/>
          </a:prstGeom>
          <a:noFill/>
          <a:ln>
            <a:noFill/>
          </a:ln>
        </p:spPr>
      </p:pic>
      <p:pic>
        <p:nvPicPr>
          <p:cNvPr id="634" name="Google Shape;634;p57"/>
          <p:cNvPicPr preferRelativeResize="0"/>
          <p:nvPr/>
        </p:nvPicPr>
        <p:blipFill>
          <a:blip r:embed="rId4">
            <a:alphaModFix/>
          </a:blip>
          <a:stretch>
            <a:fillRect/>
          </a:stretch>
        </p:blipFill>
        <p:spPr>
          <a:xfrm>
            <a:off x="4638550" y="1265564"/>
            <a:ext cx="4353049" cy="2395491"/>
          </a:xfrm>
          <a:prstGeom prst="rect">
            <a:avLst/>
          </a:prstGeom>
          <a:noFill/>
          <a:ln>
            <a:noFill/>
          </a:ln>
        </p:spPr>
      </p:pic>
      <p:sp>
        <p:nvSpPr>
          <p:cNvPr id="635" name="Google Shape;635;p57"/>
          <p:cNvSpPr txBox="1"/>
          <p:nvPr/>
        </p:nvSpPr>
        <p:spPr>
          <a:xfrm>
            <a:off x="3205499" y="4153325"/>
            <a:ext cx="2861345"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Numérique ou manuscrit</a:t>
            </a:r>
            <a:endParaRPr sz="1500" dirty="0">
              <a:latin typeface="Courier New"/>
              <a:ea typeface="Courier New"/>
              <a:cs typeface="Courier New"/>
              <a:sym typeface="Courier New"/>
            </a:endParaRPr>
          </a:p>
        </p:txBody>
      </p:sp>
      <p:sp>
        <p:nvSpPr>
          <p:cNvPr id="636" name="Google Shape;636;p57"/>
          <p:cNvSpPr txBox="1"/>
          <p:nvPr/>
        </p:nvSpPr>
        <p:spPr>
          <a:xfrm>
            <a:off x="2122450" y="4662125"/>
            <a:ext cx="491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a:t>https://huggingface.co/microsoft/trocr-large-handwritten</a:t>
            </a:r>
            <a:endParaRPr i="1"/>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3649"/>
        <p:cNvGrpSpPr/>
        <p:nvPr/>
      </p:nvGrpSpPr>
      <p:grpSpPr>
        <a:xfrm>
          <a:off x="0" y="0"/>
          <a:ext cx="0" cy="0"/>
          <a:chOff x="0" y="0"/>
          <a:chExt cx="0" cy="0"/>
        </a:xfrm>
      </p:grpSpPr>
      <p:sp>
        <p:nvSpPr>
          <p:cNvPr id="3650" name="Google Shape;3650;p40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Bartlett d’égalité des variances : exemple</a:t>
            </a:r>
            <a:endParaRPr sz="3200" baseline="-25000">
              <a:solidFill>
                <a:srgbClr val="707F87"/>
              </a:solidFill>
              <a:latin typeface="Calibri"/>
              <a:ea typeface="Calibri"/>
              <a:cs typeface="Calibri"/>
              <a:sym typeface="Calibri"/>
            </a:endParaRPr>
          </a:p>
        </p:txBody>
      </p:sp>
      <p:cxnSp>
        <p:nvCxnSpPr>
          <p:cNvPr id="3651" name="Google Shape;3651;p40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652" name="Google Shape;3652;p40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3" name="Google Shape;3653;p408"/>
          <p:cNvSpPr txBox="1"/>
          <p:nvPr/>
        </p:nvSpPr>
        <p:spPr>
          <a:xfrm>
            <a:off x="610575" y="1003375"/>
            <a:ext cx="8067900" cy="125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 Les tailles des hommes et des femmes ont-elles la même variance ?</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pic>
        <p:nvPicPr>
          <p:cNvPr id="3654" name="Google Shape;3654;p408"/>
          <p:cNvPicPr preferRelativeResize="0"/>
          <p:nvPr/>
        </p:nvPicPr>
        <p:blipFill>
          <a:blip r:embed="rId3">
            <a:alphaModFix/>
          </a:blip>
          <a:stretch>
            <a:fillRect/>
          </a:stretch>
        </p:blipFill>
        <p:spPr>
          <a:xfrm>
            <a:off x="4760750" y="1465425"/>
            <a:ext cx="3613015" cy="2580725"/>
          </a:xfrm>
          <a:prstGeom prst="rect">
            <a:avLst/>
          </a:prstGeom>
          <a:noFill/>
          <a:ln>
            <a:noFill/>
          </a:ln>
        </p:spPr>
      </p:pic>
      <p:pic>
        <p:nvPicPr>
          <p:cNvPr id="3655" name="Google Shape;3655;p408"/>
          <p:cNvPicPr preferRelativeResize="0"/>
          <p:nvPr/>
        </p:nvPicPr>
        <p:blipFill>
          <a:blip r:embed="rId4">
            <a:alphaModFix/>
          </a:blip>
          <a:stretch>
            <a:fillRect/>
          </a:stretch>
        </p:blipFill>
        <p:spPr>
          <a:xfrm>
            <a:off x="712100" y="1465425"/>
            <a:ext cx="3613015" cy="2580725"/>
          </a:xfrm>
          <a:prstGeom prst="rect">
            <a:avLst/>
          </a:prstGeom>
          <a:noFill/>
          <a:ln>
            <a:noFill/>
          </a:ln>
        </p:spPr>
      </p:pic>
      <p:sp>
        <p:nvSpPr>
          <p:cNvPr id="3656" name="Google Shape;3656;p408"/>
          <p:cNvSpPr txBox="1"/>
          <p:nvPr/>
        </p:nvSpPr>
        <p:spPr>
          <a:xfrm>
            <a:off x="1708150" y="4116975"/>
            <a:ext cx="59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Femmes                                                                          Hommes</a:t>
            </a:r>
            <a:endParaRPr/>
          </a:p>
        </p:txBody>
      </p:sp>
      <p:pic>
        <p:nvPicPr>
          <p:cNvPr id="3657" name="Google Shape;3657;p408"/>
          <p:cNvPicPr preferRelativeResize="0"/>
          <p:nvPr/>
        </p:nvPicPr>
        <p:blipFill>
          <a:blip r:embed="rId5">
            <a:alphaModFix/>
          </a:blip>
          <a:stretch>
            <a:fillRect/>
          </a:stretch>
        </p:blipFill>
        <p:spPr>
          <a:xfrm>
            <a:off x="1891646" y="2375946"/>
            <a:ext cx="5427901" cy="571050"/>
          </a:xfrm>
          <a:prstGeom prst="rect">
            <a:avLst/>
          </a:prstGeom>
          <a:noFill/>
          <a:ln>
            <a:noFill/>
          </a:ln>
        </p:spPr>
      </p:pic>
      <p:sp>
        <p:nvSpPr>
          <p:cNvPr id="3658" name="Google Shape;3658;p408"/>
          <p:cNvSpPr/>
          <p:nvPr/>
        </p:nvSpPr>
        <p:spPr>
          <a:xfrm>
            <a:off x="5684100" y="1725575"/>
            <a:ext cx="2551200" cy="5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08"/>
          <p:cNvSpPr txBox="1"/>
          <p:nvPr/>
        </p:nvSpPr>
        <p:spPr>
          <a:xfrm>
            <a:off x="5604150" y="1660175"/>
            <a:ext cx="2740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rgbClr val="FF0000"/>
                </a:solidFill>
              </a:rPr>
              <a:t>p &lt; 0.05 : on peut rejeter </a:t>
            </a:r>
            <a:endParaRPr>
              <a:solidFill>
                <a:srgbClr val="FF0000"/>
              </a:solidFill>
            </a:endParaRPr>
          </a:p>
          <a:p>
            <a:pPr marL="0" lvl="0" indent="0" algn="ctr" rtl="0">
              <a:spcBef>
                <a:spcPts val="0"/>
              </a:spcBef>
              <a:spcAft>
                <a:spcPts val="0"/>
              </a:spcAft>
              <a:buNone/>
            </a:pPr>
            <a:r>
              <a:rPr lang="fr">
                <a:solidFill>
                  <a:srgbClr val="FF0000"/>
                </a:solidFill>
              </a:rPr>
              <a:t>l’hypothèse d’homoscédasticité</a:t>
            </a:r>
            <a:endParaRPr>
              <a:solidFill>
                <a:srgbClr val="FF0000"/>
              </a:solidFill>
            </a:endParaRPr>
          </a:p>
        </p:txBody>
      </p:sp>
      <p:sp>
        <p:nvSpPr>
          <p:cNvPr id="3660" name="Google Shape;3660;p408"/>
          <p:cNvSpPr/>
          <p:nvPr/>
        </p:nvSpPr>
        <p:spPr>
          <a:xfrm>
            <a:off x="5066275" y="2641450"/>
            <a:ext cx="2384100" cy="400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Shape 3664"/>
        <p:cNvGrpSpPr/>
        <p:nvPr/>
      </p:nvGrpSpPr>
      <p:grpSpPr>
        <a:xfrm>
          <a:off x="0" y="0"/>
          <a:ext cx="0" cy="0"/>
          <a:chOff x="0" y="0"/>
          <a:chExt cx="0" cy="0"/>
        </a:xfrm>
      </p:grpSpPr>
      <p:sp>
        <p:nvSpPr>
          <p:cNvPr id="3665" name="Google Shape;3665;p40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Bartlett d’égalité des variances : exemple</a:t>
            </a:r>
            <a:endParaRPr sz="3200" baseline="-25000">
              <a:solidFill>
                <a:srgbClr val="707F87"/>
              </a:solidFill>
              <a:latin typeface="Calibri"/>
              <a:ea typeface="Calibri"/>
              <a:cs typeface="Calibri"/>
              <a:sym typeface="Calibri"/>
            </a:endParaRPr>
          </a:p>
        </p:txBody>
      </p:sp>
      <p:cxnSp>
        <p:nvCxnSpPr>
          <p:cNvPr id="3666" name="Google Shape;3666;p40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667" name="Google Shape;3667;p40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8" name="Google Shape;3668;p409"/>
          <p:cNvSpPr txBox="1"/>
          <p:nvPr/>
        </p:nvSpPr>
        <p:spPr>
          <a:xfrm>
            <a:off x="610575" y="1003375"/>
            <a:ext cx="8067900" cy="167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 Les tailles des hommes et des femmes ont-elles la même variance ?</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pic>
        <p:nvPicPr>
          <p:cNvPr id="3669" name="Google Shape;3669;p409"/>
          <p:cNvPicPr preferRelativeResize="0"/>
          <p:nvPr/>
        </p:nvPicPr>
        <p:blipFill>
          <a:blip r:embed="rId3">
            <a:alphaModFix/>
          </a:blip>
          <a:stretch>
            <a:fillRect/>
          </a:stretch>
        </p:blipFill>
        <p:spPr>
          <a:xfrm>
            <a:off x="4760750" y="1465425"/>
            <a:ext cx="3613015" cy="2580725"/>
          </a:xfrm>
          <a:prstGeom prst="rect">
            <a:avLst/>
          </a:prstGeom>
          <a:noFill/>
          <a:ln>
            <a:noFill/>
          </a:ln>
        </p:spPr>
      </p:pic>
      <p:pic>
        <p:nvPicPr>
          <p:cNvPr id="3670" name="Google Shape;3670;p409"/>
          <p:cNvPicPr preferRelativeResize="0"/>
          <p:nvPr/>
        </p:nvPicPr>
        <p:blipFill>
          <a:blip r:embed="rId4">
            <a:alphaModFix/>
          </a:blip>
          <a:stretch>
            <a:fillRect/>
          </a:stretch>
        </p:blipFill>
        <p:spPr>
          <a:xfrm>
            <a:off x="712100" y="1465425"/>
            <a:ext cx="3613015" cy="2580725"/>
          </a:xfrm>
          <a:prstGeom prst="rect">
            <a:avLst/>
          </a:prstGeom>
          <a:noFill/>
          <a:ln>
            <a:noFill/>
          </a:ln>
        </p:spPr>
      </p:pic>
      <p:sp>
        <p:nvSpPr>
          <p:cNvPr id="3671" name="Google Shape;3671;p409"/>
          <p:cNvSpPr txBox="1"/>
          <p:nvPr/>
        </p:nvSpPr>
        <p:spPr>
          <a:xfrm>
            <a:off x="1708150" y="4116975"/>
            <a:ext cx="59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Femmes                                                                          Hommes</a:t>
            </a:r>
            <a:endParaRPr/>
          </a:p>
        </p:txBody>
      </p:sp>
      <p:pic>
        <p:nvPicPr>
          <p:cNvPr id="3672" name="Google Shape;3672;p409"/>
          <p:cNvPicPr preferRelativeResize="0"/>
          <p:nvPr/>
        </p:nvPicPr>
        <p:blipFill>
          <a:blip r:embed="rId5">
            <a:alphaModFix/>
          </a:blip>
          <a:stretch>
            <a:fillRect/>
          </a:stretch>
        </p:blipFill>
        <p:spPr>
          <a:xfrm>
            <a:off x="1891646" y="2375946"/>
            <a:ext cx="5427901" cy="571050"/>
          </a:xfrm>
          <a:prstGeom prst="rect">
            <a:avLst/>
          </a:prstGeom>
          <a:noFill/>
          <a:ln>
            <a:noFill/>
          </a:ln>
        </p:spPr>
      </p:pic>
      <p:sp>
        <p:nvSpPr>
          <p:cNvPr id="3673" name="Google Shape;3673;p409"/>
          <p:cNvSpPr/>
          <p:nvPr/>
        </p:nvSpPr>
        <p:spPr>
          <a:xfrm>
            <a:off x="5684100" y="1725575"/>
            <a:ext cx="2551200" cy="51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09"/>
          <p:cNvSpPr txBox="1"/>
          <p:nvPr/>
        </p:nvSpPr>
        <p:spPr>
          <a:xfrm>
            <a:off x="5604150" y="1660175"/>
            <a:ext cx="2740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a:solidFill>
                  <a:srgbClr val="FF0000"/>
                </a:solidFill>
              </a:rPr>
              <a:t>p &lt; 0.05 : on peut rejeter </a:t>
            </a:r>
            <a:endParaRPr>
              <a:solidFill>
                <a:srgbClr val="FF0000"/>
              </a:solidFill>
            </a:endParaRPr>
          </a:p>
          <a:p>
            <a:pPr marL="0" lvl="0" indent="0" algn="ctr" rtl="0">
              <a:spcBef>
                <a:spcPts val="0"/>
              </a:spcBef>
              <a:spcAft>
                <a:spcPts val="0"/>
              </a:spcAft>
              <a:buNone/>
            </a:pPr>
            <a:r>
              <a:rPr lang="fr">
                <a:solidFill>
                  <a:srgbClr val="FF0000"/>
                </a:solidFill>
              </a:rPr>
              <a:t>l’hypothèse d’homoscédasticité</a:t>
            </a:r>
            <a:endParaRPr>
              <a:solidFill>
                <a:srgbClr val="FF0000"/>
              </a:solidFill>
            </a:endParaRPr>
          </a:p>
        </p:txBody>
      </p:sp>
      <p:sp>
        <p:nvSpPr>
          <p:cNvPr id="3675" name="Google Shape;3675;p409"/>
          <p:cNvSpPr/>
          <p:nvPr/>
        </p:nvSpPr>
        <p:spPr>
          <a:xfrm>
            <a:off x="5066275" y="2641450"/>
            <a:ext cx="2384100" cy="400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6" name="Google Shape;3676;p409"/>
          <p:cNvPicPr preferRelativeResize="0"/>
          <p:nvPr/>
        </p:nvPicPr>
        <p:blipFill>
          <a:blip r:embed="rId6">
            <a:alphaModFix/>
          </a:blip>
          <a:stretch>
            <a:fillRect/>
          </a:stretch>
        </p:blipFill>
        <p:spPr>
          <a:xfrm>
            <a:off x="3129931" y="4236750"/>
            <a:ext cx="3029177" cy="719675"/>
          </a:xfrm>
          <a:prstGeom prst="rect">
            <a:avLst/>
          </a:prstGeom>
          <a:noFill/>
          <a:ln>
            <a:noFill/>
          </a:ln>
        </p:spPr>
      </p:pic>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3680"/>
        <p:cNvGrpSpPr/>
        <p:nvPr/>
      </p:nvGrpSpPr>
      <p:grpSpPr>
        <a:xfrm>
          <a:off x="0" y="0"/>
          <a:ext cx="0" cy="0"/>
          <a:chOff x="0" y="0"/>
          <a:chExt cx="0" cy="0"/>
        </a:xfrm>
      </p:grpSpPr>
      <p:sp>
        <p:nvSpPr>
          <p:cNvPr id="3681" name="Google Shape;3681;p41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Exercice</a:t>
            </a:r>
            <a:endParaRPr sz="3200" baseline="-25000">
              <a:solidFill>
                <a:srgbClr val="707F87"/>
              </a:solidFill>
              <a:latin typeface="Calibri"/>
              <a:ea typeface="Calibri"/>
              <a:cs typeface="Calibri"/>
              <a:sym typeface="Calibri"/>
            </a:endParaRPr>
          </a:p>
        </p:txBody>
      </p:sp>
      <p:cxnSp>
        <p:nvCxnSpPr>
          <p:cNvPr id="3682" name="Google Shape;3682;p41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683" name="Google Shape;3683;p41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4" name="Google Shape;3684;p410"/>
          <p:cNvSpPr txBox="1"/>
          <p:nvPr/>
        </p:nvSpPr>
        <p:spPr>
          <a:xfrm>
            <a:off x="239875" y="850975"/>
            <a:ext cx="8438700" cy="247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500">
              <a:solidFill>
                <a:schemeClr val="dk1"/>
              </a:solidFill>
            </a:endParaRPr>
          </a:p>
          <a:p>
            <a:pPr marL="0" lvl="0" indent="0" algn="l" rtl="0">
              <a:lnSpc>
                <a:spcPct val="115000"/>
              </a:lnSpc>
              <a:spcBef>
                <a:spcPts val="1200"/>
              </a:spcBef>
              <a:spcAft>
                <a:spcPts val="0"/>
              </a:spcAft>
              <a:buNone/>
            </a:pPr>
            <a:r>
              <a:rPr lang="fr" sz="1500">
                <a:solidFill>
                  <a:schemeClr val="dk1"/>
                </a:solidFill>
              </a:rPr>
              <a:t>Pour :</a:t>
            </a:r>
            <a:endParaRPr sz="1500">
              <a:solidFill>
                <a:schemeClr val="dk1"/>
              </a:solidFill>
            </a:endParaRPr>
          </a:p>
          <a:p>
            <a:pPr marL="457200" lvl="0" indent="-323850" algn="l" rtl="0">
              <a:lnSpc>
                <a:spcPct val="115000"/>
              </a:lnSpc>
              <a:spcBef>
                <a:spcPts val="1200"/>
              </a:spcBef>
              <a:spcAft>
                <a:spcPts val="0"/>
              </a:spcAft>
              <a:buClr>
                <a:schemeClr val="dk1"/>
              </a:buClr>
              <a:buSzPts val="1500"/>
              <a:buChar char="-"/>
            </a:pPr>
            <a:r>
              <a:rPr lang="fr" sz="1500">
                <a:solidFill>
                  <a:schemeClr val="dk1"/>
                </a:solidFill>
              </a:rPr>
              <a:t>chaque couple d’espèce d’iris, </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chaque grandeur considérée (longeur de sépales, etc.)</a:t>
            </a:r>
            <a:endParaRPr sz="1500">
              <a:solidFill>
                <a:schemeClr val="dk1"/>
              </a:solidFill>
            </a:endParaRPr>
          </a:p>
          <a:p>
            <a:pPr marL="0" lvl="0" indent="0" algn="l" rtl="0">
              <a:lnSpc>
                <a:spcPct val="115000"/>
              </a:lnSpc>
              <a:spcBef>
                <a:spcPts val="1200"/>
              </a:spcBef>
              <a:spcAft>
                <a:spcPts val="1200"/>
              </a:spcAft>
              <a:buNone/>
            </a:pPr>
            <a:r>
              <a:rPr lang="fr" sz="1500">
                <a:solidFill>
                  <a:schemeClr val="dk1"/>
                </a:solidFill>
              </a:rPr>
              <a:t>testez si l’on peut rejeter l’hypothèse d’égalité des variances, quand ils passent le test de Shapiro-Wilk.</a:t>
            </a:r>
            <a:br>
              <a:rPr lang="fr" sz="1500">
                <a:solidFill>
                  <a:schemeClr val="dk1"/>
                </a:solidFill>
              </a:rPr>
            </a:br>
            <a:endParaRPr sz="1500">
              <a:solidFill>
                <a:schemeClr val="dk1"/>
              </a:solidFill>
              <a:latin typeface="Courier New"/>
              <a:ea typeface="Courier New"/>
              <a:cs typeface="Courier New"/>
              <a:sym typeface="Courier New"/>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3688"/>
        <p:cNvGrpSpPr/>
        <p:nvPr/>
      </p:nvGrpSpPr>
      <p:grpSpPr>
        <a:xfrm>
          <a:off x="0" y="0"/>
          <a:ext cx="0" cy="0"/>
          <a:chOff x="0" y="0"/>
          <a:chExt cx="0" cy="0"/>
        </a:xfrm>
      </p:grpSpPr>
      <p:sp>
        <p:nvSpPr>
          <p:cNvPr id="3689" name="Google Shape;3689;p41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Correction : lecture des données</a:t>
            </a:r>
            <a:endParaRPr sz="3200" baseline="-25000">
              <a:solidFill>
                <a:srgbClr val="707F87"/>
              </a:solidFill>
              <a:latin typeface="Calibri"/>
              <a:ea typeface="Calibri"/>
              <a:cs typeface="Calibri"/>
              <a:sym typeface="Calibri"/>
            </a:endParaRPr>
          </a:p>
        </p:txBody>
      </p:sp>
      <p:cxnSp>
        <p:nvCxnSpPr>
          <p:cNvPr id="3690" name="Google Shape;3690;p41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691" name="Google Shape;3691;p41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2" name="Google Shape;3692;p411"/>
          <p:cNvSpPr txBox="1"/>
          <p:nvPr/>
        </p:nvSpPr>
        <p:spPr>
          <a:xfrm>
            <a:off x="531050" y="850975"/>
            <a:ext cx="8147400" cy="343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a:solidFill>
                  <a:schemeClr val="dk1"/>
                </a:solidFill>
                <a:latin typeface="Courier New"/>
                <a:ea typeface="Courier New"/>
                <a:cs typeface="Courier New"/>
                <a:sym typeface="Courier New"/>
              </a:rPr>
              <a:t>import itertools</a:t>
            </a:r>
            <a:br>
              <a:rPr lang="fr">
                <a:solidFill>
                  <a:schemeClr val="dk1"/>
                </a:solidFill>
                <a:latin typeface="Courier New"/>
                <a:ea typeface="Courier New"/>
                <a:cs typeface="Courier New"/>
                <a:sym typeface="Courier New"/>
              </a:rPr>
            </a:br>
            <a:r>
              <a:rPr lang="fr">
                <a:solidFill>
                  <a:schemeClr val="dk1"/>
                </a:solidFill>
                <a:latin typeface="Courier New"/>
                <a:ea typeface="Courier New"/>
                <a:cs typeface="Courier New"/>
                <a:sym typeface="Courier New"/>
              </a:rPr>
              <a:t>import numpy as np</a:t>
            </a:r>
            <a:br>
              <a:rPr lang="fr">
                <a:solidFill>
                  <a:schemeClr val="dk1"/>
                </a:solidFill>
                <a:latin typeface="Courier New"/>
                <a:ea typeface="Courier New"/>
                <a:cs typeface="Courier New"/>
                <a:sym typeface="Courier New"/>
              </a:rPr>
            </a:br>
            <a:r>
              <a:rPr lang="fr">
                <a:solidFill>
                  <a:schemeClr val="dk1"/>
                </a:solidFill>
                <a:latin typeface="Courier New"/>
                <a:ea typeface="Courier New"/>
                <a:cs typeface="Courier New"/>
                <a:sym typeface="Courier New"/>
              </a:rPr>
              <a:t>import scipy.stats as stats</a:t>
            </a:r>
            <a:br>
              <a:rPr lang="fr">
                <a:solidFill>
                  <a:schemeClr val="dk1"/>
                </a:solidFill>
                <a:latin typeface="Courier New"/>
                <a:ea typeface="Courier New"/>
                <a:cs typeface="Courier New"/>
                <a:sym typeface="Courier New"/>
              </a:rPr>
            </a:br>
            <a:r>
              <a:rPr lang="fr">
                <a:solidFill>
                  <a:schemeClr val="dk1"/>
                </a:solidFill>
                <a:latin typeface="Courier New"/>
                <a:ea typeface="Courier New"/>
                <a:cs typeface="Courier New"/>
                <a:sym typeface="Courier New"/>
              </a:rPr>
              <a:t>from sklearn.datasets import load_iris</a:t>
            </a:r>
            <a:br>
              <a:rPr lang="fr">
                <a:solidFill>
                  <a:schemeClr val="dk1"/>
                </a:solidFill>
                <a:latin typeface="Courier New"/>
                <a:ea typeface="Courier New"/>
                <a:cs typeface="Courier New"/>
                <a:sym typeface="Courier New"/>
              </a:rPr>
            </a:b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Clr>
                <a:schemeClr val="dk1"/>
              </a:buClr>
              <a:buSzPts val="1100"/>
              <a:buFont typeface="Arial"/>
              <a:buNone/>
            </a:pPr>
            <a:r>
              <a:rPr lang="fr">
                <a:solidFill>
                  <a:schemeClr val="dk1"/>
                </a:solidFill>
                <a:latin typeface="Courier New"/>
                <a:ea typeface="Courier New"/>
                <a:cs typeface="Courier New"/>
                <a:sym typeface="Courier New"/>
              </a:rPr>
              <a:t># Charger le dataset Iris</a:t>
            </a:r>
            <a:br>
              <a:rPr lang="fr">
                <a:solidFill>
                  <a:schemeClr val="dk1"/>
                </a:solidFill>
                <a:latin typeface="Courier New"/>
                <a:ea typeface="Courier New"/>
                <a:cs typeface="Courier New"/>
                <a:sym typeface="Courier New"/>
              </a:rPr>
            </a:br>
            <a:r>
              <a:rPr lang="fr">
                <a:solidFill>
                  <a:schemeClr val="dk1"/>
                </a:solidFill>
                <a:latin typeface="Courier New"/>
                <a:ea typeface="Courier New"/>
                <a:cs typeface="Courier New"/>
                <a:sym typeface="Courier New"/>
              </a:rPr>
              <a:t>data = load_iris()</a:t>
            </a:r>
            <a:br>
              <a:rPr lang="fr">
                <a:solidFill>
                  <a:schemeClr val="dk1"/>
                </a:solidFill>
                <a:latin typeface="Courier New"/>
                <a:ea typeface="Courier New"/>
                <a:cs typeface="Courier New"/>
                <a:sym typeface="Courier New"/>
              </a:rPr>
            </a:br>
            <a:r>
              <a:rPr lang="fr">
                <a:solidFill>
                  <a:schemeClr val="dk1"/>
                </a:solidFill>
                <a:latin typeface="Courier New"/>
                <a:ea typeface="Courier New"/>
                <a:cs typeface="Courier New"/>
                <a:sym typeface="Courier New"/>
              </a:rPr>
              <a:t>X = data.data</a:t>
            </a:r>
            <a:br>
              <a:rPr lang="fr">
                <a:solidFill>
                  <a:schemeClr val="dk1"/>
                </a:solidFill>
                <a:latin typeface="Courier New"/>
                <a:ea typeface="Courier New"/>
                <a:cs typeface="Courier New"/>
                <a:sym typeface="Courier New"/>
              </a:rPr>
            </a:br>
            <a:r>
              <a:rPr lang="fr">
                <a:solidFill>
                  <a:schemeClr val="dk1"/>
                </a:solidFill>
                <a:latin typeface="Courier New"/>
                <a:ea typeface="Courier New"/>
                <a:cs typeface="Courier New"/>
                <a:sym typeface="Courier New"/>
              </a:rPr>
              <a:t>y = data.target</a:t>
            </a:r>
            <a:endParaRPr>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a:solidFill>
                  <a:schemeClr val="dk1"/>
                </a:solidFill>
                <a:latin typeface="Courier New"/>
                <a:ea typeface="Courier New"/>
                <a:cs typeface="Courier New"/>
                <a:sym typeface="Courier New"/>
              </a:rPr>
              <a:t># Noms des caractéristiques et des espèces</a:t>
            </a:r>
            <a:br>
              <a:rPr lang="fr">
                <a:solidFill>
                  <a:schemeClr val="dk1"/>
                </a:solidFill>
                <a:latin typeface="Courier New"/>
                <a:ea typeface="Courier New"/>
                <a:cs typeface="Courier New"/>
                <a:sym typeface="Courier New"/>
              </a:rPr>
            </a:br>
            <a:r>
              <a:rPr lang="fr">
                <a:solidFill>
                  <a:schemeClr val="dk1"/>
                </a:solidFill>
                <a:latin typeface="Courier New"/>
                <a:ea typeface="Courier New"/>
                <a:cs typeface="Courier New"/>
                <a:sym typeface="Courier New"/>
              </a:rPr>
              <a:t>feature_names = data.feature_names</a:t>
            </a:r>
            <a:br>
              <a:rPr lang="fr">
                <a:solidFill>
                  <a:schemeClr val="dk1"/>
                </a:solidFill>
                <a:latin typeface="Courier New"/>
                <a:ea typeface="Courier New"/>
                <a:cs typeface="Courier New"/>
                <a:sym typeface="Courier New"/>
              </a:rPr>
            </a:br>
            <a:r>
              <a:rPr lang="fr">
                <a:solidFill>
                  <a:schemeClr val="dk1"/>
                </a:solidFill>
                <a:latin typeface="Courier New"/>
                <a:ea typeface="Courier New"/>
                <a:cs typeface="Courier New"/>
                <a:sym typeface="Courier New"/>
              </a:rPr>
              <a:t>species_names = data.target_names</a:t>
            </a:r>
            <a:endParaRPr>
              <a:solidFill>
                <a:schemeClr val="dk1"/>
              </a:solidFill>
              <a:latin typeface="Courier New"/>
              <a:ea typeface="Courier New"/>
              <a:cs typeface="Courier New"/>
              <a:sym typeface="Courier New"/>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Shape 3696"/>
        <p:cNvGrpSpPr/>
        <p:nvPr/>
      </p:nvGrpSpPr>
      <p:grpSpPr>
        <a:xfrm>
          <a:off x="0" y="0"/>
          <a:ext cx="0" cy="0"/>
          <a:chOff x="0" y="0"/>
          <a:chExt cx="0" cy="0"/>
        </a:xfrm>
      </p:grpSpPr>
      <p:sp>
        <p:nvSpPr>
          <p:cNvPr id="3697" name="Google Shape;3697;p41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Correction : tests</a:t>
            </a:r>
            <a:endParaRPr sz="3200" baseline="-25000">
              <a:solidFill>
                <a:srgbClr val="707F87"/>
              </a:solidFill>
              <a:latin typeface="Calibri"/>
              <a:ea typeface="Calibri"/>
              <a:cs typeface="Calibri"/>
              <a:sym typeface="Calibri"/>
            </a:endParaRPr>
          </a:p>
        </p:txBody>
      </p:sp>
      <p:cxnSp>
        <p:nvCxnSpPr>
          <p:cNvPr id="3698" name="Google Shape;3698;p41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699" name="Google Shape;3699;p41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0" name="Google Shape;3700;p412"/>
          <p:cNvSpPr txBox="1"/>
          <p:nvPr/>
        </p:nvSpPr>
        <p:spPr>
          <a:xfrm>
            <a:off x="531050" y="850975"/>
            <a:ext cx="8534400" cy="4017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200">
                <a:solidFill>
                  <a:schemeClr val="dk1"/>
                </a:solidFill>
                <a:latin typeface="Courier New"/>
                <a:ea typeface="Courier New"/>
                <a:cs typeface="Courier New"/>
                <a:sym typeface="Courier New"/>
              </a:rPr>
              <a:t>for (i, j), feature in itertools.product(itertools.combinations(range(3), 2), range(4)):</a:t>
            </a:r>
            <a:br>
              <a:rPr lang="fr" sz="1200">
                <a:solidFill>
                  <a:schemeClr val="dk1"/>
                </a:solidFill>
                <a:latin typeface="Courier New"/>
                <a:ea typeface="Courier New"/>
                <a:cs typeface="Courier New"/>
                <a:sym typeface="Courier New"/>
              </a:rPr>
            </a:br>
            <a:r>
              <a:rPr lang="fr" sz="1200">
                <a:solidFill>
                  <a:schemeClr val="dk1"/>
                </a:solidFill>
                <a:latin typeface="Courier New"/>
                <a:ea typeface="Courier New"/>
                <a:cs typeface="Courier New"/>
                <a:sym typeface="Courier New"/>
              </a:rPr>
              <a:t>    sample1 = X[y == i, feature]</a:t>
            </a:r>
            <a:br>
              <a:rPr lang="fr" sz="1200">
                <a:solidFill>
                  <a:schemeClr val="dk1"/>
                </a:solidFill>
                <a:latin typeface="Courier New"/>
                <a:ea typeface="Courier New"/>
                <a:cs typeface="Courier New"/>
                <a:sym typeface="Courier New"/>
              </a:rPr>
            </a:br>
            <a:r>
              <a:rPr lang="fr" sz="1200">
                <a:solidFill>
                  <a:schemeClr val="dk1"/>
                </a:solidFill>
                <a:latin typeface="Courier New"/>
                <a:ea typeface="Courier New"/>
                <a:cs typeface="Courier New"/>
                <a:sym typeface="Courier New"/>
              </a:rPr>
              <a:t>    sample2 = X[y == j, feature]</a:t>
            </a:r>
            <a:endParaRPr sz="12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200">
                <a:solidFill>
                  <a:schemeClr val="dk1"/>
                </a:solidFill>
                <a:latin typeface="Courier New"/>
                <a:ea typeface="Courier New"/>
                <a:cs typeface="Courier New"/>
                <a:sym typeface="Courier New"/>
              </a:rPr>
              <a:t>    shapiro_test_1 = stats.shapiro(sample1)</a:t>
            </a:r>
            <a:br>
              <a:rPr lang="fr" sz="1200">
                <a:solidFill>
                  <a:schemeClr val="dk1"/>
                </a:solidFill>
                <a:latin typeface="Courier New"/>
                <a:ea typeface="Courier New"/>
                <a:cs typeface="Courier New"/>
                <a:sym typeface="Courier New"/>
              </a:rPr>
            </a:br>
            <a:r>
              <a:rPr lang="fr" sz="1200">
                <a:solidFill>
                  <a:schemeClr val="dk1"/>
                </a:solidFill>
                <a:latin typeface="Courier New"/>
                <a:ea typeface="Courier New"/>
                <a:cs typeface="Courier New"/>
                <a:sym typeface="Courier New"/>
              </a:rPr>
              <a:t>    shapiro_test_2 = stats.shapiro(sample2)</a:t>
            </a:r>
            <a:endParaRPr sz="12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200">
                <a:solidFill>
                  <a:schemeClr val="dk1"/>
                </a:solidFill>
                <a:latin typeface="Courier New"/>
                <a:ea typeface="Courier New"/>
                <a:cs typeface="Courier New"/>
                <a:sym typeface="Courier New"/>
              </a:rPr>
              <a:t>    if shapiro_test_1.pvalue &gt; 0.05 and shapiro_test_2.pvalue &gt; 0.05:</a:t>
            </a:r>
            <a:br>
              <a:rPr lang="fr" sz="1200">
                <a:solidFill>
                  <a:schemeClr val="dk1"/>
                </a:solidFill>
                <a:latin typeface="Courier New"/>
                <a:ea typeface="Courier New"/>
                <a:cs typeface="Courier New"/>
                <a:sym typeface="Courier New"/>
              </a:rPr>
            </a:br>
            <a:r>
              <a:rPr lang="fr" sz="1200">
                <a:solidFill>
                  <a:schemeClr val="dk1"/>
                </a:solidFill>
                <a:latin typeface="Courier New"/>
                <a:ea typeface="Courier New"/>
                <a:cs typeface="Courier New"/>
                <a:sym typeface="Courier New"/>
              </a:rPr>
              <a:t>        bartlett_test = stats.bartlett(sample1, sample2)</a:t>
            </a:r>
            <a:br>
              <a:rPr lang="fr" sz="1200">
                <a:solidFill>
                  <a:schemeClr val="dk1"/>
                </a:solidFill>
                <a:latin typeface="Courier New"/>
                <a:ea typeface="Courier New"/>
                <a:cs typeface="Courier New"/>
                <a:sym typeface="Courier New"/>
              </a:rPr>
            </a:br>
            <a:r>
              <a:rPr lang="fr" sz="1200">
                <a:solidFill>
                  <a:schemeClr val="dk1"/>
                </a:solidFill>
                <a:latin typeface="Courier New"/>
                <a:ea typeface="Courier New"/>
                <a:cs typeface="Courier New"/>
                <a:sym typeface="Courier New"/>
              </a:rPr>
              <a:t>        print(f"Espèces : {species_names[i]} vs {species_names[j]}")</a:t>
            </a:r>
            <a:br>
              <a:rPr lang="fr" sz="1200">
                <a:solidFill>
                  <a:schemeClr val="dk1"/>
                </a:solidFill>
                <a:latin typeface="Courier New"/>
                <a:ea typeface="Courier New"/>
                <a:cs typeface="Courier New"/>
                <a:sym typeface="Courier New"/>
              </a:rPr>
            </a:br>
            <a:r>
              <a:rPr lang="fr" sz="1200">
                <a:solidFill>
                  <a:schemeClr val="dk1"/>
                </a:solidFill>
                <a:latin typeface="Courier New"/>
                <a:ea typeface="Courier New"/>
                <a:cs typeface="Courier New"/>
                <a:sym typeface="Courier New"/>
              </a:rPr>
              <a:t>        print(f"Caractéristique : {feature_names[feature]}")</a:t>
            </a:r>
            <a:br>
              <a:rPr lang="fr" sz="1200">
                <a:solidFill>
                  <a:schemeClr val="dk1"/>
                </a:solidFill>
                <a:latin typeface="Courier New"/>
                <a:ea typeface="Courier New"/>
                <a:cs typeface="Courier New"/>
                <a:sym typeface="Courier New"/>
              </a:rPr>
            </a:br>
            <a:r>
              <a:rPr lang="fr" sz="1200">
                <a:solidFill>
                  <a:schemeClr val="dk1"/>
                </a:solidFill>
                <a:latin typeface="Courier New"/>
                <a:ea typeface="Courier New"/>
                <a:cs typeface="Courier New"/>
                <a:sym typeface="Courier New"/>
              </a:rPr>
              <a:t>        print(f"  Test de Bartlett : stat = {bartlett_test.statistic}, p-valeur = {bartlett_test.pvalue}")</a:t>
            </a:r>
            <a:br>
              <a:rPr lang="fr" sz="1200">
                <a:solidFill>
                  <a:schemeClr val="dk1"/>
                </a:solidFill>
                <a:latin typeface="Courier New"/>
                <a:ea typeface="Courier New"/>
                <a:cs typeface="Courier New"/>
                <a:sym typeface="Courier New"/>
              </a:rPr>
            </a:br>
            <a:r>
              <a:rPr lang="fr" sz="1200">
                <a:solidFill>
                  <a:schemeClr val="dk1"/>
                </a:solidFill>
                <a:latin typeface="Courier New"/>
                <a:ea typeface="Courier New"/>
                <a:cs typeface="Courier New"/>
                <a:sym typeface="Courier New"/>
              </a:rPr>
              <a:t>    else:</a:t>
            </a:r>
            <a:br>
              <a:rPr lang="fr" sz="1200">
                <a:solidFill>
                  <a:schemeClr val="dk1"/>
                </a:solidFill>
                <a:latin typeface="Courier New"/>
                <a:ea typeface="Courier New"/>
                <a:cs typeface="Courier New"/>
                <a:sym typeface="Courier New"/>
              </a:rPr>
            </a:br>
            <a:r>
              <a:rPr lang="fr" sz="1200">
                <a:solidFill>
                  <a:schemeClr val="dk1"/>
                </a:solidFill>
                <a:latin typeface="Courier New"/>
                <a:ea typeface="Courier New"/>
                <a:cs typeface="Courier New"/>
                <a:sym typeface="Courier New"/>
              </a:rPr>
              <a:t>        print(f"Espèces : {species_names[i]} vs {species_names[j]}")</a:t>
            </a:r>
            <a:br>
              <a:rPr lang="fr" sz="1200">
                <a:solidFill>
                  <a:schemeClr val="dk1"/>
                </a:solidFill>
                <a:latin typeface="Courier New"/>
                <a:ea typeface="Courier New"/>
                <a:cs typeface="Courier New"/>
                <a:sym typeface="Courier New"/>
              </a:rPr>
            </a:br>
            <a:r>
              <a:rPr lang="fr" sz="1200">
                <a:solidFill>
                  <a:schemeClr val="dk1"/>
                </a:solidFill>
                <a:latin typeface="Courier New"/>
                <a:ea typeface="Courier New"/>
                <a:cs typeface="Courier New"/>
                <a:sym typeface="Courier New"/>
              </a:rPr>
              <a:t>        print(f"Caractéristique : {feature_names[feature]}")</a:t>
            </a:r>
            <a:br>
              <a:rPr lang="fr" sz="1200">
                <a:solidFill>
                  <a:schemeClr val="dk1"/>
                </a:solidFill>
                <a:latin typeface="Courier New"/>
                <a:ea typeface="Courier New"/>
                <a:cs typeface="Courier New"/>
                <a:sym typeface="Courier New"/>
              </a:rPr>
            </a:br>
            <a:r>
              <a:rPr lang="fr" sz="1200">
                <a:solidFill>
                  <a:schemeClr val="dk1"/>
                </a:solidFill>
                <a:latin typeface="Courier New"/>
                <a:ea typeface="Courier New"/>
                <a:cs typeface="Courier New"/>
                <a:sym typeface="Courier New"/>
              </a:rPr>
              <a:t>        print("  Normalité pas respectée, le test de Bartlett n'est pas applicable.")</a:t>
            </a:r>
            <a:endParaRPr sz="12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200">
              <a:solidFill>
                <a:schemeClr val="dk1"/>
              </a:solidFill>
              <a:latin typeface="Courier New"/>
              <a:ea typeface="Courier New"/>
              <a:cs typeface="Courier New"/>
              <a:sym typeface="Courier New"/>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Shape 3704"/>
        <p:cNvGrpSpPr/>
        <p:nvPr/>
      </p:nvGrpSpPr>
      <p:grpSpPr>
        <a:xfrm>
          <a:off x="0" y="0"/>
          <a:ext cx="0" cy="0"/>
          <a:chOff x="0" y="0"/>
          <a:chExt cx="0" cy="0"/>
        </a:xfrm>
      </p:grpSpPr>
      <p:sp>
        <p:nvSpPr>
          <p:cNvPr id="3705" name="Google Shape;3705;p41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Levene d’égalité des variances</a:t>
            </a:r>
            <a:endParaRPr sz="3200" baseline="-25000">
              <a:solidFill>
                <a:srgbClr val="707F87"/>
              </a:solidFill>
              <a:latin typeface="Calibri"/>
              <a:ea typeface="Calibri"/>
              <a:cs typeface="Calibri"/>
              <a:sym typeface="Calibri"/>
            </a:endParaRPr>
          </a:p>
        </p:txBody>
      </p:sp>
      <p:cxnSp>
        <p:nvCxnSpPr>
          <p:cNvPr id="3706" name="Google Shape;3706;p41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707" name="Google Shape;3707;p41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8" name="Google Shape;3708;p413"/>
          <p:cNvSpPr txBox="1"/>
          <p:nvPr/>
        </p:nvSpPr>
        <p:spPr>
          <a:xfrm>
            <a:off x="610575" y="1003375"/>
            <a:ext cx="8067900" cy="34209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 </a:t>
            </a:r>
            <a:r>
              <a:rPr lang="fr" sz="1500" b="1">
                <a:solidFill>
                  <a:schemeClr val="dk1"/>
                </a:solidFill>
                <a:latin typeface="Courier New"/>
                <a:ea typeface="Courier New"/>
                <a:cs typeface="Courier New"/>
                <a:sym typeface="Courier New"/>
              </a:rPr>
              <a:t>test de Levene</a:t>
            </a:r>
            <a:r>
              <a:rPr lang="fr" sz="1500">
                <a:solidFill>
                  <a:schemeClr val="dk1"/>
                </a:solidFill>
                <a:latin typeface="Courier New"/>
                <a:ea typeface="Courier New"/>
                <a:cs typeface="Courier New"/>
                <a:sym typeface="Courier New"/>
              </a:rPr>
              <a:t> permet d’estimer l'hypothèse nulle qu’</a:t>
            </a:r>
            <a:r>
              <a:rPr lang="fr" sz="1500" u="sng">
                <a:solidFill>
                  <a:schemeClr val="dk1"/>
                </a:solidFill>
                <a:latin typeface="Courier New"/>
                <a:ea typeface="Courier New"/>
                <a:cs typeface="Courier New"/>
                <a:sym typeface="Courier New"/>
              </a:rPr>
              <a:t>au moins deux</a:t>
            </a:r>
            <a:r>
              <a:rPr lang="fr" sz="1500">
                <a:solidFill>
                  <a:schemeClr val="dk1"/>
                </a:solidFill>
                <a:latin typeface="Courier New"/>
                <a:ea typeface="Courier New"/>
                <a:cs typeface="Courier New"/>
                <a:sym typeface="Courier New"/>
              </a:rPr>
              <a:t> populations dont on a les échantillons ont la même variance.</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 les variances des populations sont égales,</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 les variances des populations sont différentes.</a:t>
            </a:r>
            <a:endParaRPr sz="1500">
              <a:solidFill>
                <a:schemeClr val="dk1"/>
              </a:solidFill>
              <a:latin typeface="Courier New"/>
              <a:ea typeface="Courier New"/>
              <a:cs typeface="Courier New"/>
              <a:sym typeface="Courier New"/>
            </a:endParaRPr>
          </a:p>
          <a:p>
            <a:pPr marL="9144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(Il ne s’agit plus d’un test paramétrique.)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Shape 3712"/>
        <p:cNvGrpSpPr/>
        <p:nvPr/>
      </p:nvGrpSpPr>
      <p:grpSpPr>
        <a:xfrm>
          <a:off x="0" y="0"/>
          <a:ext cx="0" cy="0"/>
          <a:chOff x="0" y="0"/>
          <a:chExt cx="0" cy="0"/>
        </a:xfrm>
      </p:grpSpPr>
      <p:sp>
        <p:nvSpPr>
          <p:cNvPr id="3713" name="Google Shape;3713;p41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Levene d’égalité des variances</a:t>
            </a:r>
            <a:endParaRPr sz="3200" baseline="-25000">
              <a:solidFill>
                <a:srgbClr val="707F87"/>
              </a:solidFill>
              <a:latin typeface="Calibri"/>
              <a:ea typeface="Calibri"/>
              <a:cs typeface="Calibri"/>
              <a:sym typeface="Calibri"/>
            </a:endParaRPr>
          </a:p>
        </p:txBody>
      </p:sp>
      <p:cxnSp>
        <p:nvCxnSpPr>
          <p:cNvPr id="3714" name="Google Shape;3714;p41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715" name="Google Shape;3715;p41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6" name="Google Shape;3716;p414"/>
          <p:cNvSpPr txBox="1"/>
          <p:nvPr/>
        </p:nvSpPr>
        <p:spPr>
          <a:xfrm>
            <a:off x="610575" y="1003375"/>
            <a:ext cx="8067900" cy="4105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 </a:t>
            </a:r>
            <a:r>
              <a:rPr lang="fr" sz="1500" b="1">
                <a:solidFill>
                  <a:schemeClr val="dk1"/>
                </a:solidFill>
                <a:latin typeface="Courier New"/>
                <a:ea typeface="Courier New"/>
                <a:cs typeface="Courier New"/>
                <a:sym typeface="Courier New"/>
              </a:rPr>
              <a:t>test de Levene</a:t>
            </a:r>
            <a:r>
              <a:rPr lang="fr" sz="1500">
                <a:solidFill>
                  <a:schemeClr val="dk1"/>
                </a:solidFill>
                <a:latin typeface="Courier New"/>
                <a:ea typeface="Courier New"/>
                <a:cs typeface="Courier New"/>
                <a:sym typeface="Courier New"/>
              </a:rPr>
              <a:t> permet d’estimer l'hypothèse nulle qu’</a:t>
            </a:r>
            <a:r>
              <a:rPr lang="fr" sz="1500" u="sng">
                <a:solidFill>
                  <a:schemeClr val="dk1"/>
                </a:solidFill>
                <a:latin typeface="Courier New"/>
                <a:ea typeface="Courier New"/>
                <a:cs typeface="Courier New"/>
                <a:sym typeface="Courier New"/>
              </a:rPr>
              <a:t>au moins deux</a:t>
            </a:r>
            <a:r>
              <a:rPr lang="fr" sz="1500">
                <a:solidFill>
                  <a:schemeClr val="dk1"/>
                </a:solidFill>
                <a:latin typeface="Courier New"/>
                <a:ea typeface="Courier New"/>
                <a:cs typeface="Courier New"/>
                <a:sym typeface="Courier New"/>
              </a:rPr>
              <a:t> populations dont on a les échantillons ont la même variance.</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 les variances des populations sont égales,</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 les variances des populations sont différentes.</a:t>
            </a:r>
            <a:endParaRPr sz="1500">
              <a:solidFill>
                <a:schemeClr val="dk1"/>
              </a:solidFill>
              <a:latin typeface="Courier New"/>
              <a:ea typeface="Courier New"/>
              <a:cs typeface="Courier New"/>
              <a:sym typeface="Courier New"/>
            </a:endParaRPr>
          </a:p>
          <a:p>
            <a:pPr marL="9144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(Il ne s’agit plus d’un test paramétrique.)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Levene est une alternative à Bartlett dans le cas où la normalité des populations n’est pas assurée.</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Shape 3720"/>
        <p:cNvGrpSpPr/>
        <p:nvPr/>
      </p:nvGrpSpPr>
      <p:grpSpPr>
        <a:xfrm>
          <a:off x="0" y="0"/>
          <a:ext cx="0" cy="0"/>
          <a:chOff x="0" y="0"/>
          <a:chExt cx="0" cy="0"/>
        </a:xfrm>
      </p:grpSpPr>
      <p:sp>
        <p:nvSpPr>
          <p:cNvPr id="3721" name="Google Shape;3721;p41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Levene d’égalité des variances</a:t>
            </a:r>
            <a:endParaRPr sz="3200" baseline="-25000">
              <a:solidFill>
                <a:srgbClr val="707F87"/>
              </a:solidFill>
              <a:latin typeface="Calibri"/>
              <a:ea typeface="Calibri"/>
              <a:cs typeface="Calibri"/>
              <a:sym typeface="Calibri"/>
            </a:endParaRPr>
          </a:p>
        </p:txBody>
      </p:sp>
      <p:cxnSp>
        <p:nvCxnSpPr>
          <p:cNvPr id="3722" name="Google Shape;3722;p41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723" name="Google Shape;3723;p41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4" name="Google Shape;3724;p415"/>
          <p:cNvSpPr txBox="1"/>
          <p:nvPr/>
        </p:nvSpPr>
        <p:spPr>
          <a:xfrm>
            <a:off x="610575" y="1003375"/>
            <a:ext cx="8067900" cy="34209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 </a:t>
            </a:r>
            <a:r>
              <a:rPr lang="fr" sz="1500" b="1">
                <a:solidFill>
                  <a:schemeClr val="dk1"/>
                </a:solidFill>
                <a:latin typeface="Courier New"/>
                <a:ea typeface="Courier New"/>
                <a:cs typeface="Courier New"/>
                <a:sym typeface="Courier New"/>
              </a:rPr>
              <a:t>test de Levene</a:t>
            </a:r>
            <a:r>
              <a:rPr lang="fr" sz="1500">
                <a:solidFill>
                  <a:schemeClr val="dk1"/>
                </a:solidFill>
                <a:latin typeface="Courier New"/>
                <a:ea typeface="Courier New"/>
                <a:cs typeface="Courier New"/>
                <a:sym typeface="Courier New"/>
              </a:rPr>
              <a:t> permet d’estimer l'hypothèse nulle qu’</a:t>
            </a:r>
            <a:r>
              <a:rPr lang="fr" sz="1500" u="sng">
                <a:solidFill>
                  <a:schemeClr val="dk1"/>
                </a:solidFill>
                <a:latin typeface="Courier New"/>
                <a:ea typeface="Courier New"/>
                <a:cs typeface="Courier New"/>
                <a:sym typeface="Courier New"/>
              </a:rPr>
              <a:t>au moins deux</a:t>
            </a:r>
            <a:r>
              <a:rPr lang="fr" sz="1500">
                <a:solidFill>
                  <a:schemeClr val="dk1"/>
                </a:solidFill>
                <a:latin typeface="Courier New"/>
                <a:ea typeface="Courier New"/>
                <a:cs typeface="Courier New"/>
                <a:sym typeface="Courier New"/>
              </a:rPr>
              <a:t> populations dont on a les échantillons ont la même variance.</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 les variances des populations sont égales,</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 les variances des populations sont différentes.</a:t>
            </a:r>
            <a:endParaRPr sz="1500">
              <a:solidFill>
                <a:schemeClr val="dk1"/>
              </a:solidFill>
              <a:latin typeface="Courier New"/>
              <a:ea typeface="Courier New"/>
              <a:cs typeface="Courier New"/>
              <a:sym typeface="Courier New"/>
            </a:endParaRPr>
          </a:p>
          <a:p>
            <a:pPr marL="9144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(Il ne s’agit plus d’un test paramétrique.)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pic>
        <p:nvPicPr>
          <p:cNvPr id="3725" name="Google Shape;3725;p415"/>
          <p:cNvPicPr preferRelativeResize="0"/>
          <p:nvPr/>
        </p:nvPicPr>
        <p:blipFill>
          <a:blip r:embed="rId3">
            <a:alphaModFix/>
          </a:blip>
          <a:stretch>
            <a:fillRect/>
          </a:stretch>
        </p:blipFill>
        <p:spPr>
          <a:xfrm>
            <a:off x="1566600" y="2493923"/>
            <a:ext cx="5622125" cy="1417825"/>
          </a:xfrm>
          <a:prstGeom prst="rect">
            <a:avLst/>
          </a:prstGeom>
          <a:noFill/>
          <a:ln>
            <a:noFill/>
          </a:ln>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Shape 3729"/>
        <p:cNvGrpSpPr/>
        <p:nvPr/>
      </p:nvGrpSpPr>
      <p:grpSpPr>
        <a:xfrm>
          <a:off x="0" y="0"/>
          <a:ext cx="0" cy="0"/>
          <a:chOff x="0" y="0"/>
          <a:chExt cx="0" cy="0"/>
        </a:xfrm>
      </p:grpSpPr>
      <p:sp>
        <p:nvSpPr>
          <p:cNvPr id="3730" name="Google Shape;3730;p41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Levene d’égalité des variances</a:t>
            </a:r>
            <a:endParaRPr sz="3200" baseline="-25000">
              <a:solidFill>
                <a:srgbClr val="707F87"/>
              </a:solidFill>
              <a:latin typeface="Calibri"/>
              <a:ea typeface="Calibri"/>
              <a:cs typeface="Calibri"/>
              <a:sym typeface="Calibri"/>
            </a:endParaRPr>
          </a:p>
        </p:txBody>
      </p:sp>
      <p:cxnSp>
        <p:nvCxnSpPr>
          <p:cNvPr id="3731" name="Google Shape;3731;p41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732" name="Google Shape;3732;p41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3" name="Google Shape;3733;p416"/>
          <p:cNvSpPr txBox="1"/>
          <p:nvPr/>
        </p:nvSpPr>
        <p:spPr>
          <a:xfrm>
            <a:off x="610575" y="1003375"/>
            <a:ext cx="8067900" cy="34209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 </a:t>
            </a:r>
            <a:r>
              <a:rPr lang="fr" sz="1500" b="1">
                <a:solidFill>
                  <a:schemeClr val="dk1"/>
                </a:solidFill>
                <a:latin typeface="Courier New"/>
                <a:ea typeface="Courier New"/>
                <a:cs typeface="Courier New"/>
                <a:sym typeface="Courier New"/>
              </a:rPr>
              <a:t>test de Levene</a:t>
            </a:r>
            <a:r>
              <a:rPr lang="fr" sz="1500">
                <a:solidFill>
                  <a:schemeClr val="dk1"/>
                </a:solidFill>
                <a:latin typeface="Courier New"/>
                <a:ea typeface="Courier New"/>
                <a:cs typeface="Courier New"/>
                <a:sym typeface="Courier New"/>
              </a:rPr>
              <a:t> permet d’estimer l'hypothèse nulle qu’</a:t>
            </a:r>
            <a:r>
              <a:rPr lang="fr" sz="1500" u="sng">
                <a:solidFill>
                  <a:schemeClr val="dk1"/>
                </a:solidFill>
                <a:latin typeface="Courier New"/>
                <a:ea typeface="Courier New"/>
                <a:cs typeface="Courier New"/>
                <a:sym typeface="Courier New"/>
              </a:rPr>
              <a:t>au moins deux</a:t>
            </a:r>
            <a:r>
              <a:rPr lang="fr" sz="1500">
                <a:solidFill>
                  <a:schemeClr val="dk1"/>
                </a:solidFill>
                <a:latin typeface="Courier New"/>
                <a:ea typeface="Courier New"/>
                <a:cs typeface="Courier New"/>
                <a:sym typeface="Courier New"/>
              </a:rPr>
              <a:t> populations dont on a les échantillons ont la même variance.</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 les variances des populations sont égales,</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 les variances des populations sont différentes.</a:t>
            </a:r>
            <a:endParaRPr sz="1500">
              <a:solidFill>
                <a:schemeClr val="dk1"/>
              </a:solidFill>
              <a:latin typeface="Courier New"/>
              <a:ea typeface="Courier New"/>
              <a:cs typeface="Courier New"/>
              <a:sym typeface="Courier New"/>
            </a:endParaRPr>
          </a:p>
          <a:p>
            <a:pPr marL="9144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(Il ne s’agit plus d’un test paramétrique.)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pic>
        <p:nvPicPr>
          <p:cNvPr id="3734" name="Google Shape;3734;p416"/>
          <p:cNvPicPr preferRelativeResize="0"/>
          <p:nvPr/>
        </p:nvPicPr>
        <p:blipFill>
          <a:blip r:embed="rId3">
            <a:alphaModFix/>
          </a:blip>
          <a:stretch>
            <a:fillRect/>
          </a:stretch>
        </p:blipFill>
        <p:spPr>
          <a:xfrm>
            <a:off x="1566600" y="2493923"/>
            <a:ext cx="5622125" cy="1417825"/>
          </a:xfrm>
          <a:prstGeom prst="rect">
            <a:avLst/>
          </a:prstGeom>
          <a:noFill/>
          <a:ln>
            <a:noFill/>
          </a:ln>
        </p:spPr>
      </p:pic>
      <p:sp>
        <p:nvSpPr>
          <p:cNvPr id="3735" name="Google Shape;3735;p416"/>
          <p:cNvSpPr txBox="1"/>
          <p:nvPr/>
        </p:nvSpPr>
        <p:spPr>
          <a:xfrm>
            <a:off x="1163000" y="4044300"/>
            <a:ext cx="665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solidFill>
                  <a:srgbClr val="FF0000"/>
                </a:solidFill>
              </a:rPr>
              <a:t>=&gt; La faible p-value suggère que les populations n'ont pas des variances égales.</a:t>
            </a:r>
            <a:endParaRPr>
              <a:solidFill>
                <a:srgbClr val="FF0000"/>
              </a:solidFill>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Shape 3739"/>
        <p:cNvGrpSpPr/>
        <p:nvPr/>
      </p:nvGrpSpPr>
      <p:grpSpPr>
        <a:xfrm>
          <a:off x="0" y="0"/>
          <a:ext cx="0" cy="0"/>
          <a:chOff x="0" y="0"/>
          <a:chExt cx="0" cy="0"/>
        </a:xfrm>
      </p:grpSpPr>
      <p:sp>
        <p:nvSpPr>
          <p:cNvPr id="3740" name="Google Shape;3740;p41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3741" name="Google Shape;3741;p417"/>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Pratique des tests d’hypothèse</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Tests de moyenne</a:t>
            </a:r>
            <a:endParaRPr sz="3600">
              <a:solidFill>
                <a:srgbClr val="707F87"/>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Clustering (regroupement)</a:t>
            </a:r>
            <a:endParaRPr sz="3200" dirty="0">
              <a:solidFill>
                <a:srgbClr val="707F87"/>
              </a:solidFill>
              <a:latin typeface="Calibri"/>
              <a:ea typeface="Calibri"/>
              <a:cs typeface="Calibri"/>
              <a:sym typeface="Calibri"/>
            </a:endParaRPr>
          </a:p>
        </p:txBody>
      </p:sp>
      <p:cxnSp>
        <p:nvCxnSpPr>
          <p:cNvPr id="109" name="Google Shape;109;p1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10" name="Google Shape;110;p1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16"/>
          <p:cNvSpPr txBox="1"/>
          <p:nvPr/>
        </p:nvSpPr>
        <p:spPr>
          <a:xfrm>
            <a:off x="1023671" y="1831360"/>
            <a:ext cx="679821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Regroupés des individus au sein de groupes homogènes</a:t>
            </a:r>
            <a:endParaRPr sz="1500" dirty="0">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642" name="Google Shape;642;p58"/>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dirty="0">
                <a:solidFill>
                  <a:srgbClr val="707F87"/>
                </a:solidFill>
                <a:latin typeface="Calibri"/>
                <a:ea typeface="Calibri"/>
                <a:cs typeface="Calibri"/>
                <a:sym typeface="Calibri"/>
              </a:rPr>
              <a:t>L’IA sur les textes</a:t>
            </a:r>
            <a:endParaRPr sz="3600" dirty="0">
              <a:solidFill>
                <a:srgbClr val="707F87"/>
              </a:solidFill>
              <a:latin typeface="Calibri"/>
              <a:ea typeface="Calibri"/>
              <a:cs typeface="Calibri"/>
              <a:sym typeface="Calibri"/>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Shape 3745"/>
        <p:cNvGrpSpPr/>
        <p:nvPr/>
      </p:nvGrpSpPr>
      <p:grpSpPr>
        <a:xfrm>
          <a:off x="0" y="0"/>
          <a:ext cx="0" cy="0"/>
          <a:chOff x="0" y="0"/>
          <a:chExt cx="0" cy="0"/>
        </a:xfrm>
      </p:grpSpPr>
      <p:sp>
        <p:nvSpPr>
          <p:cNvPr id="3746" name="Google Shape;3746;p41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 test t de Student</a:t>
            </a:r>
            <a:endParaRPr sz="3200" baseline="-25000">
              <a:solidFill>
                <a:srgbClr val="707F87"/>
              </a:solidFill>
              <a:latin typeface="Calibri"/>
              <a:ea typeface="Calibri"/>
              <a:cs typeface="Calibri"/>
              <a:sym typeface="Calibri"/>
            </a:endParaRPr>
          </a:p>
        </p:txBody>
      </p:sp>
      <p:cxnSp>
        <p:nvCxnSpPr>
          <p:cNvPr id="3747" name="Google Shape;3747;p41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748" name="Google Shape;3748;p41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9" name="Google Shape;3749;p418"/>
          <p:cNvSpPr txBox="1"/>
          <p:nvPr/>
        </p:nvSpPr>
        <p:spPr>
          <a:xfrm>
            <a:off x="610575" y="1003375"/>
            <a:ext cx="8067900" cy="315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Le </a:t>
            </a:r>
            <a:r>
              <a:rPr lang="fr" sz="1500" b="1">
                <a:solidFill>
                  <a:schemeClr val="dk1"/>
                </a:solidFill>
                <a:latin typeface="Courier New"/>
                <a:ea typeface="Courier New"/>
                <a:cs typeface="Courier New"/>
                <a:sym typeface="Courier New"/>
              </a:rPr>
              <a:t>test t</a:t>
            </a:r>
            <a:r>
              <a:rPr lang="fr" sz="1500">
                <a:solidFill>
                  <a:schemeClr val="dk1"/>
                </a:solidFill>
                <a:latin typeface="Courier New"/>
                <a:ea typeface="Courier New"/>
                <a:cs typeface="Courier New"/>
                <a:sym typeface="Courier New"/>
              </a:rPr>
              <a:t>, ou </a:t>
            </a:r>
            <a:r>
              <a:rPr lang="fr" sz="1500" b="1">
                <a:solidFill>
                  <a:schemeClr val="dk1"/>
                </a:solidFill>
                <a:latin typeface="Courier New"/>
                <a:ea typeface="Courier New"/>
                <a:cs typeface="Courier New"/>
                <a:sym typeface="Courier New"/>
              </a:rPr>
              <a:t>test de Student</a:t>
            </a:r>
            <a:r>
              <a:rPr lang="fr" sz="1500">
                <a:solidFill>
                  <a:schemeClr val="dk1"/>
                </a:solidFill>
                <a:latin typeface="Courier New"/>
                <a:ea typeface="Courier New"/>
                <a:cs typeface="Courier New"/>
                <a:sym typeface="Courier New"/>
              </a:rPr>
              <a:t>, sert à mesurer les différences entre les moyennes :</a:t>
            </a:r>
            <a:endParaRPr sz="1500">
              <a:solidFill>
                <a:schemeClr val="dk1"/>
              </a:solidFill>
              <a:latin typeface="Courier New"/>
              <a:ea typeface="Courier New"/>
              <a:cs typeface="Courier New"/>
              <a:sym typeface="Courier New"/>
            </a:endParaRPr>
          </a:p>
          <a:p>
            <a:pPr marL="9144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de deux groupes,</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ou d’un groupe par rapport à une valeur standard.</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Il est basé sur une loi de probabilité appelée loi de Student.</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L’exécution de ce test sert à comprendre si les différences sont statistiquement significatives (si elles ne sont pas le fruit du hasard).</a:t>
            </a:r>
            <a:endParaRPr sz="1500">
              <a:solidFill>
                <a:schemeClr val="dk1"/>
              </a:solidFill>
              <a:latin typeface="Courier New"/>
              <a:ea typeface="Courier New"/>
              <a:cs typeface="Courier New"/>
              <a:sym typeface="Courier New"/>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Shape 3753"/>
        <p:cNvGrpSpPr/>
        <p:nvPr/>
      </p:nvGrpSpPr>
      <p:grpSpPr>
        <a:xfrm>
          <a:off x="0" y="0"/>
          <a:ext cx="0" cy="0"/>
          <a:chOff x="0" y="0"/>
          <a:chExt cx="0" cy="0"/>
        </a:xfrm>
      </p:grpSpPr>
      <p:sp>
        <p:nvSpPr>
          <p:cNvPr id="3754" name="Google Shape;3754;p41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de Student à un échantillon</a:t>
            </a:r>
            <a:endParaRPr sz="3200" baseline="-25000">
              <a:solidFill>
                <a:srgbClr val="707F87"/>
              </a:solidFill>
              <a:latin typeface="Calibri"/>
              <a:ea typeface="Calibri"/>
              <a:cs typeface="Calibri"/>
              <a:sym typeface="Calibri"/>
            </a:endParaRPr>
          </a:p>
        </p:txBody>
      </p:sp>
      <p:cxnSp>
        <p:nvCxnSpPr>
          <p:cNvPr id="3755" name="Google Shape;3755;p41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756" name="Google Shape;3756;p41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7" name="Google Shape;3757;p419"/>
          <p:cNvSpPr txBox="1"/>
          <p:nvPr/>
        </p:nvSpPr>
        <p:spPr>
          <a:xfrm>
            <a:off x="610575" y="1003375"/>
            <a:ext cx="8067900" cy="205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On suppose que notre échantillon est issu d’une population ayant une distribution normale (test de Shapiro-Wilk).</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On veut tester l’hypothèse que la moyenne μ de la distribution dont on a l’échantillon vaut une certaine valeur m</a:t>
            </a:r>
            <a:endParaRPr sz="1500">
              <a:solidFill>
                <a:schemeClr val="dk1"/>
              </a:solidFill>
              <a:latin typeface="Courier New"/>
              <a:ea typeface="Courier New"/>
              <a:cs typeface="Courier New"/>
              <a:sym typeface="Courier New"/>
            </a:endParaRPr>
          </a:p>
          <a:p>
            <a:pPr marL="9144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 μ = m</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 μ ≠ m</a:t>
            </a:r>
            <a:endParaRPr sz="1500">
              <a:solidFill>
                <a:schemeClr val="dk1"/>
              </a:solidFill>
              <a:latin typeface="Courier New"/>
              <a:ea typeface="Courier New"/>
              <a:cs typeface="Courier New"/>
              <a:sym typeface="Courier New"/>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Shape 3761"/>
        <p:cNvGrpSpPr/>
        <p:nvPr/>
      </p:nvGrpSpPr>
      <p:grpSpPr>
        <a:xfrm>
          <a:off x="0" y="0"/>
          <a:ext cx="0" cy="0"/>
          <a:chOff x="0" y="0"/>
          <a:chExt cx="0" cy="0"/>
        </a:xfrm>
      </p:grpSpPr>
      <p:sp>
        <p:nvSpPr>
          <p:cNvPr id="3762" name="Google Shape;3762;p42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de Student à un échantillon</a:t>
            </a:r>
            <a:endParaRPr sz="3200" baseline="-25000">
              <a:solidFill>
                <a:srgbClr val="707F87"/>
              </a:solidFill>
              <a:latin typeface="Calibri"/>
              <a:ea typeface="Calibri"/>
              <a:cs typeface="Calibri"/>
              <a:sym typeface="Calibri"/>
            </a:endParaRPr>
          </a:p>
          <a:p>
            <a:pPr marL="0" marR="0" lvl="0" indent="0" algn="l" rtl="0">
              <a:lnSpc>
                <a:spcPct val="100000"/>
              </a:lnSpc>
              <a:spcBef>
                <a:spcPts val="0"/>
              </a:spcBef>
              <a:spcAft>
                <a:spcPts val="0"/>
              </a:spcAft>
              <a:buClr>
                <a:srgbClr val="707F87"/>
              </a:buClr>
              <a:buFont typeface="Calibri"/>
              <a:buNone/>
            </a:pPr>
            <a:endParaRPr sz="3200">
              <a:solidFill>
                <a:srgbClr val="707F87"/>
              </a:solidFill>
              <a:latin typeface="Calibri"/>
              <a:ea typeface="Calibri"/>
              <a:cs typeface="Calibri"/>
              <a:sym typeface="Calibri"/>
            </a:endParaRPr>
          </a:p>
        </p:txBody>
      </p:sp>
      <p:cxnSp>
        <p:nvCxnSpPr>
          <p:cNvPr id="3763" name="Google Shape;3763;p42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764" name="Google Shape;3764;p42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5" name="Google Shape;3765;p420"/>
          <p:cNvSpPr txBox="1"/>
          <p:nvPr/>
        </p:nvSpPr>
        <p:spPr>
          <a:xfrm>
            <a:off x="610575" y="1003375"/>
            <a:ext cx="8067900" cy="205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On suppose que notre échantillon est issu d’une population ayant une distribution </a:t>
            </a:r>
            <a:r>
              <a:rPr lang="fr" sz="1500" u="sng">
                <a:solidFill>
                  <a:schemeClr val="dk1"/>
                </a:solidFill>
                <a:latin typeface="Courier New"/>
                <a:ea typeface="Courier New"/>
                <a:cs typeface="Courier New"/>
                <a:sym typeface="Courier New"/>
              </a:rPr>
              <a:t>normale</a:t>
            </a:r>
            <a:r>
              <a:rPr lang="fr" sz="1500">
                <a:solidFill>
                  <a:schemeClr val="dk1"/>
                </a:solidFill>
                <a:latin typeface="Courier New"/>
                <a:ea typeface="Courier New"/>
                <a:cs typeface="Courier New"/>
                <a:sym typeface="Courier New"/>
              </a:rPr>
              <a:t> (test de Shapiro-Wilk)</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On veut tester l’hypothèse que la moyenne μ de la distribution dont on a l’échantillon vaut une certaine valeur m</a:t>
            </a:r>
            <a:endParaRPr sz="1500">
              <a:solidFill>
                <a:schemeClr val="dk1"/>
              </a:solidFill>
              <a:latin typeface="Courier New"/>
              <a:ea typeface="Courier New"/>
              <a:cs typeface="Courier New"/>
              <a:sym typeface="Courier New"/>
            </a:endParaRPr>
          </a:p>
          <a:p>
            <a:pPr marL="9144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 μ = m</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 μ ≠ m</a:t>
            </a:r>
            <a:endParaRPr sz="1500">
              <a:solidFill>
                <a:schemeClr val="dk1"/>
              </a:solidFill>
              <a:latin typeface="Courier New"/>
              <a:ea typeface="Courier New"/>
              <a:cs typeface="Courier New"/>
              <a:sym typeface="Courier New"/>
            </a:endParaRPr>
          </a:p>
        </p:txBody>
      </p:sp>
      <p:sp>
        <p:nvSpPr>
          <p:cNvPr id="3766" name="Google Shape;3766;p420"/>
          <p:cNvSpPr txBox="1"/>
          <p:nvPr/>
        </p:nvSpPr>
        <p:spPr>
          <a:xfrm>
            <a:off x="1155725" y="3230200"/>
            <a:ext cx="6897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i="1"/>
              <a:t>ex. : on interroge un échantillon de 1000 électeurs pour savoir s’ils voteront à droite aux prochaines élections. On se demande si, à partir de cet échantillon, on peut inférer les résultats des prochaines élections (i.e. sur toute la population) </a:t>
            </a:r>
            <a:endParaRPr i="1"/>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Shape 3770"/>
        <p:cNvGrpSpPr/>
        <p:nvPr/>
      </p:nvGrpSpPr>
      <p:grpSpPr>
        <a:xfrm>
          <a:off x="0" y="0"/>
          <a:ext cx="0" cy="0"/>
          <a:chOff x="0" y="0"/>
          <a:chExt cx="0" cy="0"/>
        </a:xfrm>
      </p:grpSpPr>
      <p:sp>
        <p:nvSpPr>
          <p:cNvPr id="3771" name="Google Shape;3771;p42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de Student à un échantillon</a:t>
            </a:r>
            <a:endParaRPr sz="3200">
              <a:solidFill>
                <a:srgbClr val="707F87"/>
              </a:solidFill>
              <a:latin typeface="Calibri"/>
              <a:ea typeface="Calibri"/>
              <a:cs typeface="Calibri"/>
              <a:sym typeface="Calibri"/>
            </a:endParaRPr>
          </a:p>
        </p:txBody>
      </p:sp>
      <p:cxnSp>
        <p:nvCxnSpPr>
          <p:cNvPr id="3772" name="Google Shape;3772;p42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773" name="Google Shape;3773;p42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774" name="Google Shape;3774;p421"/>
          <p:cNvPicPr preferRelativeResize="0"/>
          <p:nvPr/>
        </p:nvPicPr>
        <p:blipFill>
          <a:blip r:embed="rId3">
            <a:alphaModFix/>
          </a:blip>
          <a:stretch>
            <a:fillRect/>
          </a:stretch>
        </p:blipFill>
        <p:spPr>
          <a:xfrm>
            <a:off x="307975" y="1289950"/>
            <a:ext cx="3575100" cy="2616725"/>
          </a:xfrm>
          <a:prstGeom prst="rect">
            <a:avLst/>
          </a:prstGeom>
          <a:noFill/>
          <a:ln>
            <a:noFill/>
          </a:ln>
        </p:spPr>
      </p:pic>
      <p:sp>
        <p:nvSpPr>
          <p:cNvPr id="3775" name="Google Shape;3775;p421"/>
          <p:cNvSpPr txBox="1"/>
          <p:nvPr/>
        </p:nvSpPr>
        <p:spPr>
          <a:xfrm>
            <a:off x="628625" y="911975"/>
            <a:ext cx="3330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Largeur des sépales d’iris</a:t>
            </a:r>
            <a:endParaRPr sz="1500">
              <a:latin typeface="Courier New"/>
              <a:ea typeface="Courier New"/>
              <a:cs typeface="Courier New"/>
              <a:sym typeface="Courier New"/>
            </a:endParaRPr>
          </a:p>
        </p:txBody>
      </p:sp>
      <p:pic>
        <p:nvPicPr>
          <p:cNvPr id="3776" name="Google Shape;3776;p421"/>
          <p:cNvPicPr preferRelativeResize="0"/>
          <p:nvPr/>
        </p:nvPicPr>
        <p:blipFill>
          <a:blip r:embed="rId4">
            <a:alphaModFix/>
          </a:blip>
          <a:stretch>
            <a:fillRect/>
          </a:stretch>
        </p:blipFill>
        <p:spPr>
          <a:xfrm>
            <a:off x="1264750" y="3840125"/>
            <a:ext cx="7086975" cy="754100"/>
          </a:xfrm>
          <a:prstGeom prst="rect">
            <a:avLst/>
          </a:prstGeom>
          <a:noFill/>
          <a:ln>
            <a:noFill/>
          </a:ln>
        </p:spPr>
      </p:pic>
      <p:sp>
        <p:nvSpPr>
          <p:cNvPr id="3777" name="Google Shape;3777;p421"/>
          <p:cNvSpPr txBox="1"/>
          <p:nvPr/>
        </p:nvSpPr>
        <p:spPr>
          <a:xfrm>
            <a:off x="5123950" y="1563025"/>
            <a:ext cx="3000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latin typeface="Courier New"/>
                <a:ea typeface="Courier New"/>
                <a:cs typeface="Courier New"/>
                <a:sym typeface="Courier New"/>
              </a:rPr>
              <a:t>On rejette H0 et ce rejet</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est très significatif :</a:t>
            </a:r>
            <a:br>
              <a:rPr lang="fr">
                <a:latin typeface="Courier New"/>
                <a:ea typeface="Courier New"/>
                <a:cs typeface="Courier New"/>
                <a:sym typeface="Courier New"/>
              </a:rPr>
            </a:br>
            <a:br>
              <a:rPr lang="fr">
                <a:latin typeface="Courier New"/>
                <a:ea typeface="Courier New"/>
                <a:cs typeface="Courier New"/>
                <a:sym typeface="Courier New"/>
              </a:rPr>
            </a:br>
            <a:r>
              <a:rPr lang="fr">
                <a:latin typeface="Courier New"/>
                <a:ea typeface="Courier New"/>
                <a:cs typeface="Courier New"/>
                <a:sym typeface="Courier New"/>
              </a:rPr>
              <a:t>la population (normale) des largeurs de sépales n’a pas pour moyenne 2</a:t>
            </a:r>
            <a:endParaRPr>
              <a:latin typeface="Courier New"/>
              <a:ea typeface="Courier New"/>
              <a:cs typeface="Courier New"/>
              <a:sym typeface="Courier New"/>
            </a:endParaRPr>
          </a:p>
        </p:txBody>
      </p:sp>
      <p:cxnSp>
        <p:nvCxnSpPr>
          <p:cNvPr id="3778" name="Google Shape;3778;p421"/>
          <p:cNvCxnSpPr/>
          <p:nvPr/>
        </p:nvCxnSpPr>
        <p:spPr>
          <a:xfrm flipH="1">
            <a:off x="5967525" y="3019400"/>
            <a:ext cx="596100" cy="1308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Shape 3782"/>
        <p:cNvGrpSpPr/>
        <p:nvPr/>
      </p:nvGrpSpPr>
      <p:grpSpPr>
        <a:xfrm>
          <a:off x="0" y="0"/>
          <a:ext cx="0" cy="0"/>
          <a:chOff x="0" y="0"/>
          <a:chExt cx="0" cy="0"/>
        </a:xfrm>
      </p:grpSpPr>
      <p:sp>
        <p:nvSpPr>
          <p:cNvPr id="3783" name="Google Shape;3783;p42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de Student à un échantillon</a:t>
            </a:r>
            <a:endParaRPr sz="3200">
              <a:solidFill>
                <a:srgbClr val="707F87"/>
              </a:solidFill>
              <a:latin typeface="Calibri"/>
              <a:ea typeface="Calibri"/>
              <a:cs typeface="Calibri"/>
              <a:sym typeface="Calibri"/>
            </a:endParaRPr>
          </a:p>
        </p:txBody>
      </p:sp>
      <p:cxnSp>
        <p:nvCxnSpPr>
          <p:cNvPr id="3784" name="Google Shape;3784;p42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785" name="Google Shape;3785;p42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786" name="Google Shape;3786;p422"/>
          <p:cNvPicPr preferRelativeResize="0"/>
          <p:nvPr/>
        </p:nvPicPr>
        <p:blipFill>
          <a:blip r:embed="rId3">
            <a:alphaModFix/>
          </a:blip>
          <a:stretch>
            <a:fillRect/>
          </a:stretch>
        </p:blipFill>
        <p:spPr>
          <a:xfrm>
            <a:off x="307975" y="1289950"/>
            <a:ext cx="3575100" cy="2616725"/>
          </a:xfrm>
          <a:prstGeom prst="rect">
            <a:avLst/>
          </a:prstGeom>
          <a:noFill/>
          <a:ln>
            <a:noFill/>
          </a:ln>
        </p:spPr>
      </p:pic>
      <p:sp>
        <p:nvSpPr>
          <p:cNvPr id="3787" name="Google Shape;3787;p422"/>
          <p:cNvSpPr txBox="1"/>
          <p:nvPr/>
        </p:nvSpPr>
        <p:spPr>
          <a:xfrm>
            <a:off x="628625" y="911975"/>
            <a:ext cx="3330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Largeur des sépales d’iris</a:t>
            </a:r>
            <a:endParaRPr sz="1500">
              <a:latin typeface="Courier New"/>
              <a:ea typeface="Courier New"/>
              <a:cs typeface="Courier New"/>
              <a:sym typeface="Courier New"/>
            </a:endParaRPr>
          </a:p>
        </p:txBody>
      </p:sp>
      <p:sp>
        <p:nvSpPr>
          <p:cNvPr id="3788" name="Google Shape;3788;p422"/>
          <p:cNvSpPr txBox="1"/>
          <p:nvPr/>
        </p:nvSpPr>
        <p:spPr>
          <a:xfrm>
            <a:off x="4833675" y="715250"/>
            <a:ext cx="3615600" cy="266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   H0 : μ = 2</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H1 : μ &gt; 2</a:t>
            </a:r>
            <a:br>
              <a:rPr lang="fr" sz="1500">
                <a:solidFill>
                  <a:schemeClr val="dk1"/>
                </a:solidFill>
                <a:latin typeface="Courier New"/>
                <a:ea typeface="Courier New"/>
                <a:cs typeface="Courier New"/>
                <a:sym typeface="Courier New"/>
              </a:rPr>
            </a:br>
            <a:br>
              <a:rPr lang="fr">
                <a:latin typeface="Courier New"/>
                <a:ea typeface="Courier New"/>
                <a:cs typeface="Courier New"/>
                <a:sym typeface="Courier New"/>
              </a:rPr>
            </a:br>
            <a:r>
              <a:rPr lang="fr">
                <a:latin typeface="Courier New"/>
                <a:ea typeface="Courier New"/>
                <a:cs typeface="Courier New"/>
                <a:sym typeface="Courier New"/>
              </a:rPr>
              <a:t>On rejette H0 et ce rejet est très significatif :</a:t>
            </a:r>
            <a:br>
              <a:rPr lang="fr">
                <a:latin typeface="Courier New"/>
                <a:ea typeface="Courier New"/>
                <a:cs typeface="Courier New"/>
                <a:sym typeface="Courier New"/>
              </a:rPr>
            </a:br>
            <a:br>
              <a:rPr lang="fr">
                <a:latin typeface="Courier New"/>
                <a:ea typeface="Courier New"/>
                <a:cs typeface="Courier New"/>
                <a:sym typeface="Courier New"/>
              </a:rPr>
            </a:br>
            <a:r>
              <a:rPr lang="fr">
                <a:latin typeface="Courier New"/>
                <a:ea typeface="Courier New"/>
                <a:cs typeface="Courier New"/>
                <a:sym typeface="Courier New"/>
              </a:rPr>
              <a:t>On peut donc affirmer, avec un faible risque de se tromper, que la moyenne inconnue est supérieure à 2</a:t>
            </a:r>
            <a:endParaRPr>
              <a:latin typeface="Courier New"/>
              <a:ea typeface="Courier New"/>
              <a:cs typeface="Courier New"/>
              <a:sym typeface="Courier New"/>
            </a:endParaRPr>
          </a:p>
        </p:txBody>
      </p:sp>
      <p:pic>
        <p:nvPicPr>
          <p:cNvPr id="3789" name="Google Shape;3789;p422"/>
          <p:cNvPicPr preferRelativeResize="0"/>
          <p:nvPr/>
        </p:nvPicPr>
        <p:blipFill>
          <a:blip r:embed="rId4">
            <a:alphaModFix/>
          </a:blip>
          <a:stretch>
            <a:fillRect/>
          </a:stretch>
        </p:blipFill>
        <p:spPr>
          <a:xfrm>
            <a:off x="1196098" y="3840475"/>
            <a:ext cx="7424549" cy="790025"/>
          </a:xfrm>
          <a:prstGeom prst="rect">
            <a:avLst/>
          </a:prstGeom>
          <a:noFill/>
          <a:ln>
            <a:noFill/>
          </a:ln>
        </p:spPr>
      </p:pic>
      <p:cxnSp>
        <p:nvCxnSpPr>
          <p:cNvPr id="3790" name="Google Shape;3790;p422"/>
          <p:cNvCxnSpPr/>
          <p:nvPr/>
        </p:nvCxnSpPr>
        <p:spPr>
          <a:xfrm flipH="1">
            <a:off x="5974800" y="3322200"/>
            <a:ext cx="247200" cy="1020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Shape 3794"/>
        <p:cNvGrpSpPr/>
        <p:nvPr/>
      </p:nvGrpSpPr>
      <p:grpSpPr>
        <a:xfrm>
          <a:off x="0" y="0"/>
          <a:ext cx="0" cy="0"/>
          <a:chOff x="0" y="0"/>
          <a:chExt cx="0" cy="0"/>
        </a:xfrm>
      </p:grpSpPr>
      <p:sp>
        <p:nvSpPr>
          <p:cNvPr id="3795" name="Google Shape;3795;p42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de Student à un échantillon</a:t>
            </a:r>
            <a:endParaRPr sz="3200">
              <a:solidFill>
                <a:srgbClr val="707F87"/>
              </a:solidFill>
              <a:latin typeface="Calibri"/>
              <a:ea typeface="Calibri"/>
              <a:cs typeface="Calibri"/>
              <a:sym typeface="Calibri"/>
            </a:endParaRPr>
          </a:p>
        </p:txBody>
      </p:sp>
      <p:cxnSp>
        <p:nvCxnSpPr>
          <p:cNvPr id="3796" name="Google Shape;3796;p42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797" name="Google Shape;3797;p42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798" name="Google Shape;3798;p423"/>
          <p:cNvPicPr preferRelativeResize="0"/>
          <p:nvPr/>
        </p:nvPicPr>
        <p:blipFill>
          <a:blip r:embed="rId3">
            <a:alphaModFix/>
          </a:blip>
          <a:stretch>
            <a:fillRect/>
          </a:stretch>
        </p:blipFill>
        <p:spPr>
          <a:xfrm>
            <a:off x="307975" y="1289950"/>
            <a:ext cx="3575100" cy="2616725"/>
          </a:xfrm>
          <a:prstGeom prst="rect">
            <a:avLst/>
          </a:prstGeom>
          <a:noFill/>
          <a:ln>
            <a:noFill/>
          </a:ln>
        </p:spPr>
      </p:pic>
      <p:sp>
        <p:nvSpPr>
          <p:cNvPr id="3799" name="Google Shape;3799;p423"/>
          <p:cNvSpPr txBox="1"/>
          <p:nvPr/>
        </p:nvSpPr>
        <p:spPr>
          <a:xfrm>
            <a:off x="628625" y="911975"/>
            <a:ext cx="3330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a:latin typeface="Courier New"/>
                <a:ea typeface="Courier New"/>
                <a:cs typeface="Courier New"/>
                <a:sym typeface="Courier New"/>
              </a:rPr>
              <a:t>Largeur des sépales d’iris</a:t>
            </a:r>
            <a:endParaRPr sz="1500">
              <a:latin typeface="Courier New"/>
              <a:ea typeface="Courier New"/>
              <a:cs typeface="Courier New"/>
              <a:sym typeface="Courier New"/>
            </a:endParaRPr>
          </a:p>
        </p:txBody>
      </p:sp>
      <p:pic>
        <p:nvPicPr>
          <p:cNvPr id="3800" name="Google Shape;3800;p423"/>
          <p:cNvPicPr preferRelativeResize="0"/>
          <p:nvPr/>
        </p:nvPicPr>
        <p:blipFill>
          <a:blip r:embed="rId4">
            <a:alphaModFix/>
          </a:blip>
          <a:stretch>
            <a:fillRect/>
          </a:stretch>
        </p:blipFill>
        <p:spPr>
          <a:xfrm>
            <a:off x="1046700" y="3906675"/>
            <a:ext cx="6469125" cy="879675"/>
          </a:xfrm>
          <a:prstGeom prst="rect">
            <a:avLst/>
          </a:prstGeom>
          <a:noFill/>
          <a:ln>
            <a:noFill/>
          </a:ln>
        </p:spPr>
      </p:pic>
      <p:cxnSp>
        <p:nvCxnSpPr>
          <p:cNvPr id="3801" name="Google Shape;3801;p423"/>
          <p:cNvCxnSpPr/>
          <p:nvPr/>
        </p:nvCxnSpPr>
        <p:spPr>
          <a:xfrm flipH="1">
            <a:off x="5967475" y="3368300"/>
            <a:ext cx="399900" cy="1111800"/>
          </a:xfrm>
          <a:prstGeom prst="straightConnector1">
            <a:avLst/>
          </a:prstGeom>
          <a:noFill/>
          <a:ln w="9525" cap="flat" cmpd="sng">
            <a:solidFill>
              <a:schemeClr val="dk2"/>
            </a:solidFill>
            <a:prstDash val="solid"/>
            <a:round/>
            <a:headEnd type="none" w="med" len="med"/>
            <a:tailEnd type="triangle" w="med" len="med"/>
          </a:ln>
        </p:spPr>
      </p:cxnSp>
      <p:sp>
        <p:nvSpPr>
          <p:cNvPr id="3802" name="Google Shape;3802;p423"/>
          <p:cNvSpPr txBox="1"/>
          <p:nvPr/>
        </p:nvSpPr>
        <p:spPr>
          <a:xfrm>
            <a:off x="4833675" y="715250"/>
            <a:ext cx="3615600" cy="241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   H0 : μ = 3</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H1 : μ ≠ 3</a:t>
            </a:r>
            <a:br>
              <a:rPr lang="fr" sz="1500">
                <a:solidFill>
                  <a:schemeClr val="dk1"/>
                </a:solidFill>
                <a:latin typeface="Courier New"/>
                <a:ea typeface="Courier New"/>
                <a:cs typeface="Courier New"/>
                <a:sym typeface="Courier New"/>
              </a:rPr>
            </a:br>
            <a:br>
              <a:rPr lang="fr">
                <a:latin typeface="Courier New"/>
                <a:ea typeface="Courier New"/>
                <a:cs typeface="Courier New"/>
                <a:sym typeface="Courier New"/>
              </a:rPr>
            </a:br>
            <a:r>
              <a:rPr lang="fr">
                <a:latin typeface="Courier New"/>
                <a:ea typeface="Courier New"/>
                <a:cs typeface="Courier New"/>
                <a:sym typeface="Courier New"/>
              </a:rPr>
              <a:t>H0 n’est pas rejeté.</a:t>
            </a:r>
            <a:br>
              <a:rPr lang="fr">
                <a:latin typeface="Courier New"/>
                <a:ea typeface="Courier New"/>
                <a:cs typeface="Courier New"/>
                <a:sym typeface="Courier New"/>
              </a:rPr>
            </a:br>
            <a:br>
              <a:rPr lang="fr">
                <a:latin typeface="Courier New"/>
                <a:ea typeface="Courier New"/>
                <a:cs typeface="Courier New"/>
                <a:sym typeface="Courier New"/>
              </a:rPr>
            </a:br>
            <a:r>
              <a:rPr lang="fr">
                <a:latin typeface="Courier New"/>
                <a:ea typeface="Courier New"/>
                <a:cs typeface="Courier New"/>
                <a:sym typeface="Courier New"/>
              </a:rPr>
              <a:t>On peut raisonnablement admettre que la population des largeurs de sépales d’iris a une moyenne de 3, au vu de cet échantillon.</a:t>
            </a:r>
            <a:endParaRPr>
              <a:latin typeface="Courier New"/>
              <a:ea typeface="Courier New"/>
              <a:cs typeface="Courier New"/>
              <a:sym typeface="Courier New"/>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3806"/>
        <p:cNvGrpSpPr/>
        <p:nvPr/>
      </p:nvGrpSpPr>
      <p:grpSpPr>
        <a:xfrm>
          <a:off x="0" y="0"/>
          <a:ext cx="0" cy="0"/>
          <a:chOff x="0" y="0"/>
          <a:chExt cx="0" cy="0"/>
        </a:xfrm>
      </p:grpSpPr>
      <p:sp>
        <p:nvSpPr>
          <p:cNvPr id="3807" name="Google Shape;3807;p42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de Student à deux échantillons indépendants</a:t>
            </a:r>
            <a:endParaRPr sz="3200" baseline="-25000">
              <a:solidFill>
                <a:srgbClr val="707F87"/>
              </a:solidFill>
              <a:latin typeface="Calibri"/>
              <a:ea typeface="Calibri"/>
              <a:cs typeface="Calibri"/>
              <a:sym typeface="Calibri"/>
            </a:endParaRPr>
          </a:p>
        </p:txBody>
      </p:sp>
      <p:cxnSp>
        <p:nvCxnSpPr>
          <p:cNvPr id="3808" name="Google Shape;3808;p42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809" name="Google Shape;3809;p42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0" name="Google Shape;3810;p424"/>
          <p:cNvSpPr txBox="1"/>
          <p:nvPr/>
        </p:nvSpPr>
        <p:spPr>
          <a:xfrm>
            <a:off x="538050" y="901925"/>
            <a:ext cx="8067900" cy="273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On veut tester l’égalité de moyennes de deux populations à partir de deux échantillons </a:t>
            </a:r>
            <a:r>
              <a:rPr lang="fr" sz="1500" u="sng">
                <a:solidFill>
                  <a:schemeClr val="dk1"/>
                </a:solidFill>
                <a:latin typeface="Courier New"/>
                <a:ea typeface="Courier New"/>
                <a:cs typeface="Courier New"/>
                <a:sym typeface="Courier New"/>
              </a:rPr>
              <a:t>indépendants</a:t>
            </a:r>
            <a:r>
              <a:rPr lang="fr" sz="1500">
                <a:solidFill>
                  <a:schemeClr val="dk1"/>
                </a:solidFill>
                <a:latin typeface="Courier New"/>
                <a:ea typeface="Courier New"/>
                <a:cs typeface="Courier New"/>
                <a:sym typeface="Courier New"/>
              </a:rPr>
              <a:t> :</a:t>
            </a:r>
            <a:endParaRPr sz="1500">
              <a:solidFill>
                <a:schemeClr val="dk1"/>
              </a:solidFill>
              <a:latin typeface="Courier New"/>
              <a:ea typeface="Courier New"/>
              <a:cs typeface="Courier New"/>
              <a:sym typeface="Courier New"/>
            </a:endParaRPr>
          </a:p>
          <a:p>
            <a:pPr marL="9144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H0 : μ1 = μ2, contre</a:t>
            </a:r>
            <a:endParaRPr sz="1500">
              <a:solidFill>
                <a:schemeClr val="dk1"/>
              </a:solidFill>
              <a:latin typeface="Courier New"/>
              <a:ea typeface="Courier New"/>
              <a:cs typeface="Courier New"/>
              <a:sym typeface="Courier New"/>
            </a:endParaRPr>
          </a:p>
          <a:p>
            <a:pPr marL="9144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H1 : μ1 ≠ μ2,</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(ex. : espérance de survie d’individus ayant pris ou non tel médicament). </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Si les populations sont </a:t>
            </a:r>
            <a:r>
              <a:rPr lang="fr" sz="1500" u="sng">
                <a:solidFill>
                  <a:schemeClr val="dk1"/>
                </a:solidFill>
                <a:latin typeface="Courier New"/>
                <a:ea typeface="Courier New"/>
                <a:cs typeface="Courier New"/>
                <a:sym typeface="Courier New"/>
              </a:rPr>
              <a:t>normales</a:t>
            </a:r>
            <a:r>
              <a:rPr lang="fr" sz="1500">
                <a:solidFill>
                  <a:schemeClr val="dk1"/>
                </a:solidFill>
                <a:latin typeface="Courier New"/>
                <a:ea typeface="Courier New"/>
                <a:cs typeface="Courier New"/>
                <a:sym typeface="Courier New"/>
              </a:rPr>
              <a:t> et ont </a:t>
            </a:r>
            <a:r>
              <a:rPr lang="fr" sz="1500" u="sng">
                <a:solidFill>
                  <a:schemeClr val="dk1"/>
                </a:solidFill>
                <a:latin typeface="Courier New"/>
                <a:ea typeface="Courier New"/>
                <a:cs typeface="Courier New"/>
                <a:sym typeface="Courier New"/>
              </a:rPr>
              <a:t>même variance</a:t>
            </a:r>
            <a:r>
              <a:rPr lang="fr" sz="1500">
                <a:solidFill>
                  <a:schemeClr val="dk1"/>
                </a:solidFill>
                <a:latin typeface="Courier New"/>
                <a:ea typeface="Courier New"/>
                <a:cs typeface="Courier New"/>
                <a:sym typeface="Courier New"/>
              </a:rPr>
              <a:t> (inconnue), on peut réaliser un </a:t>
            </a:r>
            <a:r>
              <a:rPr lang="fr" sz="1500" b="1">
                <a:solidFill>
                  <a:schemeClr val="dk1"/>
                </a:solidFill>
                <a:latin typeface="Courier New"/>
                <a:ea typeface="Courier New"/>
                <a:cs typeface="Courier New"/>
                <a:sym typeface="Courier New"/>
              </a:rPr>
              <a:t>test t de Student à deux échantillons indépendants</a:t>
            </a:r>
            <a:r>
              <a:rPr lang="fr" sz="1500">
                <a:solidFill>
                  <a:schemeClr val="dk1"/>
                </a:solidFill>
                <a:latin typeface="Courier New"/>
                <a:ea typeface="Courier New"/>
                <a:cs typeface="Courier New"/>
                <a:sym typeface="Courier New"/>
              </a:rPr>
              <a:t>.</a:t>
            </a:r>
            <a:endParaRPr sz="1500">
              <a:solidFill>
                <a:schemeClr val="dk1"/>
              </a:solidFill>
              <a:latin typeface="Courier New"/>
              <a:ea typeface="Courier New"/>
              <a:cs typeface="Courier New"/>
              <a:sym typeface="Courier New"/>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42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à deux échantillons indépendants</a:t>
            </a:r>
            <a:endParaRPr sz="3200" baseline="-25000">
              <a:solidFill>
                <a:srgbClr val="707F87"/>
              </a:solidFill>
              <a:latin typeface="Calibri"/>
              <a:ea typeface="Calibri"/>
              <a:cs typeface="Calibri"/>
              <a:sym typeface="Calibri"/>
            </a:endParaRPr>
          </a:p>
        </p:txBody>
      </p:sp>
      <p:cxnSp>
        <p:nvCxnSpPr>
          <p:cNvPr id="3816" name="Google Shape;3816;p42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817" name="Google Shape;3817;p42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8" name="Google Shape;3818;p425"/>
          <p:cNvSpPr txBox="1"/>
          <p:nvPr/>
        </p:nvSpPr>
        <p:spPr>
          <a:xfrm>
            <a:off x="610575" y="1003375"/>
            <a:ext cx="80679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fr" sz="1500">
                <a:solidFill>
                  <a:schemeClr val="dk1"/>
                </a:solidFill>
              </a:rPr>
              <a:t>Les deux échantillons dont les histogrammes sont reproduits ci-dessous proviennent-ils de populations ayant la même moyenne ?</a:t>
            </a:r>
            <a:endParaRPr sz="1500">
              <a:solidFill>
                <a:schemeClr val="dk1"/>
              </a:solidFill>
              <a:latin typeface="Courier New"/>
              <a:ea typeface="Courier New"/>
              <a:cs typeface="Courier New"/>
              <a:sym typeface="Courier New"/>
            </a:endParaRPr>
          </a:p>
        </p:txBody>
      </p:sp>
      <p:sp>
        <p:nvSpPr>
          <p:cNvPr id="3819" name="Google Shape;3819;p425"/>
          <p:cNvSpPr txBox="1"/>
          <p:nvPr/>
        </p:nvSpPr>
        <p:spPr>
          <a:xfrm>
            <a:off x="2042500" y="2968525"/>
            <a:ext cx="403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820" name="Google Shape;3820;p425"/>
          <p:cNvPicPr preferRelativeResize="0"/>
          <p:nvPr/>
        </p:nvPicPr>
        <p:blipFill>
          <a:blip r:embed="rId3">
            <a:alphaModFix/>
          </a:blip>
          <a:stretch>
            <a:fillRect/>
          </a:stretch>
        </p:blipFill>
        <p:spPr>
          <a:xfrm>
            <a:off x="690525" y="1800450"/>
            <a:ext cx="3343824" cy="2426249"/>
          </a:xfrm>
          <a:prstGeom prst="rect">
            <a:avLst/>
          </a:prstGeom>
          <a:noFill/>
          <a:ln>
            <a:noFill/>
          </a:ln>
        </p:spPr>
      </p:pic>
      <p:pic>
        <p:nvPicPr>
          <p:cNvPr id="3821" name="Google Shape;3821;p425"/>
          <p:cNvPicPr preferRelativeResize="0"/>
          <p:nvPr/>
        </p:nvPicPr>
        <p:blipFill>
          <a:blip r:embed="rId4">
            <a:alphaModFix/>
          </a:blip>
          <a:stretch>
            <a:fillRect/>
          </a:stretch>
        </p:blipFill>
        <p:spPr>
          <a:xfrm>
            <a:off x="4775025" y="1800450"/>
            <a:ext cx="3422999" cy="2483700"/>
          </a:xfrm>
          <a:prstGeom prst="rect">
            <a:avLst/>
          </a:prstGeom>
          <a:noFill/>
          <a:ln>
            <a:noFill/>
          </a:ln>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Shape 3825"/>
        <p:cNvGrpSpPr/>
        <p:nvPr/>
      </p:nvGrpSpPr>
      <p:grpSpPr>
        <a:xfrm>
          <a:off x="0" y="0"/>
          <a:ext cx="0" cy="0"/>
          <a:chOff x="0" y="0"/>
          <a:chExt cx="0" cy="0"/>
        </a:xfrm>
      </p:grpSpPr>
      <p:sp>
        <p:nvSpPr>
          <p:cNvPr id="3826" name="Google Shape;3826;p42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à deux échantillons indépendants</a:t>
            </a:r>
            <a:endParaRPr sz="3200" baseline="-25000">
              <a:solidFill>
                <a:srgbClr val="707F87"/>
              </a:solidFill>
              <a:latin typeface="Calibri"/>
              <a:ea typeface="Calibri"/>
              <a:cs typeface="Calibri"/>
              <a:sym typeface="Calibri"/>
            </a:endParaRPr>
          </a:p>
        </p:txBody>
      </p:sp>
      <p:cxnSp>
        <p:nvCxnSpPr>
          <p:cNvPr id="3827" name="Google Shape;3827;p42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828" name="Google Shape;3828;p42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9" name="Google Shape;3829;p426"/>
          <p:cNvSpPr txBox="1"/>
          <p:nvPr/>
        </p:nvSpPr>
        <p:spPr>
          <a:xfrm>
            <a:off x="610575" y="1003375"/>
            <a:ext cx="80679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fr" sz="1500">
                <a:solidFill>
                  <a:schemeClr val="dk1"/>
                </a:solidFill>
              </a:rPr>
              <a:t>Les deux échantillons dont les histogrammes sont reproduits ci-dessous proviennent-ils de populations ayant la même moyenne ?</a:t>
            </a:r>
            <a:endParaRPr sz="1500">
              <a:solidFill>
                <a:schemeClr val="dk1"/>
              </a:solidFill>
              <a:latin typeface="Courier New"/>
              <a:ea typeface="Courier New"/>
              <a:cs typeface="Courier New"/>
              <a:sym typeface="Courier New"/>
            </a:endParaRPr>
          </a:p>
        </p:txBody>
      </p:sp>
      <p:sp>
        <p:nvSpPr>
          <p:cNvPr id="3830" name="Google Shape;3830;p426"/>
          <p:cNvSpPr txBox="1"/>
          <p:nvPr/>
        </p:nvSpPr>
        <p:spPr>
          <a:xfrm>
            <a:off x="2042500" y="2968525"/>
            <a:ext cx="403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831" name="Google Shape;3831;p426"/>
          <p:cNvPicPr preferRelativeResize="0"/>
          <p:nvPr/>
        </p:nvPicPr>
        <p:blipFill>
          <a:blip r:embed="rId3">
            <a:alphaModFix/>
          </a:blip>
          <a:stretch>
            <a:fillRect/>
          </a:stretch>
        </p:blipFill>
        <p:spPr>
          <a:xfrm>
            <a:off x="690525" y="1800450"/>
            <a:ext cx="3343824" cy="2426249"/>
          </a:xfrm>
          <a:prstGeom prst="rect">
            <a:avLst/>
          </a:prstGeom>
          <a:noFill/>
          <a:ln>
            <a:noFill/>
          </a:ln>
        </p:spPr>
      </p:pic>
      <p:pic>
        <p:nvPicPr>
          <p:cNvPr id="3832" name="Google Shape;3832;p426"/>
          <p:cNvPicPr preferRelativeResize="0"/>
          <p:nvPr/>
        </p:nvPicPr>
        <p:blipFill>
          <a:blip r:embed="rId4">
            <a:alphaModFix/>
          </a:blip>
          <a:stretch>
            <a:fillRect/>
          </a:stretch>
        </p:blipFill>
        <p:spPr>
          <a:xfrm>
            <a:off x="4775025" y="1800450"/>
            <a:ext cx="3422999" cy="2483700"/>
          </a:xfrm>
          <a:prstGeom prst="rect">
            <a:avLst/>
          </a:prstGeom>
          <a:noFill/>
          <a:ln>
            <a:noFill/>
          </a:ln>
        </p:spPr>
      </p:pic>
      <p:sp>
        <p:nvSpPr>
          <p:cNvPr id="3833" name="Google Shape;3833;p426"/>
          <p:cNvSpPr/>
          <p:nvPr/>
        </p:nvSpPr>
        <p:spPr>
          <a:xfrm>
            <a:off x="1439200" y="2038150"/>
            <a:ext cx="6214800" cy="230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26"/>
          <p:cNvSpPr txBox="1"/>
          <p:nvPr/>
        </p:nvSpPr>
        <p:spPr>
          <a:xfrm>
            <a:off x="1402850" y="2001800"/>
            <a:ext cx="63747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(On les a obtenus comme ci-dessous, mais on fait comme s’ils étaient issus d’une expérience réelle…)</a:t>
            </a:r>
            <a:br>
              <a:rPr lang="fr"/>
            </a:br>
            <a:endParaRPr/>
          </a:p>
          <a:p>
            <a:pPr marL="0" lvl="0" indent="457200" algn="l" rtl="0">
              <a:spcBef>
                <a:spcPts val="0"/>
              </a:spcBef>
              <a:spcAft>
                <a:spcPts val="0"/>
              </a:spcAft>
              <a:buClr>
                <a:schemeClr val="dk1"/>
              </a:buClr>
              <a:buSzPts val="1100"/>
              <a:buFont typeface="Arial"/>
              <a:buNone/>
            </a:pPr>
            <a:r>
              <a:rPr lang="fr">
                <a:latin typeface="Courier New"/>
                <a:ea typeface="Courier New"/>
                <a:cs typeface="Courier New"/>
                <a:sym typeface="Courier New"/>
              </a:rPr>
              <a:t>import matplotlib.pyplot as plt</a:t>
            </a:r>
            <a:endParaRPr>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fr">
                <a:latin typeface="Courier New"/>
                <a:ea typeface="Courier New"/>
                <a:cs typeface="Courier New"/>
                <a:sym typeface="Courier New"/>
              </a:rPr>
              <a:t>import scipy.stats</a:t>
            </a:r>
            <a:endParaRPr>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fr">
                <a:latin typeface="Courier New"/>
                <a:ea typeface="Courier New"/>
                <a:cs typeface="Courier New"/>
                <a:sym typeface="Courier New"/>
              </a:rPr>
              <a:t>dist1 = </a:t>
            </a:r>
            <a:r>
              <a:rPr lang="fr">
                <a:solidFill>
                  <a:schemeClr val="dk1"/>
                </a:solidFill>
                <a:latin typeface="Courier New"/>
                <a:ea typeface="Courier New"/>
                <a:cs typeface="Courier New"/>
                <a:sym typeface="Courier New"/>
              </a:rPr>
              <a:t>scipy.stats.</a:t>
            </a:r>
            <a:r>
              <a:rPr lang="fr">
                <a:latin typeface="Courier New"/>
                <a:ea typeface="Courier New"/>
                <a:cs typeface="Courier New"/>
                <a:sym typeface="Courier New"/>
              </a:rPr>
              <a:t>norm()</a:t>
            </a:r>
            <a:endParaRPr>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fr">
                <a:latin typeface="Courier New"/>
                <a:ea typeface="Courier New"/>
                <a:cs typeface="Courier New"/>
                <a:sym typeface="Courier New"/>
              </a:rPr>
              <a:t>dist2 = </a:t>
            </a:r>
            <a:r>
              <a:rPr lang="fr">
                <a:solidFill>
                  <a:schemeClr val="dk1"/>
                </a:solidFill>
                <a:latin typeface="Courier New"/>
                <a:ea typeface="Courier New"/>
                <a:cs typeface="Courier New"/>
                <a:sym typeface="Courier New"/>
              </a:rPr>
              <a:t>scipy.stats.</a:t>
            </a:r>
            <a:r>
              <a:rPr lang="fr">
                <a:latin typeface="Courier New"/>
                <a:ea typeface="Courier New"/>
                <a:cs typeface="Courier New"/>
                <a:sym typeface="Courier New"/>
              </a:rPr>
              <a:t>norm(2)</a:t>
            </a:r>
            <a:endParaRPr>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fr">
                <a:latin typeface="Courier New"/>
                <a:ea typeface="Courier New"/>
                <a:cs typeface="Courier New"/>
                <a:sym typeface="Courier New"/>
              </a:rPr>
              <a:t>x1, x2 = dist1.rvs(1000), dist2.rvs(1000)</a:t>
            </a:r>
            <a:endParaRPr>
              <a:latin typeface="Courier New"/>
              <a:ea typeface="Courier New"/>
              <a:cs typeface="Courier New"/>
              <a:sym typeface="Courier New"/>
            </a:endParaRPr>
          </a:p>
          <a:p>
            <a:pPr marL="0" lvl="0" indent="457200" algn="l" rtl="0">
              <a:spcBef>
                <a:spcPts val="0"/>
              </a:spcBef>
              <a:spcAft>
                <a:spcPts val="0"/>
              </a:spcAft>
              <a:buClr>
                <a:schemeClr val="dk1"/>
              </a:buClr>
              <a:buSzPts val="1100"/>
              <a:buFont typeface="Arial"/>
              <a:buNone/>
            </a:pPr>
            <a:r>
              <a:rPr lang="fr">
                <a:latin typeface="Courier New"/>
                <a:ea typeface="Courier New"/>
                <a:cs typeface="Courier New"/>
                <a:sym typeface="Courier New"/>
              </a:rPr>
              <a:t>count, bins, ignored = plt.hist(x2, 30, density=True)</a:t>
            </a:r>
            <a:endParaRPr>
              <a:latin typeface="Courier New"/>
              <a:ea typeface="Courier New"/>
              <a:cs typeface="Courier New"/>
              <a:sym typeface="Courier New"/>
            </a:endParaRPr>
          </a:p>
          <a:p>
            <a:pPr marL="0" lvl="0" indent="457200" algn="l" rtl="0">
              <a:spcBef>
                <a:spcPts val="0"/>
              </a:spcBef>
              <a:spcAft>
                <a:spcPts val="0"/>
              </a:spcAft>
              <a:buNone/>
            </a:pPr>
            <a:r>
              <a:rPr lang="fr">
                <a:latin typeface="Courier New"/>
                <a:ea typeface="Courier New"/>
                <a:cs typeface="Courier New"/>
                <a:sym typeface="Courier New"/>
              </a:rPr>
              <a:t>plt.show()</a:t>
            </a:r>
            <a:endParaRPr>
              <a:latin typeface="Courier New"/>
              <a:ea typeface="Courier New"/>
              <a:cs typeface="Courier New"/>
              <a:sym typeface="Courier New"/>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Shape 3838"/>
        <p:cNvGrpSpPr/>
        <p:nvPr/>
      </p:nvGrpSpPr>
      <p:grpSpPr>
        <a:xfrm>
          <a:off x="0" y="0"/>
          <a:ext cx="0" cy="0"/>
          <a:chOff x="0" y="0"/>
          <a:chExt cx="0" cy="0"/>
        </a:xfrm>
      </p:grpSpPr>
      <p:sp>
        <p:nvSpPr>
          <p:cNvPr id="3839" name="Google Shape;3839;p42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à deux échantillons indépendants</a:t>
            </a:r>
            <a:endParaRPr sz="3200" baseline="-25000">
              <a:solidFill>
                <a:srgbClr val="707F87"/>
              </a:solidFill>
              <a:latin typeface="Calibri"/>
              <a:ea typeface="Calibri"/>
              <a:cs typeface="Calibri"/>
              <a:sym typeface="Calibri"/>
            </a:endParaRPr>
          </a:p>
        </p:txBody>
      </p:sp>
      <p:cxnSp>
        <p:nvCxnSpPr>
          <p:cNvPr id="3840" name="Google Shape;3840;p42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841" name="Google Shape;3841;p42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2" name="Google Shape;3842;p427"/>
          <p:cNvSpPr txBox="1"/>
          <p:nvPr/>
        </p:nvSpPr>
        <p:spPr>
          <a:xfrm>
            <a:off x="610575" y="1003375"/>
            <a:ext cx="80679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fr" sz="1500">
                <a:solidFill>
                  <a:schemeClr val="dk1"/>
                </a:solidFill>
              </a:rPr>
              <a:t>Les deux échantillons dont les histogrammes sont reproduits ci-dessous proviennent-ils de populations ayant la même moyenne ?</a:t>
            </a:r>
            <a:endParaRPr sz="1500">
              <a:solidFill>
                <a:schemeClr val="dk1"/>
              </a:solidFill>
              <a:latin typeface="Courier New"/>
              <a:ea typeface="Courier New"/>
              <a:cs typeface="Courier New"/>
              <a:sym typeface="Courier New"/>
            </a:endParaRPr>
          </a:p>
        </p:txBody>
      </p:sp>
      <p:sp>
        <p:nvSpPr>
          <p:cNvPr id="3843" name="Google Shape;3843;p427"/>
          <p:cNvSpPr txBox="1"/>
          <p:nvPr/>
        </p:nvSpPr>
        <p:spPr>
          <a:xfrm>
            <a:off x="2042500" y="2968525"/>
            <a:ext cx="403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844" name="Google Shape;3844;p427"/>
          <p:cNvPicPr preferRelativeResize="0"/>
          <p:nvPr/>
        </p:nvPicPr>
        <p:blipFill>
          <a:blip r:embed="rId3">
            <a:alphaModFix/>
          </a:blip>
          <a:stretch>
            <a:fillRect/>
          </a:stretch>
        </p:blipFill>
        <p:spPr>
          <a:xfrm>
            <a:off x="690525" y="1800450"/>
            <a:ext cx="3343824" cy="2426249"/>
          </a:xfrm>
          <a:prstGeom prst="rect">
            <a:avLst/>
          </a:prstGeom>
          <a:noFill/>
          <a:ln>
            <a:noFill/>
          </a:ln>
        </p:spPr>
      </p:pic>
      <p:pic>
        <p:nvPicPr>
          <p:cNvPr id="3845" name="Google Shape;3845;p427"/>
          <p:cNvPicPr preferRelativeResize="0"/>
          <p:nvPr/>
        </p:nvPicPr>
        <p:blipFill>
          <a:blip r:embed="rId4">
            <a:alphaModFix/>
          </a:blip>
          <a:stretch>
            <a:fillRect/>
          </a:stretch>
        </p:blipFill>
        <p:spPr>
          <a:xfrm>
            <a:off x="4775025" y="1800450"/>
            <a:ext cx="3422999" cy="2483700"/>
          </a:xfrm>
          <a:prstGeom prst="rect">
            <a:avLst/>
          </a:prstGeom>
          <a:noFill/>
          <a:ln>
            <a:noFill/>
          </a:ln>
        </p:spPr>
      </p:pic>
      <p:sp>
        <p:nvSpPr>
          <p:cNvPr id="3846" name="Google Shape;3846;p427"/>
          <p:cNvSpPr/>
          <p:nvPr/>
        </p:nvSpPr>
        <p:spPr>
          <a:xfrm>
            <a:off x="974000" y="2038150"/>
            <a:ext cx="7224000" cy="191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27"/>
          <p:cNvSpPr txBox="1"/>
          <p:nvPr/>
        </p:nvSpPr>
        <p:spPr>
          <a:xfrm>
            <a:off x="930400" y="2001800"/>
            <a:ext cx="74142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fr"/>
              <a:t>On teste l’hypothèse de normalité :</a:t>
            </a:r>
            <a:br>
              <a:rPr lang="fr"/>
            </a:br>
            <a:endParaRPr/>
          </a:p>
          <a:p>
            <a:pPr marL="0" lvl="0" indent="0" algn="l" rtl="0">
              <a:spcBef>
                <a:spcPts val="0"/>
              </a:spcBef>
              <a:spcAft>
                <a:spcPts val="0"/>
              </a:spcAft>
              <a:buNone/>
            </a:pPr>
            <a:r>
              <a:rPr lang="fr">
                <a:latin typeface="Courier New"/>
                <a:ea typeface="Courier New"/>
                <a:cs typeface="Courier New"/>
                <a:sym typeface="Courier New"/>
              </a:rPr>
              <a:t>&gt;&gt;&gt; scipy.stats.shapiro(x1).pvalue, scipy.stats.shapiro(x2).pvalue</a:t>
            </a:r>
            <a:br>
              <a:rPr lang="fr">
                <a:latin typeface="Courier New"/>
                <a:ea typeface="Courier New"/>
                <a:cs typeface="Courier New"/>
                <a:sym typeface="Courier New"/>
              </a:rPr>
            </a:br>
            <a:r>
              <a:rPr lang="fr">
                <a:latin typeface="Courier New"/>
                <a:ea typeface="Courier New"/>
                <a:cs typeface="Courier New"/>
                <a:sym typeface="Courier New"/>
              </a:rPr>
              <a:t>(0.3959687054157257, 0.8071079254150391)</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	=&gt; pvalues&gt;0.05 : on ne peut rejeter H0 (on les considère </a:t>
            </a:r>
            <a:br>
              <a:rPr lang="fr">
                <a:latin typeface="Courier New"/>
                <a:ea typeface="Courier New"/>
                <a:cs typeface="Courier New"/>
                <a:sym typeface="Courier New"/>
              </a:rPr>
            </a:br>
            <a:r>
              <a:rPr lang="fr">
                <a:latin typeface="Courier New"/>
                <a:ea typeface="Courier New"/>
                <a:cs typeface="Courier New"/>
                <a:sym typeface="Courier New"/>
              </a:rPr>
              <a:t>	normales)</a:t>
            </a:r>
            <a:endParaRPr>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5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Classification de textes</a:t>
            </a:r>
            <a:endParaRPr sz="3200" dirty="0">
              <a:solidFill>
                <a:srgbClr val="707F87"/>
              </a:solidFill>
              <a:latin typeface="Calibri"/>
              <a:ea typeface="Calibri"/>
              <a:cs typeface="Calibri"/>
              <a:sym typeface="Calibri"/>
            </a:endParaRPr>
          </a:p>
        </p:txBody>
      </p:sp>
      <p:cxnSp>
        <p:nvCxnSpPr>
          <p:cNvPr id="648" name="Google Shape;648;p5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649" name="Google Shape;649;p59"/>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50" name="Google Shape;650;p59"/>
          <p:cNvPicPr preferRelativeResize="0"/>
          <p:nvPr/>
        </p:nvPicPr>
        <p:blipFill>
          <a:blip r:embed="rId3">
            <a:alphaModFix/>
          </a:blip>
          <a:stretch>
            <a:fillRect/>
          </a:stretch>
        </p:blipFill>
        <p:spPr>
          <a:xfrm>
            <a:off x="1881188" y="1490664"/>
            <a:ext cx="5381625" cy="2162175"/>
          </a:xfrm>
          <a:prstGeom prst="rect">
            <a:avLst/>
          </a:prstGeom>
          <a:noFill/>
          <a:ln>
            <a:noFill/>
          </a:ln>
        </p:spPr>
      </p:pic>
      <p:sp>
        <p:nvSpPr>
          <p:cNvPr id="651" name="Google Shape;651;p59"/>
          <p:cNvSpPr txBox="1"/>
          <p:nvPr/>
        </p:nvSpPr>
        <p:spPr>
          <a:xfrm>
            <a:off x="1667155" y="1074030"/>
            <a:ext cx="5655996"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Exemple: « sentiment </a:t>
            </a:r>
            <a:r>
              <a:rPr lang="fr" sz="1500" dirty="0" err="1">
                <a:latin typeface="Courier New"/>
                <a:ea typeface="Courier New"/>
                <a:cs typeface="Courier New"/>
                <a:sym typeface="Courier New"/>
              </a:rPr>
              <a:t>analysis</a:t>
            </a:r>
            <a:r>
              <a:rPr lang="fr" sz="1500" dirty="0">
                <a:latin typeface="Courier New"/>
                <a:ea typeface="Courier New"/>
                <a:cs typeface="Courier New"/>
                <a:sym typeface="Courier New"/>
              </a:rPr>
              <a:t> » sur des  tweets</a:t>
            </a:r>
            <a:endParaRPr sz="1500" dirty="0">
              <a:latin typeface="Courier New"/>
              <a:ea typeface="Courier New"/>
              <a:cs typeface="Courier New"/>
              <a:sym typeface="Courier New"/>
            </a:endParaRPr>
          </a:p>
        </p:txBody>
      </p:sp>
      <p:sp>
        <p:nvSpPr>
          <p:cNvPr id="652" name="Google Shape;652;p59"/>
          <p:cNvSpPr txBox="1"/>
          <p:nvPr/>
        </p:nvSpPr>
        <p:spPr>
          <a:xfrm>
            <a:off x="348675" y="3964100"/>
            <a:ext cx="6687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	Également: spam </a:t>
            </a:r>
            <a:r>
              <a:rPr lang="fr" sz="1500" dirty="0" err="1">
                <a:latin typeface="Courier New"/>
                <a:ea typeface="Courier New"/>
                <a:cs typeface="Courier New"/>
                <a:sym typeface="Courier New"/>
              </a:rPr>
              <a:t>detection</a:t>
            </a:r>
            <a:r>
              <a:rPr lang="fr" sz="1500" dirty="0">
                <a:latin typeface="Courier New"/>
                <a:ea typeface="Courier New"/>
                <a:cs typeface="Courier New"/>
                <a:sym typeface="Courier New"/>
              </a:rPr>
              <a:t>, </a:t>
            </a:r>
            <a:r>
              <a:rPr lang="fr" sz="1500" dirty="0" err="1">
                <a:latin typeface="Courier New"/>
                <a:ea typeface="Courier New"/>
                <a:cs typeface="Courier New"/>
                <a:sym typeface="Courier New"/>
              </a:rPr>
              <a:t>language</a:t>
            </a:r>
            <a:r>
              <a:rPr lang="fr" sz="1500" dirty="0">
                <a:latin typeface="Courier New"/>
                <a:ea typeface="Courier New"/>
                <a:cs typeface="Courier New"/>
                <a:sym typeface="Courier New"/>
              </a:rPr>
              <a:t> </a:t>
            </a:r>
            <a:r>
              <a:rPr lang="fr" sz="1500" dirty="0" err="1">
                <a:latin typeface="Courier New"/>
                <a:ea typeface="Courier New"/>
                <a:cs typeface="Courier New"/>
                <a:sym typeface="Courier New"/>
              </a:rPr>
              <a:t>detection</a:t>
            </a:r>
            <a:r>
              <a:rPr lang="fr" sz="1500" dirty="0">
                <a:latin typeface="Courier New"/>
                <a:ea typeface="Courier New"/>
                <a:cs typeface="Courier New"/>
                <a:sym typeface="Courier New"/>
              </a:rPr>
              <a:t>…</a:t>
            </a:r>
            <a:endParaRPr sz="1500" dirty="0">
              <a:latin typeface="Courier New"/>
              <a:ea typeface="Courier New"/>
              <a:cs typeface="Courier New"/>
              <a:sym typeface="Courier New"/>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Shape 3851"/>
        <p:cNvGrpSpPr/>
        <p:nvPr/>
      </p:nvGrpSpPr>
      <p:grpSpPr>
        <a:xfrm>
          <a:off x="0" y="0"/>
          <a:ext cx="0" cy="0"/>
          <a:chOff x="0" y="0"/>
          <a:chExt cx="0" cy="0"/>
        </a:xfrm>
      </p:grpSpPr>
      <p:sp>
        <p:nvSpPr>
          <p:cNvPr id="3852" name="Google Shape;3852;p42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à deux échantillons indépendants</a:t>
            </a:r>
            <a:endParaRPr sz="3200" baseline="-25000">
              <a:solidFill>
                <a:srgbClr val="707F87"/>
              </a:solidFill>
              <a:latin typeface="Calibri"/>
              <a:ea typeface="Calibri"/>
              <a:cs typeface="Calibri"/>
              <a:sym typeface="Calibri"/>
            </a:endParaRPr>
          </a:p>
        </p:txBody>
      </p:sp>
      <p:cxnSp>
        <p:nvCxnSpPr>
          <p:cNvPr id="3853" name="Google Shape;3853;p42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854" name="Google Shape;3854;p42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5" name="Google Shape;3855;p428"/>
          <p:cNvSpPr txBox="1"/>
          <p:nvPr/>
        </p:nvSpPr>
        <p:spPr>
          <a:xfrm>
            <a:off x="610575" y="1003375"/>
            <a:ext cx="80679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fr" sz="1500">
                <a:solidFill>
                  <a:schemeClr val="dk1"/>
                </a:solidFill>
              </a:rPr>
              <a:t>Les deux échantillons dont les histogrammes sont reproduits ci-dessous proviennent-ils de populations ayant la même moyenne ?</a:t>
            </a:r>
            <a:endParaRPr sz="1500">
              <a:solidFill>
                <a:schemeClr val="dk1"/>
              </a:solidFill>
              <a:latin typeface="Courier New"/>
              <a:ea typeface="Courier New"/>
              <a:cs typeface="Courier New"/>
              <a:sym typeface="Courier New"/>
            </a:endParaRPr>
          </a:p>
        </p:txBody>
      </p:sp>
      <p:sp>
        <p:nvSpPr>
          <p:cNvPr id="3856" name="Google Shape;3856;p428"/>
          <p:cNvSpPr txBox="1"/>
          <p:nvPr/>
        </p:nvSpPr>
        <p:spPr>
          <a:xfrm>
            <a:off x="2042500" y="2968525"/>
            <a:ext cx="403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857" name="Google Shape;3857;p428"/>
          <p:cNvPicPr preferRelativeResize="0"/>
          <p:nvPr/>
        </p:nvPicPr>
        <p:blipFill>
          <a:blip r:embed="rId3">
            <a:alphaModFix/>
          </a:blip>
          <a:stretch>
            <a:fillRect/>
          </a:stretch>
        </p:blipFill>
        <p:spPr>
          <a:xfrm>
            <a:off x="690525" y="1800450"/>
            <a:ext cx="3343824" cy="2426249"/>
          </a:xfrm>
          <a:prstGeom prst="rect">
            <a:avLst/>
          </a:prstGeom>
          <a:noFill/>
          <a:ln>
            <a:noFill/>
          </a:ln>
        </p:spPr>
      </p:pic>
      <p:pic>
        <p:nvPicPr>
          <p:cNvPr id="3858" name="Google Shape;3858;p428"/>
          <p:cNvPicPr preferRelativeResize="0"/>
          <p:nvPr/>
        </p:nvPicPr>
        <p:blipFill>
          <a:blip r:embed="rId4">
            <a:alphaModFix/>
          </a:blip>
          <a:stretch>
            <a:fillRect/>
          </a:stretch>
        </p:blipFill>
        <p:spPr>
          <a:xfrm>
            <a:off x="4775025" y="1800450"/>
            <a:ext cx="3422999" cy="2483700"/>
          </a:xfrm>
          <a:prstGeom prst="rect">
            <a:avLst/>
          </a:prstGeom>
          <a:noFill/>
          <a:ln>
            <a:noFill/>
          </a:ln>
        </p:spPr>
      </p:pic>
      <p:sp>
        <p:nvSpPr>
          <p:cNvPr id="3859" name="Google Shape;3859;p428"/>
          <p:cNvSpPr/>
          <p:nvPr/>
        </p:nvSpPr>
        <p:spPr>
          <a:xfrm>
            <a:off x="974000" y="2038150"/>
            <a:ext cx="7224000" cy="191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28"/>
          <p:cNvSpPr txBox="1"/>
          <p:nvPr/>
        </p:nvSpPr>
        <p:spPr>
          <a:xfrm>
            <a:off x="930400" y="2001800"/>
            <a:ext cx="74142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fr"/>
              <a:t>On teste l’hypothèse de normalité</a:t>
            </a:r>
            <a:endParaRPr/>
          </a:p>
          <a:p>
            <a:pPr marL="457200" lvl="0" indent="-317500" algn="l" rtl="0">
              <a:spcBef>
                <a:spcPts val="0"/>
              </a:spcBef>
              <a:spcAft>
                <a:spcPts val="0"/>
              </a:spcAft>
              <a:buSzPts val="1400"/>
              <a:buAutoNum type="arabicPeriod"/>
            </a:pPr>
            <a:r>
              <a:rPr lang="fr"/>
              <a:t>On teste l’égalité des variances :</a:t>
            </a:r>
            <a:br>
              <a:rPr lang="fr"/>
            </a:br>
            <a:endParaRPr/>
          </a:p>
          <a:p>
            <a:pPr marL="0" lvl="0" indent="0" algn="l" rtl="0">
              <a:spcBef>
                <a:spcPts val="0"/>
              </a:spcBef>
              <a:spcAft>
                <a:spcPts val="0"/>
              </a:spcAft>
              <a:buNone/>
            </a:pPr>
            <a:r>
              <a:rPr lang="fr">
                <a:latin typeface="Courier New"/>
                <a:ea typeface="Courier New"/>
                <a:cs typeface="Courier New"/>
                <a:sym typeface="Courier New"/>
              </a:rPr>
              <a:t>&gt;&gt;&gt; scipy.stats.bartlett(x1, x2)</a:t>
            </a:r>
            <a:br>
              <a:rPr lang="fr">
                <a:latin typeface="Courier New"/>
                <a:ea typeface="Courier New"/>
                <a:cs typeface="Courier New"/>
                <a:sym typeface="Courier New"/>
              </a:rPr>
            </a:br>
            <a:r>
              <a:rPr lang="fr">
                <a:latin typeface="Courier New"/>
                <a:ea typeface="Courier New"/>
                <a:cs typeface="Courier New"/>
                <a:sym typeface="Courier New"/>
              </a:rPr>
              <a:t>BartlettResult(statistic=0.21354542850803, pvalue=0.64400261283319)</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	=&gt; pvalue&gt;0.05 : on ne peut rejeter l’hypothèse d’égalité des</a:t>
            </a:r>
            <a:br>
              <a:rPr lang="fr">
                <a:latin typeface="Courier New"/>
                <a:ea typeface="Courier New"/>
                <a:cs typeface="Courier New"/>
                <a:sym typeface="Courier New"/>
              </a:rPr>
            </a:br>
            <a:r>
              <a:rPr lang="fr">
                <a:latin typeface="Courier New"/>
                <a:ea typeface="Courier New"/>
                <a:cs typeface="Courier New"/>
                <a:sym typeface="Courier New"/>
              </a:rPr>
              <a:t>	variances (on l’accepte)</a:t>
            </a:r>
            <a:endParaRPr>
              <a:latin typeface="Courier New"/>
              <a:ea typeface="Courier New"/>
              <a:cs typeface="Courier New"/>
              <a:sym typeface="Courier New"/>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3865" name="Google Shape;3865;p42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à deux échantillons indépendants</a:t>
            </a:r>
            <a:endParaRPr sz="3200" baseline="-25000">
              <a:solidFill>
                <a:srgbClr val="707F87"/>
              </a:solidFill>
              <a:latin typeface="Calibri"/>
              <a:ea typeface="Calibri"/>
              <a:cs typeface="Calibri"/>
              <a:sym typeface="Calibri"/>
            </a:endParaRPr>
          </a:p>
        </p:txBody>
      </p:sp>
      <p:cxnSp>
        <p:nvCxnSpPr>
          <p:cNvPr id="3866" name="Google Shape;3866;p42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867" name="Google Shape;3867;p42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8" name="Google Shape;3868;p429"/>
          <p:cNvSpPr txBox="1"/>
          <p:nvPr/>
        </p:nvSpPr>
        <p:spPr>
          <a:xfrm>
            <a:off x="610575" y="1003375"/>
            <a:ext cx="80679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fr" sz="1500">
                <a:solidFill>
                  <a:schemeClr val="dk1"/>
                </a:solidFill>
              </a:rPr>
              <a:t>Les deux échantillons dont les histogrammes sont reproduits ci-dessous proviennent-ils de populations ayant la même moyenne ?</a:t>
            </a:r>
            <a:endParaRPr sz="1500">
              <a:solidFill>
                <a:schemeClr val="dk1"/>
              </a:solidFill>
              <a:latin typeface="Courier New"/>
              <a:ea typeface="Courier New"/>
              <a:cs typeface="Courier New"/>
              <a:sym typeface="Courier New"/>
            </a:endParaRPr>
          </a:p>
        </p:txBody>
      </p:sp>
      <p:sp>
        <p:nvSpPr>
          <p:cNvPr id="3869" name="Google Shape;3869;p429"/>
          <p:cNvSpPr txBox="1"/>
          <p:nvPr/>
        </p:nvSpPr>
        <p:spPr>
          <a:xfrm>
            <a:off x="2042500" y="2968525"/>
            <a:ext cx="403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870" name="Google Shape;3870;p429"/>
          <p:cNvPicPr preferRelativeResize="0"/>
          <p:nvPr/>
        </p:nvPicPr>
        <p:blipFill>
          <a:blip r:embed="rId3">
            <a:alphaModFix/>
          </a:blip>
          <a:stretch>
            <a:fillRect/>
          </a:stretch>
        </p:blipFill>
        <p:spPr>
          <a:xfrm>
            <a:off x="690525" y="1800450"/>
            <a:ext cx="3343824" cy="2426249"/>
          </a:xfrm>
          <a:prstGeom prst="rect">
            <a:avLst/>
          </a:prstGeom>
          <a:noFill/>
          <a:ln>
            <a:noFill/>
          </a:ln>
        </p:spPr>
      </p:pic>
      <p:pic>
        <p:nvPicPr>
          <p:cNvPr id="3871" name="Google Shape;3871;p429"/>
          <p:cNvPicPr preferRelativeResize="0"/>
          <p:nvPr/>
        </p:nvPicPr>
        <p:blipFill>
          <a:blip r:embed="rId4">
            <a:alphaModFix/>
          </a:blip>
          <a:stretch>
            <a:fillRect/>
          </a:stretch>
        </p:blipFill>
        <p:spPr>
          <a:xfrm>
            <a:off x="4775025" y="1800450"/>
            <a:ext cx="3422999" cy="2483700"/>
          </a:xfrm>
          <a:prstGeom prst="rect">
            <a:avLst/>
          </a:prstGeom>
          <a:noFill/>
          <a:ln>
            <a:noFill/>
          </a:ln>
        </p:spPr>
      </p:pic>
      <p:sp>
        <p:nvSpPr>
          <p:cNvPr id="3872" name="Google Shape;3872;p429"/>
          <p:cNvSpPr/>
          <p:nvPr/>
        </p:nvSpPr>
        <p:spPr>
          <a:xfrm>
            <a:off x="974000" y="2038150"/>
            <a:ext cx="7224000" cy="191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29"/>
          <p:cNvSpPr txBox="1"/>
          <p:nvPr/>
        </p:nvSpPr>
        <p:spPr>
          <a:xfrm>
            <a:off x="930400" y="2001800"/>
            <a:ext cx="74142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fr"/>
              <a:t>On teste l’hypothèse de normalité</a:t>
            </a:r>
            <a:endParaRPr/>
          </a:p>
          <a:p>
            <a:pPr marL="457200" lvl="0" indent="-317500" algn="l" rtl="0">
              <a:spcBef>
                <a:spcPts val="0"/>
              </a:spcBef>
              <a:spcAft>
                <a:spcPts val="0"/>
              </a:spcAft>
              <a:buSzPts val="1400"/>
              <a:buAutoNum type="arabicPeriod"/>
            </a:pPr>
            <a:r>
              <a:rPr lang="fr"/>
              <a:t>On teste l’égalité des variances</a:t>
            </a:r>
            <a:endParaRPr/>
          </a:p>
          <a:p>
            <a:pPr marL="457200" lvl="0" indent="-317500" algn="l" rtl="0">
              <a:spcBef>
                <a:spcPts val="0"/>
              </a:spcBef>
              <a:spcAft>
                <a:spcPts val="0"/>
              </a:spcAft>
              <a:buSzPts val="1400"/>
              <a:buAutoNum type="arabicPeriod"/>
            </a:pPr>
            <a:r>
              <a:rPr lang="fr"/>
              <a:t>On teste finalement l’égalité des moyennes :</a:t>
            </a:r>
            <a:br>
              <a:rPr lang="fr"/>
            </a:br>
            <a:endParaRPr/>
          </a:p>
          <a:p>
            <a:pPr marL="0" lvl="0" indent="0" algn="l" rtl="0">
              <a:spcBef>
                <a:spcPts val="0"/>
              </a:spcBef>
              <a:spcAft>
                <a:spcPts val="0"/>
              </a:spcAft>
              <a:buNone/>
            </a:pPr>
            <a:r>
              <a:rPr lang="fr">
                <a:latin typeface="Courier New"/>
                <a:ea typeface="Courier New"/>
                <a:cs typeface="Courier New"/>
                <a:sym typeface="Courier New"/>
              </a:rPr>
              <a:t>&gt;&gt;&gt; scipy.stats.ttest_ind(x1, x2)</a:t>
            </a:r>
            <a:br>
              <a:rPr lang="fr">
                <a:latin typeface="Courier New"/>
                <a:ea typeface="Courier New"/>
                <a:cs typeface="Courier New"/>
                <a:sym typeface="Courier New"/>
              </a:rPr>
            </a:br>
            <a:r>
              <a:rPr lang="fr">
                <a:latin typeface="Courier New"/>
                <a:ea typeface="Courier New"/>
                <a:cs typeface="Courier New"/>
                <a:sym typeface="Courier New"/>
              </a:rPr>
              <a:t>Ttest_indResult(statistic=-46.048719032204, pvalue=3.69591686e-316)</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	=&gt; pvalue&lt;0.05 : on rejette l’hypothèse d’égalité des</a:t>
            </a:r>
            <a:br>
              <a:rPr lang="fr">
                <a:latin typeface="Courier New"/>
                <a:ea typeface="Courier New"/>
                <a:cs typeface="Courier New"/>
                <a:sym typeface="Courier New"/>
              </a:rPr>
            </a:br>
            <a:r>
              <a:rPr lang="fr">
                <a:latin typeface="Courier New"/>
                <a:ea typeface="Courier New"/>
                <a:cs typeface="Courier New"/>
                <a:sym typeface="Courier New"/>
              </a:rPr>
              <a:t>	moyennes (de manière très significative)</a:t>
            </a:r>
            <a:endParaRPr>
              <a:latin typeface="Courier New"/>
              <a:ea typeface="Courier New"/>
              <a:cs typeface="Courier New"/>
              <a:sym typeface="Courier New"/>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Shape 3877"/>
        <p:cNvGrpSpPr/>
        <p:nvPr/>
      </p:nvGrpSpPr>
      <p:grpSpPr>
        <a:xfrm>
          <a:off x="0" y="0"/>
          <a:ext cx="0" cy="0"/>
          <a:chOff x="0" y="0"/>
          <a:chExt cx="0" cy="0"/>
        </a:xfrm>
      </p:grpSpPr>
      <p:sp>
        <p:nvSpPr>
          <p:cNvPr id="3878" name="Google Shape;3878;p43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de Welch</a:t>
            </a:r>
            <a:endParaRPr sz="3200" baseline="-25000">
              <a:solidFill>
                <a:srgbClr val="707F87"/>
              </a:solidFill>
              <a:latin typeface="Calibri"/>
              <a:ea typeface="Calibri"/>
              <a:cs typeface="Calibri"/>
              <a:sym typeface="Calibri"/>
            </a:endParaRPr>
          </a:p>
        </p:txBody>
      </p:sp>
      <p:cxnSp>
        <p:nvCxnSpPr>
          <p:cNvPr id="3879" name="Google Shape;3879;p43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880" name="Google Shape;3880;p43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1" name="Google Shape;3881;p430"/>
          <p:cNvSpPr txBox="1"/>
          <p:nvPr/>
        </p:nvSpPr>
        <p:spPr>
          <a:xfrm>
            <a:off x="610575" y="1079575"/>
            <a:ext cx="8067900" cy="189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Il s'agit d'une adaptation du test t de Student pour comparer les moyennes de deux groupes </a:t>
            </a:r>
            <a:r>
              <a:rPr lang="fr" sz="1500" u="sng">
                <a:solidFill>
                  <a:schemeClr val="dk1"/>
                </a:solidFill>
                <a:latin typeface="Courier New"/>
                <a:ea typeface="Courier New"/>
                <a:cs typeface="Courier New"/>
                <a:sym typeface="Courier New"/>
              </a:rPr>
              <a:t>indépendants</a:t>
            </a:r>
            <a:r>
              <a:rPr lang="fr" sz="1500">
                <a:solidFill>
                  <a:schemeClr val="dk1"/>
                </a:solidFill>
                <a:latin typeface="Courier New"/>
                <a:ea typeface="Courier New"/>
                <a:cs typeface="Courier New"/>
                <a:sym typeface="Courier New"/>
              </a:rPr>
              <a:t>, dans la situation où l’</a:t>
            </a:r>
            <a:r>
              <a:rPr lang="fr" sz="1500" u="sng">
                <a:solidFill>
                  <a:schemeClr val="dk1"/>
                </a:solidFill>
                <a:latin typeface="Courier New"/>
                <a:ea typeface="Courier New"/>
                <a:cs typeface="Courier New"/>
                <a:sym typeface="Courier New"/>
              </a:rPr>
              <a:t>hypothèse d’homogénéité de la variance n’est pas satisfaite</a:t>
            </a:r>
            <a:r>
              <a:rPr lang="fr" sz="1500">
                <a:solidFill>
                  <a:schemeClr val="dk1"/>
                </a:solidFill>
                <a:latin typeface="Courier New"/>
                <a:ea typeface="Courier New"/>
                <a:cs typeface="Courier New"/>
                <a:sym typeface="Courier New"/>
              </a:rPr>
              <a:t>. </a:t>
            </a:r>
            <a:br>
              <a:rPr lang="fr" sz="1500">
                <a:solidFill>
                  <a:schemeClr val="dk1"/>
                </a:solidFill>
                <a:latin typeface="Courier New"/>
                <a:ea typeface="Courier New"/>
                <a:cs typeface="Courier New"/>
                <a:sym typeface="Courier New"/>
              </a:rPr>
            </a:b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La normalité, quant à elle, doit toujours être satisfaite.</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
        <p:nvSpPr>
          <p:cNvPr id="3882" name="Google Shape;3882;p430"/>
          <p:cNvSpPr txBox="1"/>
          <p:nvPr/>
        </p:nvSpPr>
        <p:spPr>
          <a:xfrm>
            <a:off x="2042500" y="2968525"/>
            <a:ext cx="403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Shape 3886"/>
        <p:cNvGrpSpPr/>
        <p:nvPr/>
      </p:nvGrpSpPr>
      <p:grpSpPr>
        <a:xfrm>
          <a:off x="0" y="0"/>
          <a:ext cx="0" cy="0"/>
          <a:chOff x="0" y="0"/>
          <a:chExt cx="0" cy="0"/>
        </a:xfrm>
      </p:grpSpPr>
      <p:sp>
        <p:nvSpPr>
          <p:cNvPr id="3887" name="Google Shape;3887;p43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de Welch</a:t>
            </a:r>
            <a:endParaRPr sz="3200" baseline="-25000">
              <a:solidFill>
                <a:srgbClr val="707F87"/>
              </a:solidFill>
              <a:latin typeface="Calibri"/>
              <a:ea typeface="Calibri"/>
              <a:cs typeface="Calibri"/>
              <a:sym typeface="Calibri"/>
            </a:endParaRPr>
          </a:p>
        </p:txBody>
      </p:sp>
      <p:cxnSp>
        <p:nvCxnSpPr>
          <p:cNvPr id="3888" name="Google Shape;3888;p43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889" name="Google Shape;3889;p43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0" name="Google Shape;3890;p431"/>
          <p:cNvSpPr txBox="1"/>
          <p:nvPr/>
        </p:nvSpPr>
        <p:spPr>
          <a:xfrm>
            <a:off x="2042500" y="2968525"/>
            <a:ext cx="403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891" name="Google Shape;3891;p431"/>
          <p:cNvSpPr txBox="1"/>
          <p:nvPr/>
        </p:nvSpPr>
        <p:spPr>
          <a:xfrm>
            <a:off x="610575" y="1003375"/>
            <a:ext cx="8067900" cy="1254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Les tailles des hommes et des femmes ont-ils la même moyenne ?</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pic>
        <p:nvPicPr>
          <p:cNvPr id="3892" name="Google Shape;3892;p431"/>
          <p:cNvPicPr preferRelativeResize="0"/>
          <p:nvPr/>
        </p:nvPicPr>
        <p:blipFill>
          <a:blip r:embed="rId3">
            <a:alphaModFix/>
          </a:blip>
          <a:stretch>
            <a:fillRect/>
          </a:stretch>
        </p:blipFill>
        <p:spPr>
          <a:xfrm>
            <a:off x="4760750" y="1465425"/>
            <a:ext cx="3613015" cy="2580725"/>
          </a:xfrm>
          <a:prstGeom prst="rect">
            <a:avLst/>
          </a:prstGeom>
          <a:noFill/>
          <a:ln>
            <a:noFill/>
          </a:ln>
        </p:spPr>
      </p:pic>
      <p:pic>
        <p:nvPicPr>
          <p:cNvPr id="3893" name="Google Shape;3893;p431"/>
          <p:cNvPicPr preferRelativeResize="0"/>
          <p:nvPr/>
        </p:nvPicPr>
        <p:blipFill>
          <a:blip r:embed="rId4">
            <a:alphaModFix/>
          </a:blip>
          <a:stretch>
            <a:fillRect/>
          </a:stretch>
        </p:blipFill>
        <p:spPr>
          <a:xfrm>
            <a:off x="712100" y="1465425"/>
            <a:ext cx="3613015" cy="2580725"/>
          </a:xfrm>
          <a:prstGeom prst="rect">
            <a:avLst/>
          </a:prstGeom>
          <a:noFill/>
          <a:ln>
            <a:noFill/>
          </a:ln>
        </p:spPr>
      </p:pic>
      <p:sp>
        <p:nvSpPr>
          <p:cNvPr id="3894" name="Google Shape;3894;p431"/>
          <p:cNvSpPr txBox="1"/>
          <p:nvPr/>
        </p:nvSpPr>
        <p:spPr>
          <a:xfrm>
            <a:off x="1708150" y="4116975"/>
            <a:ext cx="59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Femmes                                                                          Hommes</a:t>
            </a:r>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Shape 3898"/>
        <p:cNvGrpSpPr/>
        <p:nvPr/>
      </p:nvGrpSpPr>
      <p:grpSpPr>
        <a:xfrm>
          <a:off x="0" y="0"/>
          <a:ext cx="0" cy="0"/>
          <a:chOff x="0" y="0"/>
          <a:chExt cx="0" cy="0"/>
        </a:xfrm>
      </p:grpSpPr>
      <p:sp>
        <p:nvSpPr>
          <p:cNvPr id="3899" name="Google Shape;3899;p43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de Welch</a:t>
            </a:r>
            <a:endParaRPr sz="3200" baseline="-25000">
              <a:solidFill>
                <a:srgbClr val="707F87"/>
              </a:solidFill>
              <a:latin typeface="Calibri"/>
              <a:ea typeface="Calibri"/>
              <a:cs typeface="Calibri"/>
              <a:sym typeface="Calibri"/>
            </a:endParaRPr>
          </a:p>
        </p:txBody>
      </p:sp>
      <p:cxnSp>
        <p:nvCxnSpPr>
          <p:cNvPr id="3900" name="Google Shape;3900;p43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901" name="Google Shape;3901;p43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2" name="Google Shape;3902;p432"/>
          <p:cNvSpPr txBox="1"/>
          <p:nvPr/>
        </p:nvSpPr>
        <p:spPr>
          <a:xfrm>
            <a:off x="2042500" y="2968525"/>
            <a:ext cx="403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903" name="Google Shape;3903;p432"/>
          <p:cNvSpPr txBox="1"/>
          <p:nvPr/>
        </p:nvSpPr>
        <p:spPr>
          <a:xfrm>
            <a:off x="610575" y="1003375"/>
            <a:ext cx="8067900" cy="1254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Les tailles des hommes et des femmes ont-elles la même moyenne ?</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pic>
        <p:nvPicPr>
          <p:cNvPr id="3904" name="Google Shape;3904;p432"/>
          <p:cNvPicPr preferRelativeResize="0"/>
          <p:nvPr/>
        </p:nvPicPr>
        <p:blipFill>
          <a:blip r:embed="rId3">
            <a:alphaModFix/>
          </a:blip>
          <a:stretch>
            <a:fillRect/>
          </a:stretch>
        </p:blipFill>
        <p:spPr>
          <a:xfrm>
            <a:off x="4760750" y="1465425"/>
            <a:ext cx="3613015" cy="2580725"/>
          </a:xfrm>
          <a:prstGeom prst="rect">
            <a:avLst/>
          </a:prstGeom>
          <a:noFill/>
          <a:ln>
            <a:noFill/>
          </a:ln>
        </p:spPr>
      </p:pic>
      <p:pic>
        <p:nvPicPr>
          <p:cNvPr id="3905" name="Google Shape;3905;p432"/>
          <p:cNvPicPr preferRelativeResize="0"/>
          <p:nvPr/>
        </p:nvPicPr>
        <p:blipFill>
          <a:blip r:embed="rId4">
            <a:alphaModFix/>
          </a:blip>
          <a:stretch>
            <a:fillRect/>
          </a:stretch>
        </p:blipFill>
        <p:spPr>
          <a:xfrm>
            <a:off x="712100" y="1465425"/>
            <a:ext cx="3613015" cy="2580725"/>
          </a:xfrm>
          <a:prstGeom prst="rect">
            <a:avLst/>
          </a:prstGeom>
          <a:noFill/>
          <a:ln>
            <a:noFill/>
          </a:ln>
        </p:spPr>
      </p:pic>
      <p:sp>
        <p:nvSpPr>
          <p:cNvPr id="3906" name="Google Shape;3906;p432"/>
          <p:cNvSpPr txBox="1"/>
          <p:nvPr/>
        </p:nvSpPr>
        <p:spPr>
          <a:xfrm>
            <a:off x="1708150" y="4116975"/>
            <a:ext cx="59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Femmes                                                                          Hommes</a:t>
            </a:r>
            <a:endParaRPr/>
          </a:p>
        </p:txBody>
      </p:sp>
      <p:sp>
        <p:nvSpPr>
          <p:cNvPr id="3907" name="Google Shape;3907;p432"/>
          <p:cNvSpPr/>
          <p:nvPr/>
        </p:nvSpPr>
        <p:spPr>
          <a:xfrm>
            <a:off x="974000" y="1580950"/>
            <a:ext cx="7224000" cy="191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32"/>
          <p:cNvSpPr txBox="1"/>
          <p:nvPr/>
        </p:nvSpPr>
        <p:spPr>
          <a:xfrm>
            <a:off x="930400" y="1544600"/>
            <a:ext cx="74142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fr"/>
              <a:t>L’hypothèse de normalité a déjà été vérifiée</a:t>
            </a:r>
            <a:endParaRPr>
              <a:latin typeface="Courier New"/>
              <a:ea typeface="Courier New"/>
              <a:cs typeface="Courier New"/>
              <a:sym typeface="Courier New"/>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Shape 3912"/>
        <p:cNvGrpSpPr/>
        <p:nvPr/>
      </p:nvGrpSpPr>
      <p:grpSpPr>
        <a:xfrm>
          <a:off x="0" y="0"/>
          <a:ext cx="0" cy="0"/>
          <a:chOff x="0" y="0"/>
          <a:chExt cx="0" cy="0"/>
        </a:xfrm>
      </p:grpSpPr>
      <p:sp>
        <p:nvSpPr>
          <p:cNvPr id="3913" name="Google Shape;3913;p43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de Welch</a:t>
            </a:r>
            <a:endParaRPr sz="3200" baseline="-25000">
              <a:solidFill>
                <a:srgbClr val="707F87"/>
              </a:solidFill>
              <a:latin typeface="Calibri"/>
              <a:ea typeface="Calibri"/>
              <a:cs typeface="Calibri"/>
              <a:sym typeface="Calibri"/>
            </a:endParaRPr>
          </a:p>
        </p:txBody>
      </p:sp>
      <p:cxnSp>
        <p:nvCxnSpPr>
          <p:cNvPr id="3914" name="Google Shape;3914;p43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915" name="Google Shape;3915;p43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6" name="Google Shape;3916;p433"/>
          <p:cNvSpPr txBox="1"/>
          <p:nvPr/>
        </p:nvSpPr>
        <p:spPr>
          <a:xfrm>
            <a:off x="2042500" y="2968525"/>
            <a:ext cx="403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917" name="Google Shape;3917;p433"/>
          <p:cNvSpPr txBox="1"/>
          <p:nvPr/>
        </p:nvSpPr>
        <p:spPr>
          <a:xfrm>
            <a:off x="610575" y="1003375"/>
            <a:ext cx="8067900" cy="1254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Les tailles des hommes et des femmes ont-elles la même moyenne ?</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pic>
        <p:nvPicPr>
          <p:cNvPr id="3918" name="Google Shape;3918;p433"/>
          <p:cNvPicPr preferRelativeResize="0"/>
          <p:nvPr/>
        </p:nvPicPr>
        <p:blipFill>
          <a:blip r:embed="rId3">
            <a:alphaModFix/>
          </a:blip>
          <a:stretch>
            <a:fillRect/>
          </a:stretch>
        </p:blipFill>
        <p:spPr>
          <a:xfrm>
            <a:off x="4760750" y="1465425"/>
            <a:ext cx="3613015" cy="2580725"/>
          </a:xfrm>
          <a:prstGeom prst="rect">
            <a:avLst/>
          </a:prstGeom>
          <a:noFill/>
          <a:ln>
            <a:noFill/>
          </a:ln>
        </p:spPr>
      </p:pic>
      <p:pic>
        <p:nvPicPr>
          <p:cNvPr id="3919" name="Google Shape;3919;p433"/>
          <p:cNvPicPr preferRelativeResize="0"/>
          <p:nvPr/>
        </p:nvPicPr>
        <p:blipFill>
          <a:blip r:embed="rId4">
            <a:alphaModFix/>
          </a:blip>
          <a:stretch>
            <a:fillRect/>
          </a:stretch>
        </p:blipFill>
        <p:spPr>
          <a:xfrm>
            <a:off x="712100" y="1465425"/>
            <a:ext cx="3613015" cy="2580725"/>
          </a:xfrm>
          <a:prstGeom prst="rect">
            <a:avLst/>
          </a:prstGeom>
          <a:noFill/>
          <a:ln>
            <a:noFill/>
          </a:ln>
        </p:spPr>
      </p:pic>
      <p:sp>
        <p:nvSpPr>
          <p:cNvPr id="3920" name="Google Shape;3920;p433"/>
          <p:cNvSpPr txBox="1"/>
          <p:nvPr/>
        </p:nvSpPr>
        <p:spPr>
          <a:xfrm>
            <a:off x="1708150" y="4116975"/>
            <a:ext cx="59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       Femmes                                                                          Hommes</a:t>
            </a:r>
            <a:endParaRPr/>
          </a:p>
        </p:txBody>
      </p:sp>
      <p:sp>
        <p:nvSpPr>
          <p:cNvPr id="3921" name="Google Shape;3921;p433"/>
          <p:cNvSpPr/>
          <p:nvPr/>
        </p:nvSpPr>
        <p:spPr>
          <a:xfrm>
            <a:off x="974000" y="1580950"/>
            <a:ext cx="7224000" cy="191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33"/>
          <p:cNvSpPr txBox="1"/>
          <p:nvPr/>
        </p:nvSpPr>
        <p:spPr>
          <a:xfrm>
            <a:off x="930400" y="1544600"/>
            <a:ext cx="74142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fr"/>
              <a:t>L’hypothèse de normalité a déjà été vérifiée</a:t>
            </a:r>
            <a:endParaRPr/>
          </a:p>
          <a:p>
            <a:pPr marL="457200" lvl="0" indent="-317500" algn="l" rtl="0">
              <a:spcBef>
                <a:spcPts val="0"/>
              </a:spcBef>
              <a:spcAft>
                <a:spcPts val="0"/>
              </a:spcAft>
              <a:buSzPts val="1400"/>
              <a:buAutoNum type="arabicPeriod"/>
            </a:pPr>
            <a:r>
              <a:rPr lang="fr"/>
              <a:t>On teste l’égalité des moyennes :</a:t>
            </a:r>
            <a:br>
              <a:rPr lang="fr"/>
            </a:br>
            <a:endParaRPr/>
          </a:p>
          <a:p>
            <a:pPr marL="0" lvl="0" indent="0" algn="l" rtl="0">
              <a:spcBef>
                <a:spcPts val="0"/>
              </a:spcBef>
              <a:spcAft>
                <a:spcPts val="0"/>
              </a:spcAft>
              <a:buNone/>
            </a:pPr>
            <a:r>
              <a:rPr lang="fr">
                <a:latin typeface="Courier New"/>
                <a:ea typeface="Courier New"/>
                <a:cs typeface="Courier New"/>
                <a:sym typeface="Courier New"/>
              </a:rPr>
              <a:t>&gt;&gt;&gt; scipy.stats.ttest_ind(x1, x2, equal_var = False)</a:t>
            </a:r>
            <a:br>
              <a:rPr lang="fr">
                <a:latin typeface="Courier New"/>
                <a:ea typeface="Courier New"/>
                <a:cs typeface="Courier New"/>
                <a:sym typeface="Courier New"/>
              </a:rPr>
            </a:br>
            <a:r>
              <a:rPr lang="fr">
                <a:latin typeface="Courier New"/>
                <a:ea typeface="Courier New"/>
                <a:cs typeface="Courier New"/>
                <a:sym typeface="Courier New"/>
              </a:rPr>
              <a:t>Ttest_indResult(statistic=-95.60271449148864, pvalue=0.0)</a:t>
            </a:r>
            <a:endParaRPr>
              <a:latin typeface="Courier New"/>
              <a:ea typeface="Courier New"/>
              <a:cs typeface="Courier New"/>
              <a:sym typeface="Courier New"/>
            </a:endParaRPr>
          </a:p>
          <a:p>
            <a:pPr marL="0" lvl="0" indent="0" algn="l" rtl="0">
              <a:spcBef>
                <a:spcPts val="0"/>
              </a:spcBef>
              <a:spcAft>
                <a:spcPts val="0"/>
              </a:spcAft>
              <a:buNone/>
            </a:pPr>
            <a:endParaRPr>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fr">
                <a:solidFill>
                  <a:schemeClr val="dk1"/>
                </a:solidFill>
              </a:rPr>
              <a:t>=&gt; pvalue&lt;0.05 : on rejette l’hypothèse d’égalité des moyennes (très significativement)</a:t>
            </a:r>
            <a:endParaRPr/>
          </a:p>
          <a:p>
            <a:pPr marL="0" lvl="0" indent="0" algn="l" rtl="0">
              <a:spcBef>
                <a:spcPts val="0"/>
              </a:spcBef>
              <a:spcAft>
                <a:spcPts val="0"/>
              </a:spcAft>
              <a:buNone/>
            </a:pPr>
            <a:endParaRPr>
              <a:latin typeface="Courier New"/>
              <a:ea typeface="Courier New"/>
              <a:cs typeface="Courier New"/>
              <a:sym typeface="Courier New"/>
            </a:endParaRPr>
          </a:p>
        </p:txBody>
      </p:sp>
      <p:sp>
        <p:nvSpPr>
          <p:cNvPr id="3923" name="Google Shape;3923;p433"/>
          <p:cNvSpPr/>
          <p:nvPr/>
        </p:nvSpPr>
        <p:spPr>
          <a:xfrm>
            <a:off x="4542925" y="2096275"/>
            <a:ext cx="2035200" cy="513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sp>
        <p:nvSpPr>
          <p:cNvPr id="3928" name="Google Shape;3928;p43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t de Welch vs. test t de Student</a:t>
            </a:r>
            <a:endParaRPr sz="3200" baseline="-25000">
              <a:solidFill>
                <a:srgbClr val="707F87"/>
              </a:solidFill>
              <a:latin typeface="Calibri"/>
              <a:ea typeface="Calibri"/>
              <a:cs typeface="Calibri"/>
              <a:sym typeface="Calibri"/>
            </a:endParaRPr>
          </a:p>
        </p:txBody>
      </p:sp>
      <p:cxnSp>
        <p:nvCxnSpPr>
          <p:cNvPr id="3929" name="Google Shape;3929;p43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930" name="Google Shape;3930;p43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1" name="Google Shape;3931;p434"/>
          <p:cNvSpPr txBox="1"/>
          <p:nvPr/>
        </p:nvSpPr>
        <p:spPr>
          <a:xfrm>
            <a:off x="610575" y="1079575"/>
            <a:ext cx="8067900" cy="2274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Char char="●"/>
            </a:pPr>
            <a:r>
              <a:rPr lang="fr" sz="1500">
                <a:solidFill>
                  <a:schemeClr val="dk1"/>
                </a:solidFill>
              </a:rPr>
              <a:t>Si les deux populations ont réellement des variances égales, alors le test de Student est légèrement plus puissant (taux d’erreur de type II inférieur) que le test de Welch.</a:t>
            </a:r>
            <a:br>
              <a:rPr lang="fr" sz="1500">
                <a:solidFill>
                  <a:schemeClr val="dk1"/>
                </a:solidFill>
              </a:rPr>
            </a:b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Cependant, s’ils n’ont pas les mêmes variances, alors les hypothèses du test de Student sont violées, et on peut se retrouver avec un taux d’erreur de Type I plus élevé.</a:t>
            </a:r>
            <a:br>
              <a:rPr lang="fr" sz="1500">
                <a:solidFill>
                  <a:schemeClr val="dk1"/>
                </a:solidFill>
              </a:rPr>
            </a:b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le test t de Welch peut être considéré comme le plus prudent (il est rare que les écarts-types de population soient effectivement identiques).</a:t>
            </a:r>
            <a:endParaRPr sz="1500">
              <a:solidFill>
                <a:schemeClr val="dk1"/>
              </a:solidFill>
            </a:endParaRPr>
          </a:p>
        </p:txBody>
      </p:sp>
      <p:sp>
        <p:nvSpPr>
          <p:cNvPr id="3932" name="Google Shape;3932;p434"/>
          <p:cNvSpPr txBox="1"/>
          <p:nvPr/>
        </p:nvSpPr>
        <p:spPr>
          <a:xfrm>
            <a:off x="2042500" y="2968525"/>
            <a:ext cx="403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Shape 3936"/>
        <p:cNvGrpSpPr/>
        <p:nvPr/>
      </p:nvGrpSpPr>
      <p:grpSpPr>
        <a:xfrm>
          <a:off x="0" y="0"/>
          <a:ext cx="0" cy="0"/>
          <a:chOff x="0" y="0"/>
          <a:chExt cx="0" cy="0"/>
        </a:xfrm>
      </p:grpSpPr>
      <p:sp>
        <p:nvSpPr>
          <p:cNvPr id="3937" name="Google Shape;3937;p43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pour deux échantillons appariés</a:t>
            </a:r>
            <a:endParaRPr sz="3200" baseline="-25000">
              <a:solidFill>
                <a:srgbClr val="707F87"/>
              </a:solidFill>
              <a:latin typeface="Calibri"/>
              <a:ea typeface="Calibri"/>
              <a:cs typeface="Calibri"/>
              <a:sym typeface="Calibri"/>
            </a:endParaRPr>
          </a:p>
        </p:txBody>
      </p:sp>
      <p:cxnSp>
        <p:nvCxnSpPr>
          <p:cNvPr id="3938" name="Google Shape;3938;p43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939" name="Google Shape;3939;p43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0" name="Google Shape;3940;p435"/>
          <p:cNvSpPr txBox="1"/>
          <p:nvPr/>
        </p:nvSpPr>
        <p:spPr>
          <a:xfrm>
            <a:off x="596025" y="992350"/>
            <a:ext cx="8067900" cy="18972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Char char="●"/>
            </a:pPr>
            <a:r>
              <a:rPr lang="fr" sz="1500">
                <a:solidFill>
                  <a:schemeClr val="dk1"/>
                </a:solidFill>
              </a:rPr>
              <a:t>L’analyse à l’aide de tests t pour échantillons indépendants ne convient pas un plan à mesures répétées, dans lequel chaque participant est mesuré (par rapport à la même variable de résultat) dans deux conditions expérimentales.</a:t>
            </a:r>
            <a:endParaRPr sz="1500">
              <a:solidFill>
                <a:schemeClr val="dk1"/>
              </a:solidFill>
            </a:endParaRPr>
          </a:p>
          <a:p>
            <a:pPr marL="457200" lvl="0" indent="0" algn="l" rtl="0">
              <a:lnSpc>
                <a:spcPct val="115000"/>
              </a:lnSpc>
              <a:spcBef>
                <a:spcPts val="1200"/>
              </a:spcBef>
              <a:spcAft>
                <a:spcPts val="1200"/>
              </a:spcAft>
              <a:buNone/>
            </a:pPr>
            <a:r>
              <a:rPr lang="fr" sz="1500" i="1">
                <a:solidFill>
                  <a:schemeClr val="dk1"/>
                </a:solidFill>
              </a:rPr>
              <a:t>ex: on mesure la capacité de mémoire de travail de chaque personne dans deux conditions : avec et sans musique </a:t>
            </a:r>
            <a:br>
              <a:rPr lang="fr" sz="1500" i="1">
                <a:solidFill>
                  <a:schemeClr val="dk1"/>
                </a:solidFill>
              </a:rPr>
            </a:br>
            <a:r>
              <a:rPr lang="fr" sz="1500" i="1">
                <a:solidFill>
                  <a:schemeClr val="dk1"/>
                </a:solidFill>
              </a:rPr>
              <a:t>=&gt; échantillons dépendants.</a:t>
            </a:r>
            <a:endParaRPr sz="1500">
              <a:solidFill>
                <a:schemeClr val="dk1"/>
              </a:solidFill>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Shape 3944"/>
        <p:cNvGrpSpPr/>
        <p:nvPr/>
      </p:nvGrpSpPr>
      <p:grpSpPr>
        <a:xfrm>
          <a:off x="0" y="0"/>
          <a:ext cx="0" cy="0"/>
          <a:chOff x="0" y="0"/>
          <a:chExt cx="0" cy="0"/>
        </a:xfrm>
      </p:grpSpPr>
      <p:sp>
        <p:nvSpPr>
          <p:cNvPr id="3945" name="Google Shape;3945;p43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pour deux échantillons appariés</a:t>
            </a:r>
            <a:endParaRPr sz="3200" baseline="-25000">
              <a:solidFill>
                <a:srgbClr val="707F87"/>
              </a:solidFill>
              <a:latin typeface="Calibri"/>
              <a:ea typeface="Calibri"/>
              <a:cs typeface="Calibri"/>
              <a:sym typeface="Calibri"/>
            </a:endParaRPr>
          </a:p>
        </p:txBody>
      </p:sp>
      <p:cxnSp>
        <p:nvCxnSpPr>
          <p:cNvPr id="3946" name="Google Shape;3946;p43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947" name="Google Shape;3947;p43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8" name="Google Shape;3948;p436"/>
          <p:cNvSpPr txBox="1"/>
          <p:nvPr/>
        </p:nvSpPr>
        <p:spPr>
          <a:xfrm>
            <a:off x="596025" y="992350"/>
            <a:ext cx="8067900" cy="1785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r>
              <a:rPr lang="fr" sz="1500">
                <a:solidFill>
                  <a:schemeClr val="dk1"/>
                </a:solidFill>
              </a:rPr>
              <a:t>Si on a un même échantillon d’individus sur lesquels on mesure un même caractère dans deux configurations différentes, créant ainsi deux listes de valeurs liés aux mêmes individus par paires de valeurs, on utilise alors le </a:t>
            </a:r>
            <a:endParaRPr sz="1500">
              <a:solidFill>
                <a:schemeClr val="dk1"/>
              </a:solidFill>
            </a:endParaRPr>
          </a:p>
          <a:p>
            <a:pPr marL="457200" lvl="0" indent="0" algn="ctr" rtl="0">
              <a:lnSpc>
                <a:spcPct val="115000"/>
              </a:lnSpc>
              <a:spcBef>
                <a:spcPts val="1200"/>
              </a:spcBef>
              <a:spcAft>
                <a:spcPts val="0"/>
              </a:spcAft>
              <a:buNone/>
            </a:pPr>
            <a:r>
              <a:rPr lang="fr" sz="1500" b="1">
                <a:solidFill>
                  <a:schemeClr val="dk1"/>
                </a:solidFill>
              </a:rPr>
              <a:t>test t pour des échantillons appariés</a:t>
            </a:r>
            <a:r>
              <a:rPr lang="fr" sz="1500">
                <a:solidFill>
                  <a:schemeClr val="dk1"/>
                </a:solidFill>
              </a:rPr>
              <a:t> (related)</a:t>
            </a:r>
            <a:endParaRPr sz="1500">
              <a:solidFill>
                <a:schemeClr val="dk1"/>
              </a:solidFill>
            </a:endParaRPr>
          </a:p>
          <a:p>
            <a:pPr marL="457200" lvl="0" indent="45720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scipy.stats.ttest_rel(a, b, alternative='two-sided')</a:t>
            </a:r>
            <a:endParaRPr sz="1500">
              <a:solidFill>
                <a:schemeClr val="dk1"/>
              </a:solidFill>
              <a:latin typeface="Courier New"/>
              <a:ea typeface="Courier New"/>
              <a:cs typeface="Courier New"/>
              <a:sym typeface="Courier New"/>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Shape 3952"/>
        <p:cNvGrpSpPr/>
        <p:nvPr/>
      </p:nvGrpSpPr>
      <p:grpSpPr>
        <a:xfrm>
          <a:off x="0" y="0"/>
          <a:ext cx="0" cy="0"/>
          <a:chOff x="0" y="0"/>
          <a:chExt cx="0" cy="0"/>
        </a:xfrm>
      </p:grpSpPr>
      <p:sp>
        <p:nvSpPr>
          <p:cNvPr id="3953" name="Google Shape;3953;p43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 d de Cohen (la taille d’effet)</a:t>
            </a:r>
            <a:endParaRPr sz="3200" baseline="-25000">
              <a:solidFill>
                <a:srgbClr val="707F87"/>
              </a:solidFill>
              <a:latin typeface="Calibri"/>
              <a:ea typeface="Calibri"/>
              <a:cs typeface="Calibri"/>
              <a:sym typeface="Calibri"/>
            </a:endParaRPr>
          </a:p>
        </p:txBody>
      </p:sp>
      <p:cxnSp>
        <p:nvCxnSpPr>
          <p:cNvPr id="3954" name="Google Shape;3954;p43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955" name="Google Shape;3955;p43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6" name="Google Shape;3956;p437"/>
          <p:cNvSpPr txBox="1"/>
          <p:nvPr/>
        </p:nvSpPr>
        <p:spPr>
          <a:xfrm>
            <a:off x="625100" y="944500"/>
            <a:ext cx="8067900" cy="342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Le d de Cohen permet de caractériser la magnitude d'un effet associé dans une population donnée par rapport à une hypothèse nulle.</a:t>
            </a:r>
            <a:endParaRPr sz="1500">
              <a:solidFill>
                <a:schemeClr val="dk1"/>
              </a:solidFill>
            </a:endParaRPr>
          </a:p>
          <a:p>
            <a:pPr marL="457200" lvl="0" indent="0" algn="l" rtl="0">
              <a:lnSpc>
                <a:spcPct val="115000"/>
              </a:lnSpc>
              <a:spcBef>
                <a:spcPts val="1200"/>
              </a:spcBef>
              <a:spcAft>
                <a:spcPts val="0"/>
              </a:spcAft>
              <a:buNone/>
            </a:pPr>
            <a:r>
              <a:rPr lang="fr" sz="1500" i="1">
                <a:solidFill>
                  <a:schemeClr val="dk1"/>
                </a:solidFill>
              </a:rPr>
              <a:t>ex: on regarde la taille des iris avant et après utilisation d’un engrais.</a:t>
            </a:r>
            <a:endParaRPr sz="1500" i="1">
              <a:solidFill>
                <a:schemeClr val="dk1"/>
              </a:solidFill>
            </a:endParaRPr>
          </a:p>
          <a:p>
            <a:pPr marL="457200" lvl="0" indent="0" algn="l" rtl="0">
              <a:lnSpc>
                <a:spcPct val="115000"/>
              </a:lnSpc>
              <a:spcBef>
                <a:spcPts val="1200"/>
              </a:spcBef>
              <a:spcAft>
                <a:spcPts val="0"/>
              </a:spcAft>
              <a:buNone/>
            </a:pPr>
            <a:r>
              <a:rPr lang="fr" sz="1500" i="1">
                <a:solidFill>
                  <a:schemeClr val="dk1"/>
                </a:solidFill>
              </a:rPr>
              <a:t>Un test t de Student pour deux échantillons appariés conduit à une p-value de 0,001, et donc à rejeter de manière très significative l’hypothèse H0 d’égalité des tailles moyennes. L’effet de l’utilisation de l’engrais sur l’augmentation de taille des iris est donc significatif au niveau statistique…</a:t>
            </a:r>
            <a:endParaRPr sz="1500" i="1">
              <a:solidFill>
                <a:schemeClr val="dk1"/>
              </a:solidFill>
            </a:endParaRPr>
          </a:p>
          <a:p>
            <a:pPr marL="457200" lvl="0" indent="0" algn="l" rtl="0">
              <a:lnSpc>
                <a:spcPct val="115000"/>
              </a:lnSpc>
              <a:spcBef>
                <a:spcPts val="1200"/>
              </a:spcBef>
              <a:spcAft>
                <a:spcPts val="0"/>
              </a:spcAft>
              <a:buNone/>
            </a:pPr>
            <a:r>
              <a:rPr lang="fr" sz="1500" i="1">
                <a:solidFill>
                  <a:schemeClr val="dk1"/>
                </a:solidFill>
              </a:rPr>
              <a:t>… mais cette augmentation peut être faible, voire négligeable concrètement (ou pas), ce dont le test ne parle pas. </a:t>
            </a:r>
            <a:endParaRPr sz="1500" i="1">
              <a:solidFill>
                <a:schemeClr val="dk1"/>
              </a:solidFill>
            </a:endParaRPr>
          </a:p>
          <a:p>
            <a:pPr marL="0" lvl="0" indent="0" algn="l" rtl="0">
              <a:lnSpc>
                <a:spcPct val="115000"/>
              </a:lnSpc>
              <a:spcBef>
                <a:spcPts val="1200"/>
              </a:spcBef>
              <a:spcAft>
                <a:spcPts val="1200"/>
              </a:spcAft>
              <a:buNone/>
            </a:pPr>
            <a:r>
              <a:rPr lang="fr" sz="1500">
                <a:solidFill>
                  <a:schemeClr val="dk1"/>
                </a:solidFill>
              </a:rPr>
              <a:t>Le test s’intéresse à la réalité de l’effet, pas à son étendue. D’où le d de Cohen.</a:t>
            </a:r>
            <a:endParaRPr sz="15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6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Seq 2 seq mapping</a:t>
            </a:r>
            <a:endParaRPr sz="3200">
              <a:solidFill>
                <a:srgbClr val="707F87"/>
              </a:solidFill>
              <a:latin typeface="Calibri"/>
              <a:ea typeface="Calibri"/>
              <a:cs typeface="Calibri"/>
              <a:sym typeface="Calibri"/>
            </a:endParaRPr>
          </a:p>
        </p:txBody>
      </p:sp>
      <p:cxnSp>
        <p:nvCxnSpPr>
          <p:cNvPr id="658" name="Google Shape;658;p6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659" name="Google Shape;659;p60"/>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60" name="Google Shape;660;p60"/>
          <p:cNvPicPr preferRelativeResize="0"/>
          <p:nvPr/>
        </p:nvPicPr>
        <p:blipFill>
          <a:blip r:embed="rId3">
            <a:alphaModFix/>
          </a:blip>
          <a:stretch>
            <a:fillRect/>
          </a:stretch>
        </p:blipFill>
        <p:spPr>
          <a:xfrm>
            <a:off x="152400" y="1282101"/>
            <a:ext cx="8839199" cy="1222314"/>
          </a:xfrm>
          <a:prstGeom prst="rect">
            <a:avLst/>
          </a:prstGeom>
          <a:noFill/>
          <a:ln>
            <a:noFill/>
          </a:ln>
        </p:spPr>
      </p:pic>
      <p:sp>
        <p:nvSpPr>
          <p:cNvPr id="661" name="Google Shape;661;p60"/>
          <p:cNvSpPr txBox="1"/>
          <p:nvPr/>
        </p:nvSpPr>
        <p:spPr>
          <a:xfrm>
            <a:off x="2907475" y="860600"/>
            <a:ext cx="4026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a:latin typeface="Courier New"/>
                <a:ea typeface="Courier New"/>
                <a:cs typeface="Courier New"/>
                <a:sym typeface="Courier New"/>
              </a:rPr>
              <a:t>Traduction automatique(</a:t>
            </a:r>
            <a:r>
              <a:rPr lang="fr" sz="1500" dirty="0" err="1">
                <a:latin typeface="Courier New"/>
                <a:ea typeface="Courier New"/>
                <a:cs typeface="Courier New"/>
                <a:sym typeface="Courier New"/>
              </a:rPr>
              <a:t>deepL</a:t>
            </a:r>
            <a:r>
              <a:rPr lang="fr" sz="1500" dirty="0">
                <a:latin typeface="Courier New"/>
                <a:ea typeface="Courier New"/>
                <a:cs typeface="Courier New"/>
                <a:sym typeface="Courier New"/>
              </a:rPr>
              <a:t>)</a:t>
            </a:r>
            <a:endParaRPr sz="1500" dirty="0">
              <a:latin typeface="Courier New"/>
              <a:ea typeface="Courier New"/>
              <a:cs typeface="Courier New"/>
              <a:sym typeface="Courier New"/>
            </a:endParaRPr>
          </a:p>
        </p:txBody>
      </p:sp>
      <p:pic>
        <p:nvPicPr>
          <p:cNvPr id="662" name="Google Shape;662;p60"/>
          <p:cNvPicPr preferRelativeResize="0"/>
          <p:nvPr/>
        </p:nvPicPr>
        <p:blipFill>
          <a:blip r:embed="rId4">
            <a:alphaModFix/>
          </a:blip>
          <a:stretch>
            <a:fillRect/>
          </a:stretch>
        </p:blipFill>
        <p:spPr>
          <a:xfrm>
            <a:off x="152400" y="3231041"/>
            <a:ext cx="8839199" cy="1222314"/>
          </a:xfrm>
          <a:prstGeom prst="rect">
            <a:avLst/>
          </a:prstGeom>
          <a:noFill/>
          <a:ln>
            <a:noFill/>
          </a:ln>
        </p:spPr>
      </p:pic>
      <p:sp>
        <p:nvSpPr>
          <p:cNvPr id="663" name="Google Shape;663;p60"/>
          <p:cNvSpPr txBox="1"/>
          <p:nvPr/>
        </p:nvSpPr>
        <p:spPr>
          <a:xfrm>
            <a:off x="2726000" y="2745550"/>
            <a:ext cx="4026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500" dirty="0" err="1">
                <a:latin typeface="Courier New"/>
                <a:ea typeface="Courier New"/>
                <a:cs typeface="Courier New"/>
                <a:sym typeface="Courier New"/>
              </a:rPr>
              <a:t>Paraphrasing</a:t>
            </a:r>
            <a:r>
              <a:rPr lang="fr" sz="1500" dirty="0">
                <a:latin typeface="Courier New"/>
                <a:ea typeface="Courier New"/>
                <a:cs typeface="Courier New"/>
                <a:sym typeface="Courier New"/>
              </a:rPr>
              <a:t> (</a:t>
            </a:r>
            <a:r>
              <a:rPr lang="fr" sz="1500" dirty="0" err="1">
                <a:latin typeface="Courier New"/>
                <a:ea typeface="Courier New"/>
                <a:cs typeface="Courier New"/>
                <a:sym typeface="Courier New"/>
              </a:rPr>
              <a:t>QuillBot</a:t>
            </a:r>
            <a:r>
              <a:rPr lang="fr" sz="1500" dirty="0">
                <a:latin typeface="Courier New"/>
                <a:ea typeface="Courier New"/>
                <a:cs typeface="Courier New"/>
                <a:sym typeface="Courier New"/>
              </a:rPr>
              <a:t>)</a:t>
            </a:r>
            <a:endParaRPr sz="1500" dirty="0">
              <a:latin typeface="Courier New"/>
              <a:ea typeface="Courier New"/>
              <a:cs typeface="Courier New"/>
              <a:sym typeface="Courier New"/>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Shape 3960"/>
        <p:cNvGrpSpPr/>
        <p:nvPr/>
      </p:nvGrpSpPr>
      <p:grpSpPr>
        <a:xfrm>
          <a:off x="0" y="0"/>
          <a:ext cx="0" cy="0"/>
          <a:chOff x="0" y="0"/>
          <a:chExt cx="0" cy="0"/>
        </a:xfrm>
      </p:grpSpPr>
      <p:sp>
        <p:nvSpPr>
          <p:cNvPr id="3961" name="Google Shape;3961;p43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 d de Cohen (la taille d’effet)</a:t>
            </a:r>
            <a:endParaRPr sz="3200" baseline="-25000">
              <a:solidFill>
                <a:srgbClr val="707F87"/>
              </a:solidFill>
              <a:latin typeface="Calibri"/>
              <a:ea typeface="Calibri"/>
              <a:cs typeface="Calibri"/>
              <a:sym typeface="Calibri"/>
            </a:endParaRPr>
          </a:p>
        </p:txBody>
      </p:sp>
      <p:cxnSp>
        <p:nvCxnSpPr>
          <p:cNvPr id="3962" name="Google Shape;3962;p43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963" name="Google Shape;3963;p43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4" name="Google Shape;3964;p438"/>
          <p:cNvSpPr txBox="1"/>
          <p:nvPr/>
        </p:nvSpPr>
        <p:spPr>
          <a:xfrm>
            <a:off x="625100" y="944500"/>
            <a:ext cx="8067900" cy="3378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Dans le cadre d’un test t de Student à deux échantillons indépendants, le d vaut la différence des moyennes, divisée par l’écart type (commun) sans biais.</a:t>
            </a:r>
            <a:endParaRPr sz="1500">
              <a:solidFill>
                <a:schemeClr val="dk1"/>
              </a:solidFill>
            </a:endParaRPr>
          </a:p>
          <a:p>
            <a:pPr marL="457200" lvl="0" indent="-323850" algn="l" rtl="0">
              <a:lnSpc>
                <a:spcPct val="115000"/>
              </a:lnSpc>
              <a:spcBef>
                <a:spcPts val="1200"/>
              </a:spcBef>
              <a:spcAft>
                <a:spcPts val="0"/>
              </a:spcAft>
              <a:buClr>
                <a:schemeClr val="dk1"/>
              </a:buClr>
              <a:buSzPts val="1500"/>
              <a:buChar char="-"/>
            </a:pPr>
            <a:r>
              <a:rPr lang="fr" sz="1500">
                <a:solidFill>
                  <a:schemeClr val="dk1"/>
                </a:solidFill>
              </a:rPr>
              <a:t>Si d est &lt; 0,2, l’effet est faible,</a:t>
            </a: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S’il est &gt; 0,8, l’effet est élevé. </a:t>
            </a:r>
            <a:br>
              <a:rPr lang="fr" sz="1500">
                <a:solidFill>
                  <a:schemeClr val="dk1"/>
                </a:solidFill>
              </a:rPr>
            </a:br>
            <a:endParaRPr sz="1500">
              <a:solidFill>
                <a:schemeClr val="dk1"/>
              </a:solidFill>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def cohen_d(d1, d2):</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n1, n2 = len(d1), len(d2)</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s1, s2 = np.var(d1, ddof=1), np.var(d2, ddof=1)</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s = np.sqrt(((n1 - 1) * s1 + (n2 - 1) * s2) / (n1 + n2 - 2))</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u1, u2 = np.mean(d1), np.mean(d2)</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return (u1 - u2) / s</a:t>
            </a:r>
            <a:endParaRPr sz="1500">
              <a:solidFill>
                <a:schemeClr val="dk1"/>
              </a:solidFill>
              <a:latin typeface="Courier New"/>
              <a:ea typeface="Courier New"/>
              <a:cs typeface="Courier New"/>
              <a:sym typeface="Courier New"/>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Shape 3968"/>
        <p:cNvGrpSpPr/>
        <p:nvPr/>
      </p:nvGrpSpPr>
      <p:grpSpPr>
        <a:xfrm>
          <a:off x="0" y="0"/>
          <a:ext cx="0" cy="0"/>
          <a:chOff x="0" y="0"/>
          <a:chExt cx="0" cy="0"/>
        </a:xfrm>
      </p:grpSpPr>
      <p:sp>
        <p:nvSpPr>
          <p:cNvPr id="3969" name="Google Shape;3969;p43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Tester des données non-normales</a:t>
            </a:r>
            <a:endParaRPr sz="3200" baseline="-25000">
              <a:solidFill>
                <a:srgbClr val="707F87"/>
              </a:solidFill>
              <a:latin typeface="Calibri"/>
              <a:ea typeface="Calibri"/>
              <a:cs typeface="Calibri"/>
              <a:sym typeface="Calibri"/>
            </a:endParaRPr>
          </a:p>
        </p:txBody>
      </p:sp>
      <p:cxnSp>
        <p:nvCxnSpPr>
          <p:cNvPr id="3970" name="Google Shape;3970;p43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971" name="Google Shape;3971;p43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2" name="Google Shape;3972;p439"/>
          <p:cNvSpPr txBox="1"/>
          <p:nvPr/>
        </p:nvSpPr>
        <p:spPr>
          <a:xfrm>
            <a:off x="625100" y="944500"/>
            <a:ext cx="8067900" cy="31554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Char char="●"/>
            </a:pPr>
            <a:r>
              <a:rPr lang="fr" sz="1500">
                <a:solidFill>
                  <a:schemeClr val="dk1"/>
                </a:solidFill>
              </a:rPr>
              <a:t>Les tests de cette section supposent la normalité des populations.</a:t>
            </a:r>
            <a:br>
              <a:rPr lang="fr" sz="1500">
                <a:solidFill>
                  <a:schemeClr val="dk1"/>
                </a:solidFill>
              </a:rPr>
            </a:b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Si cela n’est pas vérifié, on peut utiliser les tests non paramétriques suivants :</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fr" sz="1500">
                <a:solidFill>
                  <a:schemeClr val="dk1"/>
                </a:solidFill>
              </a:rPr>
              <a:t>Test Mann-Whitney U à deux échantillons :</a:t>
            </a:r>
            <a:endParaRPr sz="1500">
              <a:solidFill>
                <a:schemeClr val="dk1"/>
              </a:solidFill>
            </a:endParaRPr>
          </a:p>
          <a:p>
            <a:pPr marL="9144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statistic, pvalue = scipy.stats.mannwhitneyu(x1, x2)</a:t>
            </a:r>
            <a:endParaRPr sz="1500">
              <a:solidFill>
                <a:schemeClr val="dk1"/>
              </a:solidFill>
              <a:latin typeface="Courier New"/>
              <a:ea typeface="Courier New"/>
              <a:cs typeface="Courier New"/>
              <a:sym typeface="Courier New"/>
            </a:endParaRPr>
          </a:p>
          <a:p>
            <a:pPr marL="914400" lvl="0" indent="-323850" algn="l" rtl="0">
              <a:lnSpc>
                <a:spcPct val="115000"/>
              </a:lnSpc>
              <a:spcBef>
                <a:spcPts val="1200"/>
              </a:spcBef>
              <a:spcAft>
                <a:spcPts val="0"/>
              </a:spcAft>
              <a:buClr>
                <a:schemeClr val="dk1"/>
              </a:buClr>
              <a:buSzPts val="1500"/>
              <a:buChar char="-"/>
            </a:pPr>
            <a:r>
              <a:rPr lang="fr" sz="1500">
                <a:solidFill>
                  <a:schemeClr val="dk1"/>
                </a:solidFill>
              </a:rPr>
              <a:t>Test de Wilcoxon pour un échantillon :</a:t>
            </a:r>
            <a:endParaRPr sz="1500">
              <a:solidFill>
                <a:schemeClr val="dk1"/>
              </a:solidFill>
            </a:endParaRPr>
          </a:p>
          <a:p>
            <a:pPr marL="9144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statistic, pvalue = scipy.stats.wilcoxon(x)</a:t>
            </a: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Char char="●"/>
            </a:pPr>
            <a:r>
              <a:rPr lang="fr" sz="1500">
                <a:solidFill>
                  <a:schemeClr val="dk1"/>
                </a:solidFill>
              </a:rPr>
              <a:t>Ces tests sont habituellement moins puissants que le test t (c.-à-d. un taux d’erreur de type II plus élevé) : ils ne remplacent pas le test t, quand ce dernier peut être appliqué.</a:t>
            </a:r>
            <a:endParaRPr sz="1500">
              <a:solidFill>
                <a:schemeClr val="dk1"/>
              </a:solidFill>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Shape 3976"/>
        <p:cNvGrpSpPr/>
        <p:nvPr/>
      </p:nvGrpSpPr>
      <p:grpSpPr>
        <a:xfrm>
          <a:off x="0" y="0"/>
          <a:ext cx="0" cy="0"/>
          <a:chOff x="0" y="0"/>
          <a:chExt cx="0" cy="0"/>
        </a:xfrm>
      </p:grpSpPr>
      <p:sp>
        <p:nvSpPr>
          <p:cNvPr id="3977" name="Google Shape;3977;p44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Tester des données non-normales</a:t>
            </a:r>
            <a:endParaRPr sz="3200" baseline="-25000">
              <a:solidFill>
                <a:srgbClr val="707F87"/>
              </a:solidFill>
              <a:latin typeface="Calibri"/>
              <a:ea typeface="Calibri"/>
              <a:cs typeface="Calibri"/>
              <a:sym typeface="Calibri"/>
            </a:endParaRPr>
          </a:p>
        </p:txBody>
      </p:sp>
      <p:cxnSp>
        <p:nvCxnSpPr>
          <p:cNvPr id="3978" name="Google Shape;3978;p44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979" name="Google Shape;3979;p44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0" name="Google Shape;3980;p440"/>
          <p:cNvSpPr txBox="1"/>
          <p:nvPr/>
        </p:nvSpPr>
        <p:spPr>
          <a:xfrm>
            <a:off x="625100" y="944500"/>
            <a:ext cx="8067900" cy="174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fr" sz="1500">
                <a:solidFill>
                  <a:schemeClr val="dk1"/>
                </a:solidFill>
              </a:rPr>
              <a:t>Le test de Wilcoxon à deux échantillons, également connu sous le nom de test de la somme des rangs de Wilcoxon ou test de Mann-Whitney, est une procédure non paramétrique utilisée pour déterminer si deux populations indépendantes ont été échantillonnées à partir de la même distribution. Il est spécifiquement conçu pour être utilisé lorsque les conditions d'application des tests paramétriques ne sont pas remplies, par exemple lorsque les données ne sont pas normalement distribuées.</a:t>
            </a:r>
            <a:endParaRPr sz="1500">
              <a:solidFill>
                <a:schemeClr val="dk1"/>
              </a:solidFill>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sp>
        <p:nvSpPr>
          <p:cNvPr id="3985" name="Google Shape;3985;p44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Tester des données non-normales</a:t>
            </a:r>
            <a:endParaRPr sz="3200" baseline="-25000">
              <a:solidFill>
                <a:srgbClr val="707F87"/>
              </a:solidFill>
              <a:latin typeface="Calibri"/>
              <a:ea typeface="Calibri"/>
              <a:cs typeface="Calibri"/>
              <a:sym typeface="Calibri"/>
            </a:endParaRPr>
          </a:p>
        </p:txBody>
      </p:sp>
      <p:cxnSp>
        <p:nvCxnSpPr>
          <p:cNvPr id="3986" name="Google Shape;3986;p44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987" name="Google Shape;3987;p44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8" name="Google Shape;3988;p441"/>
          <p:cNvSpPr txBox="1"/>
          <p:nvPr/>
        </p:nvSpPr>
        <p:spPr>
          <a:xfrm>
            <a:off x="625100" y="944500"/>
            <a:ext cx="8067900" cy="364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rPr>
              <a:t>Voici comment fonctionne le test de Wilcoxon à deux échantillons :</a:t>
            </a:r>
            <a:endParaRPr sz="150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fr" sz="1500">
                <a:solidFill>
                  <a:schemeClr val="dk1"/>
                </a:solidFill>
              </a:rPr>
              <a:t>On ordonne toutes les observations des deux échantillons ensemble, des plus petites aux plus grandes.</a:t>
            </a:r>
            <a:endParaRPr sz="15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fr" sz="1500">
                <a:solidFill>
                  <a:schemeClr val="dk1"/>
                </a:solidFill>
              </a:rPr>
              <a:t>On attribue à chaque observation un rang, le plus petit rang étant attribué à l'observation la plus petite.</a:t>
            </a:r>
            <a:endParaRPr sz="15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fr" sz="1500">
                <a:solidFill>
                  <a:schemeClr val="dk1"/>
                </a:solidFill>
              </a:rPr>
              <a:t>Pour chaque échantillon, on somme les rangs de toutes les observations.</a:t>
            </a:r>
            <a:endParaRPr sz="15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fr" sz="1500">
                <a:solidFill>
                  <a:schemeClr val="dk1"/>
                </a:solidFill>
              </a:rPr>
              <a:t>On compare les sommes des rangs des deux échantillons. Si elles sont significativement différentes, on peut rejeter l'hypothèse nulle selon laquelle les deux échantillons proviennent de la même distribution.</a:t>
            </a:r>
            <a:endParaRPr sz="1500">
              <a:solidFill>
                <a:schemeClr val="dk1"/>
              </a:solidFill>
            </a:endParaRPr>
          </a:p>
          <a:p>
            <a:pPr marL="0" lvl="0" indent="0" algn="l" rtl="0">
              <a:lnSpc>
                <a:spcPct val="115000"/>
              </a:lnSpc>
              <a:spcBef>
                <a:spcPts val="1200"/>
              </a:spcBef>
              <a:spcAft>
                <a:spcPts val="1200"/>
              </a:spcAft>
              <a:buNone/>
            </a:pPr>
            <a:r>
              <a:rPr lang="fr" sz="1500">
                <a:solidFill>
                  <a:schemeClr val="dk1"/>
                </a:solidFill>
              </a:rPr>
              <a:t>Si les deux échantillons proviennent de la même distribution, alors les rangs devraient être également répartis entre les deux échantillons. Si ce n'est pas le cas, cela peut indiquer que les deux échantillons proviennent de différentes distributions.</a:t>
            </a:r>
            <a:endParaRPr sz="1500">
              <a:solidFill>
                <a:schemeClr val="dk1"/>
              </a:solidFill>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Shape 3992"/>
        <p:cNvGrpSpPr/>
        <p:nvPr/>
      </p:nvGrpSpPr>
      <p:grpSpPr>
        <a:xfrm>
          <a:off x="0" y="0"/>
          <a:ext cx="0" cy="0"/>
          <a:chOff x="0" y="0"/>
          <a:chExt cx="0" cy="0"/>
        </a:xfrm>
      </p:grpSpPr>
      <p:sp>
        <p:nvSpPr>
          <p:cNvPr id="3993" name="Google Shape;3993;p44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Résumé</a:t>
            </a:r>
            <a:endParaRPr sz="3200" baseline="-25000">
              <a:solidFill>
                <a:srgbClr val="707F87"/>
              </a:solidFill>
              <a:latin typeface="Calibri"/>
              <a:ea typeface="Calibri"/>
              <a:cs typeface="Calibri"/>
              <a:sym typeface="Calibri"/>
            </a:endParaRPr>
          </a:p>
        </p:txBody>
      </p:sp>
      <p:cxnSp>
        <p:nvCxnSpPr>
          <p:cNvPr id="3994" name="Google Shape;3994;p44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3995" name="Google Shape;3995;p44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6" name="Google Shape;3996;p442"/>
          <p:cNvSpPr txBox="1"/>
          <p:nvPr/>
        </p:nvSpPr>
        <p:spPr>
          <a:xfrm>
            <a:off x="625100" y="944500"/>
            <a:ext cx="8067900" cy="36018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Char char="●"/>
            </a:pPr>
            <a:r>
              <a:rPr lang="fr" sz="1500">
                <a:solidFill>
                  <a:schemeClr val="dk1"/>
                </a:solidFill>
              </a:rPr>
              <a:t>Un test t sur un échantillon permet de comparer la moyenne d’un seul échantillon à une valeur hypothétique de la moyenne de la population.</a:t>
            </a:r>
            <a:br>
              <a:rPr lang="fr" sz="1500">
                <a:solidFill>
                  <a:schemeClr val="dk1"/>
                </a:solidFill>
              </a:rPr>
            </a:b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Un test t d’échantillons indépendants est utilisé pour comparer les moyennes de deux groupes et tester l’hypothèse nulle qu’ils ont la même moyenne. </a:t>
            </a:r>
            <a:br>
              <a:rPr lang="fr" sz="1500">
                <a:solidFill>
                  <a:schemeClr val="dk1"/>
                </a:solidFill>
              </a:rPr>
            </a:br>
            <a:r>
              <a:rPr lang="fr" sz="1500">
                <a:solidFill>
                  <a:schemeClr val="dk1"/>
                </a:solidFill>
              </a:rPr>
              <a:t>Il se présente sous deux formes : le test de Student suppose que les groupes ont le même écart-type, mais pas le test de Welch.</a:t>
            </a:r>
            <a:br>
              <a:rPr lang="fr" sz="1500">
                <a:solidFill>
                  <a:schemeClr val="dk1"/>
                </a:solidFill>
              </a:rPr>
            </a:b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Un test t par paires d’échantillons est utilisé lorsque l’on a deux scores pour chaque individu, et que l’on veut tester l’hypothèse nulle que les deux scores ont la même moyenne. </a:t>
            </a:r>
            <a:br>
              <a:rPr lang="fr" sz="1500">
                <a:solidFill>
                  <a:schemeClr val="dk1"/>
                </a:solidFill>
              </a:rPr>
            </a:br>
            <a:r>
              <a:rPr lang="fr" sz="1500">
                <a:solidFill>
                  <a:schemeClr val="dk1"/>
                </a:solidFill>
              </a:rPr>
              <a:t>Cela équivaut à prendre la différence entre les deux scores pour chaque personne, puis à effectuer test t sur un échantillon sur les scores de différence.</a:t>
            </a:r>
            <a:endParaRPr sz="1500">
              <a:solidFill>
                <a:schemeClr val="dk1"/>
              </a:solidFill>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Shape 4000"/>
        <p:cNvGrpSpPr/>
        <p:nvPr/>
      </p:nvGrpSpPr>
      <p:grpSpPr>
        <a:xfrm>
          <a:off x="0" y="0"/>
          <a:ext cx="0" cy="0"/>
          <a:chOff x="0" y="0"/>
          <a:chExt cx="0" cy="0"/>
        </a:xfrm>
      </p:grpSpPr>
      <p:sp>
        <p:nvSpPr>
          <p:cNvPr id="4001" name="Google Shape;4001;p44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Résumé</a:t>
            </a:r>
            <a:endParaRPr sz="3200" baseline="-25000">
              <a:solidFill>
                <a:srgbClr val="707F87"/>
              </a:solidFill>
              <a:latin typeface="Calibri"/>
              <a:ea typeface="Calibri"/>
              <a:cs typeface="Calibri"/>
              <a:sym typeface="Calibri"/>
            </a:endParaRPr>
          </a:p>
        </p:txBody>
      </p:sp>
      <p:cxnSp>
        <p:nvCxnSpPr>
          <p:cNvPr id="4002" name="Google Shape;4002;p44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003" name="Google Shape;4003;p44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4" name="Google Shape;4004;p443"/>
          <p:cNvSpPr txBox="1"/>
          <p:nvPr/>
        </p:nvSpPr>
        <p:spPr>
          <a:xfrm>
            <a:off x="625100" y="944500"/>
            <a:ext cx="8067900" cy="2274300"/>
          </a:xfrm>
          <a:prstGeom prst="rect">
            <a:avLst/>
          </a:prstGeom>
          <a:noFill/>
          <a:ln>
            <a:noFill/>
          </a:ln>
        </p:spPr>
        <p:txBody>
          <a:bodyPr spcFirstLastPara="1" wrap="square" lIns="91425" tIns="91425" rIns="91425" bIns="91425" anchor="t" anchorCtr="0">
            <a:spAutoFit/>
          </a:bodyPr>
          <a:lstStyle/>
          <a:p>
            <a:pPr marL="457200" lvl="0" indent="-323850" algn="l" rtl="0">
              <a:lnSpc>
                <a:spcPct val="115000"/>
              </a:lnSpc>
              <a:spcBef>
                <a:spcPts val="1200"/>
              </a:spcBef>
              <a:spcAft>
                <a:spcPts val="0"/>
              </a:spcAft>
              <a:buClr>
                <a:schemeClr val="dk1"/>
              </a:buClr>
              <a:buSzPts val="1500"/>
              <a:buChar char="●"/>
            </a:pPr>
            <a:r>
              <a:rPr lang="fr" sz="1500">
                <a:solidFill>
                  <a:schemeClr val="dk1"/>
                </a:solidFill>
              </a:rPr>
              <a:t>La taille de l’effet pour la différence entre les moyennes peut être calculée à l’aide de la statistique d de Cohen.</a:t>
            </a:r>
            <a:br>
              <a:rPr lang="fr" sz="1500">
                <a:solidFill>
                  <a:schemeClr val="dk1"/>
                </a:solidFill>
              </a:rPr>
            </a:b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On peut vérifier la normalité d’un échantillon à l’aide des graphiques QQ et du test Shapiro-Wilk.</a:t>
            </a:r>
            <a:br>
              <a:rPr lang="fr" sz="1500">
                <a:solidFill>
                  <a:schemeClr val="dk1"/>
                </a:solidFill>
              </a:rPr>
            </a:br>
            <a:endParaRPr sz="1500">
              <a:solidFill>
                <a:schemeClr val="dk1"/>
              </a:solidFill>
            </a:endParaRPr>
          </a:p>
          <a:p>
            <a:pPr marL="457200" lvl="0" indent="-323850" algn="l" rtl="0">
              <a:lnSpc>
                <a:spcPct val="115000"/>
              </a:lnSpc>
              <a:spcBef>
                <a:spcPts val="0"/>
              </a:spcBef>
              <a:spcAft>
                <a:spcPts val="0"/>
              </a:spcAft>
              <a:buClr>
                <a:schemeClr val="dk1"/>
              </a:buClr>
              <a:buSzPts val="1500"/>
              <a:buChar char="●"/>
            </a:pPr>
            <a:r>
              <a:rPr lang="fr" sz="1500">
                <a:solidFill>
                  <a:schemeClr val="dk1"/>
                </a:solidFill>
              </a:rPr>
              <a:t>Si les données sont anormales, on peut utiliser les tests de Mann-Whitney ou de Wilcoxon au lieu des tests t.</a:t>
            </a:r>
            <a:endParaRPr sz="1500">
              <a:solidFill>
                <a:schemeClr val="dk1"/>
              </a:solidFill>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Shape 4008"/>
        <p:cNvGrpSpPr/>
        <p:nvPr/>
      </p:nvGrpSpPr>
      <p:grpSpPr>
        <a:xfrm>
          <a:off x="0" y="0"/>
          <a:ext cx="0" cy="0"/>
          <a:chOff x="0" y="0"/>
          <a:chExt cx="0" cy="0"/>
        </a:xfrm>
      </p:grpSpPr>
      <p:sp>
        <p:nvSpPr>
          <p:cNvPr id="4009" name="Google Shape;4009;p44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4010" name="Google Shape;4010;p444"/>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Pratique des tests d’hypothèse</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Test du </a:t>
            </a:r>
            <a:r>
              <a:rPr lang="fr" sz="3200">
                <a:solidFill>
                  <a:srgbClr val="707F87"/>
                </a:solidFill>
                <a:latin typeface="Calibri"/>
                <a:ea typeface="Calibri"/>
                <a:cs typeface="Calibri"/>
                <a:sym typeface="Calibri"/>
              </a:rPr>
              <a:t>χ</a:t>
            </a:r>
            <a:r>
              <a:rPr lang="fr" sz="3200" baseline="30000">
                <a:solidFill>
                  <a:srgbClr val="707F87"/>
                </a:solidFill>
                <a:latin typeface="Calibri"/>
                <a:ea typeface="Calibri"/>
                <a:cs typeface="Calibri"/>
                <a:sym typeface="Calibri"/>
              </a:rPr>
              <a:t>2</a:t>
            </a:r>
            <a:r>
              <a:rPr lang="fr" sz="3600">
                <a:solidFill>
                  <a:srgbClr val="707F87"/>
                </a:solidFill>
                <a:latin typeface="Calibri"/>
                <a:ea typeface="Calibri"/>
                <a:cs typeface="Calibri"/>
                <a:sym typeface="Calibri"/>
              </a:rPr>
              <a:t> d’indépendance</a:t>
            </a:r>
            <a:endParaRPr sz="3600">
              <a:solidFill>
                <a:srgbClr val="707F87"/>
              </a:solidFill>
              <a:latin typeface="Calibri"/>
              <a:ea typeface="Calibri"/>
              <a:cs typeface="Calibri"/>
              <a:sym typeface="Calibri"/>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Shape 4014"/>
        <p:cNvGrpSpPr/>
        <p:nvPr/>
      </p:nvGrpSpPr>
      <p:grpSpPr>
        <a:xfrm>
          <a:off x="0" y="0"/>
          <a:ext cx="0" cy="0"/>
          <a:chOff x="0" y="0"/>
          <a:chExt cx="0" cy="0"/>
        </a:xfrm>
      </p:grpSpPr>
      <p:sp>
        <p:nvSpPr>
          <p:cNvPr id="4015" name="Google Shape;4015;p44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 χ</a:t>
            </a:r>
            <a:r>
              <a:rPr lang="fr" sz="3200" baseline="30000">
                <a:solidFill>
                  <a:srgbClr val="707F87"/>
                </a:solidFill>
                <a:latin typeface="Calibri"/>
                <a:ea typeface="Calibri"/>
                <a:cs typeface="Calibri"/>
                <a:sym typeface="Calibri"/>
              </a:rPr>
              <a:t>2 </a:t>
            </a:r>
            <a:r>
              <a:rPr lang="fr" sz="3200">
                <a:solidFill>
                  <a:srgbClr val="707F87"/>
                </a:solidFill>
                <a:latin typeface="Calibri"/>
                <a:ea typeface="Calibri"/>
                <a:cs typeface="Calibri"/>
                <a:sym typeface="Calibri"/>
              </a:rPr>
              <a:t>d’indépendance de facteurs dichotomiques</a:t>
            </a:r>
            <a:endParaRPr sz="3200" baseline="-25000">
              <a:solidFill>
                <a:srgbClr val="707F87"/>
              </a:solidFill>
              <a:latin typeface="Calibri"/>
              <a:ea typeface="Calibri"/>
              <a:cs typeface="Calibri"/>
              <a:sym typeface="Calibri"/>
            </a:endParaRPr>
          </a:p>
        </p:txBody>
      </p:sp>
      <p:cxnSp>
        <p:nvCxnSpPr>
          <p:cNvPr id="4016" name="Google Shape;4016;p44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017" name="Google Shape;4017;p44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8" name="Google Shape;4018;p445"/>
          <p:cNvSpPr txBox="1"/>
          <p:nvPr/>
        </p:nvSpPr>
        <p:spPr>
          <a:xfrm>
            <a:off x="610575" y="1003375"/>
            <a:ext cx="8067900" cy="342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On veut tester l’indépendance de deux caractères (binaires) dans une population donnée.</a:t>
            </a: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Par exemple, occurrence (ou pas) de tel effet secondaire suivant la prise (ou non) de tel médicament.</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(Y a-t-il plus d’insuffisance cardiaque chez les patients traités par Rituximab (lymphome) que chez ceux qui ne le sont pas ?)</a:t>
            </a: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Ou : avoir un garçon comme 1er enfant, avoir un garçon comme 2eme enfant.</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	</a:t>
            </a:r>
            <a:endParaRPr sz="1500">
              <a:solidFill>
                <a:schemeClr val="dk1"/>
              </a:solidFill>
              <a:latin typeface="Courier New"/>
              <a:ea typeface="Courier New"/>
              <a:cs typeface="Courier New"/>
              <a:sym typeface="Courier New"/>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44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 χ</a:t>
            </a:r>
            <a:r>
              <a:rPr lang="fr" sz="3200" baseline="30000">
                <a:solidFill>
                  <a:srgbClr val="707F87"/>
                </a:solidFill>
                <a:latin typeface="Calibri"/>
                <a:ea typeface="Calibri"/>
                <a:cs typeface="Calibri"/>
                <a:sym typeface="Calibri"/>
              </a:rPr>
              <a:t>2 </a:t>
            </a:r>
            <a:r>
              <a:rPr lang="fr" sz="3200">
                <a:solidFill>
                  <a:srgbClr val="707F87"/>
                </a:solidFill>
                <a:latin typeface="Calibri"/>
                <a:ea typeface="Calibri"/>
                <a:cs typeface="Calibri"/>
                <a:sym typeface="Calibri"/>
              </a:rPr>
              <a:t>d’indépendance de facteurs dichotomiques</a:t>
            </a:r>
            <a:endParaRPr sz="3200" baseline="-25000">
              <a:solidFill>
                <a:srgbClr val="707F87"/>
              </a:solidFill>
              <a:latin typeface="Calibri"/>
              <a:ea typeface="Calibri"/>
              <a:cs typeface="Calibri"/>
              <a:sym typeface="Calibri"/>
            </a:endParaRPr>
          </a:p>
        </p:txBody>
      </p:sp>
      <p:cxnSp>
        <p:nvCxnSpPr>
          <p:cNvPr id="4024" name="Google Shape;4024;p44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025" name="Google Shape;4025;p44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6" name="Google Shape;4026;p446"/>
          <p:cNvSpPr txBox="1"/>
          <p:nvPr/>
        </p:nvSpPr>
        <p:spPr>
          <a:xfrm>
            <a:off x="610575" y="1003375"/>
            <a:ext cx="8067900" cy="83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H0: “Les deux variables binaires sont indépendantes”</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Tableau de contingence :</a:t>
            </a:r>
            <a:endParaRPr sz="1500">
              <a:solidFill>
                <a:schemeClr val="dk1"/>
              </a:solidFill>
              <a:latin typeface="Courier New"/>
              <a:ea typeface="Courier New"/>
              <a:cs typeface="Courier New"/>
              <a:sym typeface="Courier New"/>
            </a:endParaRPr>
          </a:p>
        </p:txBody>
      </p:sp>
      <p:pic>
        <p:nvPicPr>
          <p:cNvPr id="4027" name="Google Shape;4027;p446"/>
          <p:cNvPicPr preferRelativeResize="0"/>
          <p:nvPr/>
        </p:nvPicPr>
        <p:blipFill>
          <a:blip r:embed="rId3">
            <a:alphaModFix/>
          </a:blip>
          <a:stretch>
            <a:fillRect/>
          </a:stretch>
        </p:blipFill>
        <p:spPr>
          <a:xfrm>
            <a:off x="2020450" y="1976375"/>
            <a:ext cx="4535900" cy="1657800"/>
          </a:xfrm>
          <a:prstGeom prst="rect">
            <a:avLst/>
          </a:prstGeom>
          <a:noFill/>
          <a:ln>
            <a:noFill/>
          </a:ln>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Shape 4031"/>
        <p:cNvGrpSpPr/>
        <p:nvPr/>
      </p:nvGrpSpPr>
      <p:grpSpPr>
        <a:xfrm>
          <a:off x="0" y="0"/>
          <a:ext cx="0" cy="0"/>
          <a:chOff x="0" y="0"/>
          <a:chExt cx="0" cy="0"/>
        </a:xfrm>
      </p:grpSpPr>
      <p:sp>
        <p:nvSpPr>
          <p:cNvPr id="4032" name="Google Shape;4032;p44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 χ</a:t>
            </a:r>
            <a:r>
              <a:rPr lang="fr" sz="3200" baseline="30000">
                <a:solidFill>
                  <a:srgbClr val="707F87"/>
                </a:solidFill>
                <a:latin typeface="Calibri"/>
                <a:ea typeface="Calibri"/>
                <a:cs typeface="Calibri"/>
                <a:sym typeface="Calibri"/>
              </a:rPr>
              <a:t>2 </a:t>
            </a:r>
            <a:r>
              <a:rPr lang="fr" sz="3200">
                <a:solidFill>
                  <a:srgbClr val="707F87"/>
                </a:solidFill>
                <a:latin typeface="Calibri"/>
                <a:ea typeface="Calibri"/>
                <a:cs typeface="Calibri"/>
                <a:sym typeface="Calibri"/>
              </a:rPr>
              <a:t>d’indépendance de facteurs dichotomiques</a:t>
            </a:r>
            <a:endParaRPr sz="3200" baseline="-25000">
              <a:solidFill>
                <a:srgbClr val="707F87"/>
              </a:solidFill>
              <a:latin typeface="Calibri"/>
              <a:ea typeface="Calibri"/>
              <a:cs typeface="Calibri"/>
              <a:sym typeface="Calibri"/>
            </a:endParaRPr>
          </a:p>
        </p:txBody>
      </p:sp>
      <p:cxnSp>
        <p:nvCxnSpPr>
          <p:cNvPr id="4033" name="Google Shape;4033;p44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034" name="Google Shape;4034;p44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5" name="Google Shape;4035;p447"/>
          <p:cNvSpPr txBox="1"/>
          <p:nvPr/>
        </p:nvSpPr>
        <p:spPr>
          <a:xfrm>
            <a:off x="610575" y="1003375"/>
            <a:ext cx="80679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fr" sz="1500">
                <a:solidFill>
                  <a:schemeClr val="dk1"/>
                </a:solidFill>
                <a:latin typeface="Courier New"/>
                <a:ea typeface="Courier New"/>
                <a:cs typeface="Courier New"/>
                <a:sym typeface="Courier New"/>
              </a:rPr>
              <a:t>H0: “Les deux variables binaires sont indépendantes”</a:t>
            </a:r>
            <a:endParaRPr sz="1500">
              <a:solidFill>
                <a:schemeClr val="dk1"/>
              </a:solidFill>
              <a:latin typeface="Courier New"/>
              <a:ea typeface="Courier New"/>
              <a:cs typeface="Courier New"/>
              <a:sym typeface="Courier New"/>
            </a:endParaRPr>
          </a:p>
        </p:txBody>
      </p:sp>
      <p:pic>
        <p:nvPicPr>
          <p:cNvPr id="4036" name="Google Shape;4036;p447"/>
          <p:cNvPicPr preferRelativeResize="0"/>
          <p:nvPr/>
        </p:nvPicPr>
        <p:blipFill>
          <a:blip r:embed="rId3">
            <a:alphaModFix/>
          </a:blip>
          <a:stretch>
            <a:fillRect/>
          </a:stretch>
        </p:blipFill>
        <p:spPr>
          <a:xfrm>
            <a:off x="1143000" y="1459100"/>
            <a:ext cx="6629274" cy="3227200"/>
          </a:xfrm>
          <a:prstGeom prst="rect">
            <a:avLst/>
          </a:prstGeom>
          <a:noFill/>
          <a:ln>
            <a:noFill/>
          </a:ln>
        </p:spPr>
      </p:pic>
      <p:pic>
        <p:nvPicPr>
          <p:cNvPr id="4037" name="Google Shape;4037;p447"/>
          <p:cNvPicPr preferRelativeResize="0"/>
          <p:nvPr/>
        </p:nvPicPr>
        <p:blipFill>
          <a:blip r:embed="rId4">
            <a:alphaModFix/>
          </a:blip>
          <a:stretch>
            <a:fillRect/>
          </a:stretch>
        </p:blipFill>
        <p:spPr>
          <a:xfrm>
            <a:off x="5451500" y="3322550"/>
            <a:ext cx="1955275" cy="1164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Également…</a:t>
            </a:r>
            <a:endParaRPr sz="3200" dirty="0">
              <a:solidFill>
                <a:srgbClr val="707F87"/>
              </a:solidFill>
              <a:latin typeface="Calibri"/>
              <a:ea typeface="Calibri"/>
              <a:cs typeface="Calibri"/>
              <a:sym typeface="Calibri"/>
            </a:endParaRPr>
          </a:p>
        </p:txBody>
      </p:sp>
      <p:cxnSp>
        <p:nvCxnSpPr>
          <p:cNvPr id="669" name="Google Shape;669;p6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670" name="Google Shape;670;p61"/>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1" name="Google Shape;671;p61"/>
          <p:cNvSpPr txBox="1"/>
          <p:nvPr/>
        </p:nvSpPr>
        <p:spPr>
          <a:xfrm>
            <a:off x="952200" y="991450"/>
            <a:ext cx="7203300" cy="22626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Courier New"/>
              <a:buChar char="-"/>
            </a:pPr>
            <a:r>
              <a:rPr lang="fr" sz="1500" dirty="0">
                <a:latin typeface="Courier New"/>
                <a:ea typeface="Courier New"/>
                <a:cs typeface="Courier New"/>
                <a:sym typeface="Courier New"/>
              </a:rPr>
              <a:t>Du texte…</a:t>
            </a:r>
            <a:endParaRPr sz="1500" dirty="0">
              <a:latin typeface="Courier New"/>
              <a:ea typeface="Courier New"/>
              <a:cs typeface="Courier New"/>
              <a:sym typeface="Courier New"/>
            </a:endParaRPr>
          </a:p>
          <a:p>
            <a:pPr marL="0" lvl="0" indent="457200" algn="l" rtl="0">
              <a:spcBef>
                <a:spcPts val="0"/>
              </a:spcBef>
              <a:spcAft>
                <a:spcPts val="0"/>
              </a:spcAft>
              <a:buNone/>
            </a:pPr>
            <a:r>
              <a:rPr lang="fr" sz="1500" dirty="0">
                <a:latin typeface="Courier New"/>
                <a:ea typeface="Courier New"/>
                <a:cs typeface="Courier New"/>
                <a:sym typeface="Courier New"/>
              </a:rPr>
              <a:t>… au résumé</a:t>
            </a:r>
            <a:endParaRPr sz="1500" dirty="0">
              <a:latin typeface="Courier New"/>
              <a:ea typeface="Courier New"/>
              <a:cs typeface="Courier New"/>
              <a:sym typeface="Courier New"/>
            </a:endParaRPr>
          </a:p>
          <a:p>
            <a:pPr marL="0" lvl="0" indent="457200" algn="l" rtl="0">
              <a:spcBef>
                <a:spcPts val="0"/>
              </a:spcBef>
              <a:spcAft>
                <a:spcPts val="0"/>
              </a:spcAft>
              <a:buNone/>
            </a:pPr>
            <a:r>
              <a:rPr lang="fr" sz="1500" dirty="0">
                <a:latin typeface="Courier New"/>
                <a:ea typeface="Courier New"/>
                <a:cs typeface="Courier New"/>
                <a:sym typeface="Courier New"/>
              </a:rPr>
              <a:t>… aux mots-clés	</a:t>
            </a:r>
            <a:endParaRPr sz="1500" dirty="0">
              <a:latin typeface="Courier New"/>
              <a:ea typeface="Courier New"/>
              <a:cs typeface="Courier New"/>
              <a:sym typeface="Courier New"/>
            </a:endParaRPr>
          </a:p>
          <a:p>
            <a:pPr marL="0" lvl="0" indent="457200" algn="l" rtl="0">
              <a:spcBef>
                <a:spcPts val="0"/>
              </a:spcBef>
              <a:spcAft>
                <a:spcPts val="0"/>
              </a:spcAft>
              <a:buNone/>
            </a:pPr>
            <a:r>
              <a:rPr lang="fr" sz="1500" dirty="0">
                <a:latin typeface="Courier New"/>
                <a:ea typeface="Courier New"/>
                <a:cs typeface="Courier New"/>
                <a:sym typeface="Courier New"/>
              </a:rPr>
              <a:t>… au code</a:t>
            </a:r>
            <a:endParaRPr sz="1500" dirty="0">
              <a:latin typeface="Courier New"/>
              <a:ea typeface="Courier New"/>
              <a:cs typeface="Courier New"/>
              <a:sym typeface="Courier New"/>
            </a:endParaRPr>
          </a:p>
          <a:p>
            <a:pPr marL="0" lvl="0" indent="457200" algn="l" rtl="0">
              <a:spcBef>
                <a:spcPts val="0"/>
              </a:spcBef>
              <a:spcAft>
                <a:spcPts val="0"/>
              </a:spcAft>
              <a:buNone/>
            </a:pPr>
            <a:r>
              <a:rPr lang="fr" sz="1500" dirty="0">
                <a:latin typeface="Courier New"/>
                <a:ea typeface="Courier New"/>
                <a:cs typeface="Courier New"/>
                <a:sym typeface="Courier New"/>
              </a:rPr>
              <a:t>… à la parole</a:t>
            </a:r>
            <a:endParaRPr sz="1500" dirty="0">
              <a:latin typeface="Courier New"/>
              <a:ea typeface="Courier New"/>
              <a:cs typeface="Courier New"/>
              <a:sym typeface="Courier New"/>
            </a:endParaRPr>
          </a:p>
          <a:p>
            <a:pPr marL="0" lvl="0" indent="0" algn="l" rtl="0">
              <a:spcBef>
                <a:spcPts val="0"/>
              </a:spcBef>
              <a:spcAft>
                <a:spcPts val="0"/>
              </a:spcAft>
              <a:buNone/>
            </a:pPr>
            <a:endParaRPr sz="1500" dirty="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 sz="1500" dirty="0">
                <a:latin typeface="Courier New"/>
                <a:ea typeface="Courier New"/>
                <a:cs typeface="Courier New"/>
                <a:sym typeface="Courier New"/>
              </a:rPr>
              <a:t>Correction automatique, simplification, </a:t>
            </a:r>
            <a:r>
              <a:rPr lang="fr" sz="1500" dirty="0" err="1">
                <a:latin typeface="Courier New"/>
                <a:ea typeface="Courier New"/>
                <a:cs typeface="Courier New"/>
                <a:sym typeface="Courier New"/>
              </a:rPr>
              <a:t>disambiguation</a:t>
            </a:r>
            <a:endParaRPr sz="1500" dirty="0">
              <a:latin typeface="Courier New"/>
              <a:ea typeface="Courier New"/>
              <a:cs typeface="Courier New"/>
              <a:sym typeface="Courier New"/>
            </a:endParaRPr>
          </a:p>
          <a:p>
            <a:pPr marL="457200" lvl="0" indent="0" algn="l" rtl="0">
              <a:spcBef>
                <a:spcPts val="0"/>
              </a:spcBef>
              <a:spcAft>
                <a:spcPts val="0"/>
              </a:spcAft>
              <a:buNone/>
            </a:pPr>
            <a:endParaRPr sz="1500" dirty="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 sz="1500" dirty="0">
                <a:latin typeface="Courier New"/>
                <a:ea typeface="Courier New"/>
                <a:cs typeface="Courier New"/>
                <a:sym typeface="Courier New"/>
              </a:rPr>
              <a:t>Génération de texte: </a:t>
            </a:r>
            <a:r>
              <a:rPr lang="fr" sz="1500" dirty="0" err="1">
                <a:latin typeface="Courier New"/>
                <a:ea typeface="Courier New"/>
                <a:cs typeface="Courier New"/>
                <a:sym typeface="Courier New"/>
              </a:rPr>
              <a:t>ChatGPT</a:t>
            </a:r>
            <a:r>
              <a:rPr lang="fr" sz="1500" dirty="0">
                <a:latin typeface="Courier New"/>
                <a:ea typeface="Courier New"/>
                <a:cs typeface="Courier New"/>
                <a:sym typeface="Courier New"/>
              </a:rPr>
              <a:t>, Gemini…</a:t>
            </a:r>
            <a:endParaRPr sz="1500" dirty="0">
              <a:latin typeface="Courier New"/>
              <a:ea typeface="Courier New"/>
              <a:cs typeface="Courier New"/>
              <a:sym typeface="Courier New"/>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Shape 4041"/>
        <p:cNvGrpSpPr/>
        <p:nvPr/>
      </p:nvGrpSpPr>
      <p:grpSpPr>
        <a:xfrm>
          <a:off x="0" y="0"/>
          <a:ext cx="0" cy="0"/>
          <a:chOff x="0" y="0"/>
          <a:chExt cx="0" cy="0"/>
        </a:xfrm>
      </p:grpSpPr>
      <p:sp>
        <p:nvSpPr>
          <p:cNvPr id="4042" name="Google Shape;4042;p44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 χ</a:t>
            </a:r>
            <a:r>
              <a:rPr lang="fr" sz="3200" baseline="30000">
                <a:solidFill>
                  <a:srgbClr val="707F87"/>
                </a:solidFill>
                <a:latin typeface="Calibri"/>
                <a:ea typeface="Calibri"/>
                <a:cs typeface="Calibri"/>
                <a:sym typeface="Calibri"/>
              </a:rPr>
              <a:t>2 </a:t>
            </a:r>
            <a:r>
              <a:rPr lang="fr" sz="3200">
                <a:solidFill>
                  <a:srgbClr val="707F87"/>
                </a:solidFill>
                <a:latin typeface="Calibri"/>
                <a:ea typeface="Calibri"/>
                <a:cs typeface="Calibri"/>
                <a:sym typeface="Calibri"/>
              </a:rPr>
              <a:t>d’indépendance de facteurs dichotomiques</a:t>
            </a:r>
            <a:endParaRPr sz="3200" baseline="-25000">
              <a:solidFill>
                <a:srgbClr val="707F87"/>
              </a:solidFill>
              <a:latin typeface="Calibri"/>
              <a:ea typeface="Calibri"/>
              <a:cs typeface="Calibri"/>
              <a:sym typeface="Calibri"/>
            </a:endParaRPr>
          </a:p>
        </p:txBody>
      </p:sp>
      <p:cxnSp>
        <p:nvCxnSpPr>
          <p:cNvPr id="4043" name="Google Shape;4043;p44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044" name="Google Shape;4044;p44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5" name="Google Shape;4045;p448"/>
          <p:cNvSpPr txBox="1"/>
          <p:nvPr/>
        </p:nvSpPr>
        <p:spPr>
          <a:xfrm>
            <a:off x="610575" y="1003375"/>
            <a:ext cx="80679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fr" sz="1500">
                <a:solidFill>
                  <a:schemeClr val="dk1"/>
                </a:solidFill>
                <a:latin typeface="Courier New"/>
                <a:ea typeface="Courier New"/>
                <a:cs typeface="Courier New"/>
                <a:sym typeface="Courier New"/>
              </a:rPr>
              <a:t>H0: “Les deux variables binaires sont indépendantes”</a:t>
            </a:r>
            <a:endParaRPr sz="1500">
              <a:solidFill>
                <a:schemeClr val="dk1"/>
              </a:solidFill>
              <a:latin typeface="Courier New"/>
              <a:ea typeface="Courier New"/>
              <a:cs typeface="Courier New"/>
              <a:sym typeface="Courier New"/>
            </a:endParaRPr>
          </a:p>
        </p:txBody>
      </p:sp>
      <p:pic>
        <p:nvPicPr>
          <p:cNvPr id="4046" name="Google Shape;4046;p448"/>
          <p:cNvPicPr preferRelativeResize="0"/>
          <p:nvPr/>
        </p:nvPicPr>
        <p:blipFill>
          <a:blip r:embed="rId3">
            <a:alphaModFix/>
          </a:blip>
          <a:stretch>
            <a:fillRect/>
          </a:stretch>
        </p:blipFill>
        <p:spPr>
          <a:xfrm>
            <a:off x="1143000" y="1459100"/>
            <a:ext cx="6629274" cy="3227200"/>
          </a:xfrm>
          <a:prstGeom prst="rect">
            <a:avLst/>
          </a:prstGeom>
          <a:noFill/>
          <a:ln>
            <a:noFill/>
          </a:ln>
        </p:spPr>
      </p:pic>
      <p:pic>
        <p:nvPicPr>
          <p:cNvPr id="4047" name="Google Shape;4047;p448"/>
          <p:cNvPicPr preferRelativeResize="0"/>
          <p:nvPr/>
        </p:nvPicPr>
        <p:blipFill>
          <a:blip r:embed="rId4">
            <a:alphaModFix/>
          </a:blip>
          <a:stretch>
            <a:fillRect/>
          </a:stretch>
        </p:blipFill>
        <p:spPr>
          <a:xfrm>
            <a:off x="5451500" y="3322550"/>
            <a:ext cx="1955275" cy="1164450"/>
          </a:xfrm>
          <a:prstGeom prst="rect">
            <a:avLst/>
          </a:prstGeom>
          <a:noFill/>
          <a:ln>
            <a:noFill/>
          </a:ln>
        </p:spPr>
      </p:pic>
      <p:sp>
        <p:nvSpPr>
          <p:cNvPr id="4048" name="Google Shape;4048;p448"/>
          <p:cNvSpPr/>
          <p:nvPr/>
        </p:nvSpPr>
        <p:spPr>
          <a:xfrm>
            <a:off x="2042500" y="4400450"/>
            <a:ext cx="850500" cy="341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9" name="Google Shape;4049;p448"/>
          <p:cNvCxnSpPr>
            <a:endCxn id="4048" idx="7"/>
          </p:cNvCxnSpPr>
          <p:nvPr/>
        </p:nvCxnSpPr>
        <p:spPr>
          <a:xfrm flipH="1">
            <a:off x="2768447" y="3811791"/>
            <a:ext cx="1788900" cy="638700"/>
          </a:xfrm>
          <a:prstGeom prst="straightConnector1">
            <a:avLst/>
          </a:prstGeom>
          <a:noFill/>
          <a:ln w="9525" cap="flat" cmpd="sng">
            <a:solidFill>
              <a:srgbClr val="FF0000"/>
            </a:solidFill>
            <a:prstDash val="solid"/>
            <a:round/>
            <a:headEnd type="none" w="med" len="med"/>
            <a:tailEnd type="triangle" w="med" len="med"/>
          </a:ln>
        </p:spPr>
      </p:cxnSp>
      <p:sp>
        <p:nvSpPr>
          <p:cNvPr id="4050" name="Google Shape;4050;p448"/>
          <p:cNvSpPr/>
          <p:nvPr/>
        </p:nvSpPr>
        <p:spPr>
          <a:xfrm>
            <a:off x="4630150" y="3339225"/>
            <a:ext cx="3627000" cy="385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48"/>
          <p:cNvSpPr txBox="1"/>
          <p:nvPr/>
        </p:nvSpPr>
        <p:spPr>
          <a:xfrm>
            <a:off x="4630150" y="3295625"/>
            <a:ext cx="390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latin typeface="Courier New"/>
                <a:ea typeface="Courier New"/>
                <a:cs typeface="Courier New"/>
                <a:sym typeface="Courier New"/>
              </a:rPr>
              <a:t>Hypothèse d’indépendance rejetée</a:t>
            </a:r>
            <a:endParaRPr>
              <a:latin typeface="Courier New"/>
              <a:ea typeface="Courier New"/>
              <a:cs typeface="Courier New"/>
              <a:sym typeface="Courier New"/>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Shape 4055"/>
        <p:cNvGrpSpPr/>
        <p:nvPr/>
      </p:nvGrpSpPr>
      <p:grpSpPr>
        <a:xfrm>
          <a:off x="0" y="0"/>
          <a:ext cx="0" cy="0"/>
          <a:chOff x="0" y="0"/>
          <a:chExt cx="0" cy="0"/>
        </a:xfrm>
      </p:grpSpPr>
      <p:sp>
        <p:nvSpPr>
          <p:cNvPr id="4056" name="Google Shape;4056;p44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 χ</a:t>
            </a:r>
            <a:r>
              <a:rPr lang="fr" sz="3200" baseline="30000">
                <a:solidFill>
                  <a:srgbClr val="707F87"/>
                </a:solidFill>
                <a:latin typeface="Calibri"/>
                <a:ea typeface="Calibri"/>
                <a:cs typeface="Calibri"/>
                <a:sym typeface="Calibri"/>
              </a:rPr>
              <a:t>2 </a:t>
            </a:r>
            <a:r>
              <a:rPr lang="fr" sz="3200">
                <a:solidFill>
                  <a:srgbClr val="707F87"/>
                </a:solidFill>
                <a:latin typeface="Calibri"/>
                <a:ea typeface="Calibri"/>
                <a:cs typeface="Calibri"/>
                <a:sym typeface="Calibri"/>
              </a:rPr>
              <a:t>d’indépendance de facteurs dichotomiques</a:t>
            </a:r>
            <a:endParaRPr sz="3200" baseline="-25000">
              <a:solidFill>
                <a:srgbClr val="707F87"/>
              </a:solidFill>
              <a:latin typeface="Calibri"/>
              <a:ea typeface="Calibri"/>
              <a:cs typeface="Calibri"/>
              <a:sym typeface="Calibri"/>
            </a:endParaRPr>
          </a:p>
        </p:txBody>
      </p:sp>
      <p:cxnSp>
        <p:nvCxnSpPr>
          <p:cNvPr id="4057" name="Google Shape;4057;p44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058" name="Google Shape;4058;p44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9" name="Google Shape;4059;p449"/>
          <p:cNvSpPr txBox="1"/>
          <p:nvPr/>
        </p:nvSpPr>
        <p:spPr>
          <a:xfrm>
            <a:off x="610575" y="1003375"/>
            <a:ext cx="8067900" cy="304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Ce test peut au mieux constater la dépendance. </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Il ne fournit aucune information :</a:t>
            </a: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sur l’intensité du lien,</a:t>
            </a: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sur la causalité.</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Cadre d’application :</a:t>
            </a: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effectif total &gt; 30,</a:t>
            </a: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les effectifs théoriques sont tous ≥ 5.</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	</a:t>
            </a:r>
            <a:endParaRPr sz="1500">
              <a:solidFill>
                <a:schemeClr val="dk1"/>
              </a:solidFill>
              <a:latin typeface="Courier New"/>
              <a:ea typeface="Courier New"/>
              <a:cs typeface="Courier New"/>
              <a:sym typeface="Courier New"/>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Shape 4063"/>
        <p:cNvGrpSpPr/>
        <p:nvPr/>
      </p:nvGrpSpPr>
      <p:grpSpPr>
        <a:xfrm>
          <a:off x="0" y="0"/>
          <a:ext cx="0" cy="0"/>
          <a:chOff x="0" y="0"/>
          <a:chExt cx="0" cy="0"/>
        </a:xfrm>
      </p:grpSpPr>
      <p:sp>
        <p:nvSpPr>
          <p:cNvPr id="4064" name="Google Shape;4064;p45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4065" name="Google Shape;4065;p450"/>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Pratique des tests d’hypothèse</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a:t>
            </a:r>
            <a:endParaRPr sz="3600">
              <a:solidFill>
                <a:srgbClr val="707F87"/>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fr" sz="3600">
                <a:solidFill>
                  <a:srgbClr val="707F87"/>
                </a:solidFill>
                <a:latin typeface="Calibri"/>
                <a:ea typeface="Calibri"/>
                <a:cs typeface="Calibri"/>
                <a:sym typeface="Calibri"/>
              </a:rPr>
              <a:t>Test de la somme des rangs de Wilcoxon</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Shape 4069"/>
        <p:cNvGrpSpPr/>
        <p:nvPr/>
      </p:nvGrpSpPr>
      <p:grpSpPr>
        <a:xfrm>
          <a:off x="0" y="0"/>
          <a:ext cx="0" cy="0"/>
          <a:chOff x="0" y="0"/>
          <a:chExt cx="0" cy="0"/>
        </a:xfrm>
      </p:grpSpPr>
      <p:sp>
        <p:nvSpPr>
          <p:cNvPr id="4070" name="Google Shape;4070;p45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4071" name="Google Shape;4071;p451"/>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Pratique des tests d’hypothèse</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test augmenté de Dickey-Fuller</a:t>
            </a:r>
            <a:endParaRPr sz="3600">
              <a:solidFill>
                <a:srgbClr val="707F87"/>
              </a:solidFill>
              <a:latin typeface="Calibri"/>
              <a:ea typeface="Calibri"/>
              <a:cs typeface="Calibri"/>
              <a:sym typeface="Calibri"/>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Shape 4075"/>
        <p:cNvGrpSpPr/>
        <p:nvPr/>
      </p:nvGrpSpPr>
      <p:grpSpPr>
        <a:xfrm>
          <a:off x="0" y="0"/>
          <a:ext cx="0" cy="0"/>
          <a:chOff x="0" y="0"/>
          <a:chExt cx="0" cy="0"/>
        </a:xfrm>
      </p:grpSpPr>
      <p:sp>
        <p:nvSpPr>
          <p:cNvPr id="4076" name="Google Shape;4076;p45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augmenté de Dickey-Fuller</a:t>
            </a:r>
            <a:endParaRPr sz="3200" baseline="-25000">
              <a:solidFill>
                <a:srgbClr val="707F87"/>
              </a:solidFill>
              <a:latin typeface="Calibri"/>
              <a:ea typeface="Calibri"/>
              <a:cs typeface="Calibri"/>
              <a:sym typeface="Calibri"/>
            </a:endParaRPr>
          </a:p>
        </p:txBody>
      </p:sp>
      <p:cxnSp>
        <p:nvCxnSpPr>
          <p:cNvPr id="4077" name="Google Shape;4077;p45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078" name="Google Shape;4078;p45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9" name="Google Shape;4079;p452"/>
          <p:cNvSpPr txBox="1"/>
          <p:nvPr/>
        </p:nvSpPr>
        <p:spPr>
          <a:xfrm>
            <a:off x="1994050" y="1881975"/>
            <a:ext cx="5407800" cy="235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rgbClr val="0000FF"/>
                </a:solidFill>
              </a:rPr>
              <a:t>L'hypothèse H0 du test augmenté de Dickey-Fuller est que la série temporelle n'est pas stationnaire.</a:t>
            </a:r>
            <a:endParaRPr sz="1500">
              <a:solidFill>
                <a:srgbClr val="0000FF"/>
              </a:solidFill>
            </a:endParaRPr>
          </a:p>
          <a:p>
            <a:pPr marL="0" lvl="0" indent="0" algn="l" rtl="0">
              <a:lnSpc>
                <a:spcPct val="115000"/>
              </a:lnSpc>
              <a:spcBef>
                <a:spcPts val="1200"/>
              </a:spcBef>
              <a:spcAft>
                <a:spcPts val="0"/>
              </a:spcAft>
              <a:buNone/>
            </a:pPr>
            <a:endParaRPr sz="1500">
              <a:solidFill>
                <a:srgbClr val="0000FF"/>
              </a:solidFill>
            </a:endParaRPr>
          </a:p>
          <a:p>
            <a:pPr marL="0" lvl="0" indent="0" algn="l" rtl="0">
              <a:lnSpc>
                <a:spcPct val="115000"/>
              </a:lnSpc>
              <a:spcBef>
                <a:spcPts val="1200"/>
              </a:spcBef>
              <a:spcAft>
                <a:spcPts val="0"/>
              </a:spcAft>
              <a:buNone/>
            </a:pPr>
            <a:endParaRPr sz="1500">
              <a:solidFill>
                <a:srgbClr val="0000FF"/>
              </a:solidFill>
            </a:endParaRPr>
          </a:p>
          <a:p>
            <a:pPr marL="0" lvl="0" indent="0" algn="l" rtl="0">
              <a:lnSpc>
                <a:spcPct val="115000"/>
              </a:lnSpc>
              <a:spcBef>
                <a:spcPts val="1200"/>
              </a:spcBef>
              <a:spcAft>
                <a:spcPts val="0"/>
              </a:spcAft>
              <a:buNone/>
            </a:pPr>
            <a:endParaRPr sz="1500">
              <a:solidFill>
                <a:srgbClr val="0000FF"/>
              </a:solidFill>
            </a:endParaRPr>
          </a:p>
          <a:p>
            <a:pPr marL="0" lvl="0" indent="0" algn="l" rtl="0">
              <a:lnSpc>
                <a:spcPct val="115000"/>
              </a:lnSpc>
              <a:spcBef>
                <a:spcPts val="1200"/>
              </a:spcBef>
              <a:spcAft>
                <a:spcPts val="1200"/>
              </a:spcAft>
              <a:buNone/>
            </a:pPr>
            <a:endParaRPr sz="1500">
              <a:solidFill>
                <a:srgbClr val="0000FF"/>
              </a:solidFill>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Shape 4083"/>
        <p:cNvGrpSpPr/>
        <p:nvPr/>
      </p:nvGrpSpPr>
      <p:grpSpPr>
        <a:xfrm>
          <a:off x="0" y="0"/>
          <a:ext cx="0" cy="0"/>
          <a:chOff x="0" y="0"/>
          <a:chExt cx="0" cy="0"/>
        </a:xfrm>
      </p:grpSpPr>
      <p:sp>
        <p:nvSpPr>
          <p:cNvPr id="4084" name="Google Shape;4084;p45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Test augmenté de Dickey-Fuller</a:t>
            </a:r>
            <a:endParaRPr sz="3200" baseline="-25000">
              <a:solidFill>
                <a:srgbClr val="707F87"/>
              </a:solidFill>
              <a:latin typeface="Calibri"/>
              <a:ea typeface="Calibri"/>
              <a:cs typeface="Calibri"/>
              <a:sym typeface="Calibri"/>
            </a:endParaRPr>
          </a:p>
        </p:txBody>
      </p:sp>
      <p:cxnSp>
        <p:nvCxnSpPr>
          <p:cNvPr id="4085" name="Google Shape;4085;p45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086" name="Google Shape;4086;p45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7" name="Google Shape;4087;p453"/>
          <p:cNvSpPr txBox="1"/>
          <p:nvPr/>
        </p:nvSpPr>
        <p:spPr>
          <a:xfrm>
            <a:off x="307975" y="744325"/>
            <a:ext cx="8532300" cy="37557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from statsmodels.tsa.stattools import adfuller</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result = adfuller(random_walk)</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print('ADF Statistic: %f' % result[0])</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print('p-value: %f' % result[1])</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print('Critical Values:')</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for key, value in result[4].items():</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print( ' \t%s: %.3f ' % (key, value))</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ADF Statistic: -0.977903</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p-value: 0.761238</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Critical Values:</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1%: -3.437</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5%: -2.864</a:t>
            </a:r>
            <a:br>
              <a:rPr lang="fr" sz="1500">
                <a:solidFill>
                  <a:schemeClr val="dk1"/>
                </a:solidFill>
                <a:latin typeface="Courier New"/>
                <a:ea typeface="Courier New"/>
                <a:cs typeface="Courier New"/>
                <a:sym typeface="Courier New"/>
              </a:rPr>
            </a:br>
            <a:r>
              <a:rPr lang="fr" sz="1500">
                <a:solidFill>
                  <a:schemeClr val="dk1"/>
                </a:solidFill>
                <a:latin typeface="Courier New"/>
                <a:ea typeface="Courier New"/>
                <a:cs typeface="Courier New"/>
                <a:sym typeface="Courier New"/>
              </a:rPr>
              <a:t>	 10%: -2.568</a:t>
            </a:r>
            <a:endParaRPr sz="1500">
              <a:solidFill>
                <a:schemeClr val="dk1"/>
              </a:solidFill>
              <a:latin typeface="Courier New"/>
              <a:ea typeface="Courier New"/>
              <a:cs typeface="Courier New"/>
              <a:sym typeface="Courier New"/>
            </a:endParaRPr>
          </a:p>
        </p:txBody>
      </p:sp>
      <p:sp>
        <p:nvSpPr>
          <p:cNvPr id="4088" name="Google Shape;4088;p453"/>
          <p:cNvSpPr txBox="1"/>
          <p:nvPr/>
        </p:nvSpPr>
        <p:spPr>
          <a:xfrm>
            <a:off x="3518050" y="2872575"/>
            <a:ext cx="5407800" cy="163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rgbClr val="0000FF"/>
                </a:solidFill>
              </a:rPr>
              <a:t>La statistique du test est de -1.413991, plus grande que les valeurs critiques aux intervalles de confiance 1%, 5% et 10%.</a:t>
            </a:r>
            <a:endParaRPr sz="1500">
              <a:solidFill>
                <a:srgbClr val="0000FF"/>
              </a:solidFill>
            </a:endParaRPr>
          </a:p>
          <a:p>
            <a:pPr marL="0" lvl="0" indent="0" algn="l" rtl="0">
              <a:lnSpc>
                <a:spcPct val="115000"/>
              </a:lnSpc>
              <a:spcBef>
                <a:spcPts val="1200"/>
              </a:spcBef>
              <a:spcAft>
                <a:spcPts val="1200"/>
              </a:spcAft>
              <a:buNone/>
            </a:pPr>
            <a:r>
              <a:rPr lang="fr" sz="1500">
                <a:solidFill>
                  <a:srgbClr val="0000FF"/>
                </a:solidFill>
              </a:rPr>
              <a:t>On peut donc affirmer que la série temporelle paraît être non stationnaire, avec une faible vraisemblance pour que ce résultat soit obtenu par hasard (moins de 1% de chance).</a:t>
            </a:r>
            <a:endParaRPr>
              <a:solidFill>
                <a:srgbClr val="0000FF"/>
              </a:solidFill>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Shape 4092"/>
        <p:cNvGrpSpPr/>
        <p:nvPr/>
      </p:nvGrpSpPr>
      <p:grpSpPr>
        <a:xfrm>
          <a:off x="0" y="0"/>
          <a:ext cx="0" cy="0"/>
          <a:chOff x="0" y="0"/>
          <a:chExt cx="0" cy="0"/>
        </a:xfrm>
      </p:grpSpPr>
      <p:sp>
        <p:nvSpPr>
          <p:cNvPr id="4093" name="Google Shape;4093;p45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4094" name="Google Shape;4094;p454"/>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Pratique des tests d’hypothèse</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Courbes ROC</a:t>
            </a:r>
            <a:endParaRPr sz="3600">
              <a:solidFill>
                <a:srgbClr val="707F87"/>
              </a:solidFill>
              <a:latin typeface="Calibri"/>
              <a:ea typeface="Calibri"/>
              <a:cs typeface="Calibri"/>
              <a:sym typeface="Calibri"/>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Shape 4098"/>
        <p:cNvGrpSpPr/>
        <p:nvPr/>
      </p:nvGrpSpPr>
      <p:grpSpPr>
        <a:xfrm>
          <a:off x="0" y="0"/>
          <a:ext cx="0" cy="0"/>
          <a:chOff x="0" y="0"/>
          <a:chExt cx="0" cy="0"/>
        </a:xfrm>
      </p:grpSpPr>
      <p:sp>
        <p:nvSpPr>
          <p:cNvPr id="4099" name="Google Shape;4099;p45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Les courbes ROC</a:t>
            </a:r>
            <a:endParaRPr sz="3200" baseline="-25000">
              <a:solidFill>
                <a:srgbClr val="707F87"/>
              </a:solidFill>
              <a:latin typeface="Calibri"/>
              <a:ea typeface="Calibri"/>
              <a:cs typeface="Calibri"/>
              <a:sym typeface="Calibri"/>
            </a:endParaRPr>
          </a:p>
        </p:txBody>
      </p:sp>
      <p:cxnSp>
        <p:nvCxnSpPr>
          <p:cNvPr id="4100" name="Google Shape;4100;p45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101" name="Google Shape;4101;p45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2" name="Google Shape;4102;p455"/>
          <p:cNvSpPr txBox="1"/>
          <p:nvPr/>
        </p:nvSpPr>
        <p:spPr>
          <a:xfrm>
            <a:off x="307975" y="1003375"/>
            <a:ext cx="8532300" cy="357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On les trouve dans sklearn.metrics.</a:t>
            </a: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Permettent de déterminer la capacité d’une variable quantitative de discriminer une variable binaire</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Pour chaque valeur V de threshold, on regarde, dans la catégorie 0 :</a:t>
            </a:r>
            <a:endParaRPr sz="1500">
              <a:solidFill>
                <a:schemeClr val="dk1"/>
              </a:solidFill>
              <a:latin typeface="Courier New"/>
              <a:ea typeface="Courier New"/>
              <a:cs typeface="Courier New"/>
              <a:sym typeface="Courier New"/>
            </a:endParaRPr>
          </a:p>
          <a:p>
            <a:pPr marL="914400" lvl="1"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les proportions de vrai positifs (sensibilité)</a:t>
            </a:r>
            <a:endParaRPr sz="1500">
              <a:solidFill>
                <a:schemeClr val="dk1"/>
              </a:solidFill>
              <a:latin typeface="Courier New"/>
              <a:ea typeface="Courier New"/>
              <a:cs typeface="Courier New"/>
              <a:sym typeface="Courier New"/>
            </a:endParaRPr>
          </a:p>
          <a:p>
            <a:pPr marL="914400" lvl="1"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et les proportions de vrai négatifs (spécificité)</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quand on considère que chaque valeur quantitative inférieure à V est de catégorie 0.</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	</a:t>
            </a:r>
            <a:endParaRPr sz="1500">
              <a:solidFill>
                <a:schemeClr val="dk1"/>
              </a:solidFill>
              <a:latin typeface="Courier New"/>
              <a:ea typeface="Courier New"/>
              <a:cs typeface="Courier New"/>
              <a:sym typeface="Courier New"/>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Shape 4106"/>
        <p:cNvGrpSpPr/>
        <p:nvPr/>
      </p:nvGrpSpPr>
      <p:grpSpPr>
        <a:xfrm>
          <a:off x="0" y="0"/>
          <a:ext cx="0" cy="0"/>
          <a:chOff x="0" y="0"/>
          <a:chExt cx="0" cy="0"/>
        </a:xfrm>
      </p:grpSpPr>
      <p:sp>
        <p:nvSpPr>
          <p:cNvPr id="4107" name="Google Shape;4107;p45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 AUC et Wilcoxon?</a:t>
            </a:r>
            <a:endParaRPr sz="3200" baseline="-25000">
              <a:solidFill>
                <a:srgbClr val="707F87"/>
              </a:solidFill>
              <a:latin typeface="Calibri"/>
              <a:ea typeface="Calibri"/>
              <a:cs typeface="Calibri"/>
              <a:sym typeface="Calibri"/>
            </a:endParaRPr>
          </a:p>
        </p:txBody>
      </p:sp>
      <p:cxnSp>
        <p:nvCxnSpPr>
          <p:cNvPr id="4108" name="Google Shape;4108;p45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109" name="Google Shape;4109;p45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0" name="Google Shape;4110;p456"/>
          <p:cNvSpPr txBox="1"/>
          <p:nvPr/>
        </p:nvSpPr>
        <p:spPr>
          <a:xfrm>
            <a:off x="610575" y="1003375"/>
            <a:ext cx="8067900" cy="3378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457200" lvl="0" indent="-323850" algn="l"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Les courbes ROC ne permettent pas uniquement de trouver la meilleure threshold pour un classifieur binaire.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Elles permettent aussi, via l’AUC, d’assigner une valeur numérique au pouvoir de discrimination du classifieur</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Et si l’AUC représente la force du lien entre une variable quantitative et une binaire, le Wilcoxon en mesure la significance.</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1200"/>
              </a:spcAft>
              <a:buNone/>
            </a:pPr>
            <a:r>
              <a:rPr lang="fr" sz="1500">
                <a:solidFill>
                  <a:schemeClr val="dk1"/>
                </a:solidFill>
                <a:latin typeface="Courier New"/>
                <a:ea typeface="Courier New"/>
                <a:cs typeface="Courier New"/>
                <a:sym typeface="Courier New"/>
              </a:rPr>
              <a:t>	</a:t>
            </a:r>
            <a:endParaRPr sz="1500">
              <a:solidFill>
                <a:schemeClr val="dk1"/>
              </a:solidFill>
              <a:latin typeface="Courier New"/>
              <a:ea typeface="Courier New"/>
              <a:cs typeface="Courier New"/>
              <a:sym typeface="Courier New"/>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Shape 4114"/>
        <p:cNvGrpSpPr/>
        <p:nvPr/>
      </p:nvGrpSpPr>
      <p:grpSpPr>
        <a:xfrm>
          <a:off x="0" y="0"/>
          <a:ext cx="0" cy="0"/>
          <a:chOff x="0" y="0"/>
          <a:chExt cx="0" cy="0"/>
        </a:xfrm>
      </p:grpSpPr>
      <p:sp>
        <p:nvSpPr>
          <p:cNvPr id="4115" name="Google Shape;4115;p45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4116" name="Google Shape;4116;p457"/>
          <p:cNvSpPr txBox="1"/>
          <p:nvPr/>
        </p:nvSpPr>
        <p:spPr>
          <a:xfrm>
            <a:off x="1870375" y="959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Pratique des tests d’hypothèse</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compléments</a:t>
            </a:r>
            <a:endParaRPr sz="3600">
              <a:solidFill>
                <a:srgbClr val="707F87"/>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677" name="Google Shape;677;p62"/>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dirty="0">
                <a:solidFill>
                  <a:srgbClr val="707F87"/>
                </a:solidFill>
                <a:latin typeface="Calibri"/>
                <a:ea typeface="Calibri"/>
                <a:cs typeface="Calibri"/>
                <a:sym typeface="Calibri"/>
              </a:rPr>
              <a:t>L’IA sur la parole</a:t>
            </a:r>
            <a:endParaRPr sz="3600" dirty="0">
              <a:solidFill>
                <a:srgbClr val="707F87"/>
              </a:solidFill>
              <a:latin typeface="Calibri"/>
              <a:ea typeface="Calibri"/>
              <a:cs typeface="Calibri"/>
              <a:sym typeface="Calibri"/>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Shape 4120"/>
        <p:cNvGrpSpPr/>
        <p:nvPr/>
      </p:nvGrpSpPr>
      <p:grpSpPr>
        <a:xfrm>
          <a:off x="0" y="0"/>
          <a:ext cx="0" cy="0"/>
          <a:chOff x="0" y="0"/>
          <a:chExt cx="0" cy="0"/>
        </a:xfrm>
      </p:grpSpPr>
      <p:sp>
        <p:nvSpPr>
          <p:cNvPr id="4121" name="Google Shape;4121;p45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Puissance d’un test statistique</a:t>
            </a:r>
            <a:endParaRPr sz="3200" baseline="-25000">
              <a:solidFill>
                <a:srgbClr val="707F87"/>
              </a:solidFill>
              <a:latin typeface="Calibri"/>
              <a:ea typeface="Calibri"/>
              <a:cs typeface="Calibri"/>
              <a:sym typeface="Calibri"/>
            </a:endParaRPr>
          </a:p>
        </p:txBody>
      </p:sp>
      <p:cxnSp>
        <p:nvCxnSpPr>
          <p:cNvPr id="4122" name="Google Shape;4122;p45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123" name="Google Shape;4123;p45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4" name="Google Shape;4124;p458"/>
          <p:cNvSpPr txBox="1"/>
          <p:nvPr/>
        </p:nvSpPr>
        <p:spPr>
          <a:xfrm>
            <a:off x="701875" y="1245850"/>
            <a:ext cx="7835700" cy="125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fr" sz="1500" b="1">
                <a:solidFill>
                  <a:schemeClr val="dk1"/>
                </a:solidFill>
                <a:latin typeface="Courier New"/>
                <a:ea typeface="Courier New"/>
                <a:cs typeface="Courier New"/>
                <a:sym typeface="Courier New"/>
              </a:rPr>
              <a:t>=&gt; probabilité de rejeter H0 </a:t>
            </a:r>
            <a:r>
              <a:rPr lang="fr" sz="1500" b="1" u="sng">
                <a:solidFill>
                  <a:schemeClr val="dk1"/>
                </a:solidFill>
                <a:latin typeface="Courier New"/>
                <a:ea typeface="Courier New"/>
                <a:cs typeface="Courier New"/>
                <a:sym typeface="Courier New"/>
              </a:rPr>
              <a:t>à raison</a:t>
            </a:r>
            <a:r>
              <a:rPr lang="fr" sz="1500">
                <a:solidFill>
                  <a:schemeClr val="dk1"/>
                </a:solidFill>
                <a:latin typeface="Courier New"/>
                <a:ea typeface="Courier New"/>
                <a:cs typeface="Courier New"/>
                <a:sym typeface="Courier New"/>
              </a:rPr>
              <a:t>.</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Elle vaut 1-β, où β est le risque de 2e espèce.</a:t>
            </a:r>
            <a:endParaRPr sz="1500">
              <a:solidFill>
                <a:schemeClr val="dk1"/>
              </a:solidFill>
              <a:latin typeface="Courier New"/>
              <a:ea typeface="Courier New"/>
              <a:cs typeface="Courier New"/>
              <a:sym typeface="Courier New"/>
            </a:endParaRPr>
          </a:p>
          <a:p>
            <a:pPr marL="457200" lvl="0" indent="0" algn="l" rtl="0">
              <a:lnSpc>
                <a:spcPct val="115000"/>
              </a:lnSpc>
              <a:spcBef>
                <a:spcPts val="1200"/>
              </a:spcBef>
              <a:spcAft>
                <a:spcPts val="1200"/>
              </a:spcAft>
              <a:buNone/>
            </a:pPr>
            <a:endParaRPr sz="1500">
              <a:solidFill>
                <a:schemeClr val="dk1"/>
              </a:solidFill>
              <a:latin typeface="Courier New"/>
              <a:ea typeface="Courier New"/>
              <a:cs typeface="Courier New"/>
              <a:sym typeface="Courier New"/>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Shape 4128"/>
        <p:cNvGrpSpPr/>
        <p:nvPr/>
      </p:nvGrpSpPr>
      <p:grpSpPr>
        <a:xfrm>
          <a:off x="0" y="0"/>
          <a:ext cx="0" cy="0"/>
          <a:chOff x="0" y="0"/>
          <a:chExt cx="0" cy="0"/>
        </a:xfrm>
      </p:grpSpPr>
      <p:pic>
        <p:nvPicPr>
          <p:cNvPr id="4129" name="Google Shape;4129;p459" descr="Femto-header_PowerPoint.jpg"/>
          <p:cNvPicPr preferRelativeResize="0"/>
          <p:nvPr/>
        </p:nvPicPr>
        <p:blipFill rotWithShape="1">
          <a:blip r:embed="rId3">
            <a:alphaModFix/>
          </a:blip>
          <a:srcRect l="22015"/>
          <a:stretch/>
        </p:blipFill>
        <p:spPr>
          <a:xfrm>
            <a:off x="2250282" y="0"/>
            <a:ext cx="6893700" cy="1815900"/>
          </a:xfrm>
          <a:prstGeom prst="rect">
            <a:avLst/>
          </a:prstGeom>
          <a:noFill/>
          <a:ln>
            <a:noFill/>
          </a:ln>
        </p:spPr>
      </p:pic>
      <p:sp>
        <p:nvSpPr>
          <p:cNvPr id="4130" name="Google Shape;4130;p459"/>
          <p:cNvSpPr txBox="1"/>
          <p:nvPr/>
        </p:nvSpPr>
        <p:spPr>
          <a:xfrm>
            <a:off x="864675" y="1423050"/>
            <a:ext cx="7526400" cy="2297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 sz="2400">
                <a:solidFill>
                  <a:srgbClr val="707F87"/>
                </a:solidFill>
              </a:rPr>
              <a:t>10. Large language models</a:t>
            </a:r>
            <a:endParaRPr sz="2400">
              <a:solidFill>
                <a:srgbClr val="707F87"/>
              </a:solidFill>
            </a:endParaRPr>
          </a:p>
          <a:p>
            <a:pPr marL="0" marR="0" lvl="0" indent="0" algn="l" rtl="0">
              <a:spcBef>
                <a:spcPts val="0"/>
              </a:spcBef>
              <a:spcAft>
                <a:spcPts val="0"/>
              </a:spcAft>
              <a:buNone/>
            </a:pPr>
            <a:endParaRPr sz="2400">
              <a:solidFill>
                <a:srgbClr val="707F87"/>
              </a:solidFill>
            </a:endParaRPr>
          </a:p>
          <a:p>
            <a:pPr marL="0" marR="0" lvl="0" indent="0" algn="l" rtl="0">
              <a:spcBef>
                <a:spcPts val="0"/>
              </a:spcBef>
              <a:spcAft>
                <a:spcPts val="0"/>
              </a:spcAft>
              <a:buNone/>
            </a:pPr>
            <a:r>
              <a:rPr lang="fr" sz="1800" i="1">
                <a:solidFill>
                  <a:srgbClr val="707F87"/>
                </a:solidFill>
              </a:rPr>
              <a:t>C. Guyeux</a:t>
            </a:r>
            <a:endParaRPr sz="1800" i="1"/>
          </a:p>
          <a:p>
            <a:pPr marL="0" marR="0" lvl="0" indent="0" algn="l" rtl="0">
              <a:spcBef>
                <a:spcPts val="0"/>
              </a:spcBef>
              <a:spcAft>
                <a:spcPts val="0"/>
              </a:spcAft>
              <a:buNone/>
            </a:pPr>
            <a:endParaRPr sz="1700" b="0" i="0" u="none" strike="noStrike" cap="none">
              <a:solidFill>
                <a:srgbClr val="707F87"/>
              </a:solidFill>
              <a:latin typeface="Arial"/>
              <a:ea typeface="Arial"/>
              <a:cs typeface="Arial"/>
              <a:sym typeface="Arial"/>
            </a:endParaRPr>
          </a:p>
          <a:p>
            <a:pPr marL="0" marR="0" lvl="0" indent="0" algn="l" rtl="0">
              <a:spcBef>
                <a:spcPts val="0"/>
              </a:spcBef>
              <a:spcAft>
                <a:spcPts val="0"/>
              </a:spcAft>
              <a:buNone/>
            </a:pPr>
            <a:r>
              <a:rPr lang="fr" sz="1600">
                <a:solidFill>
                  <a:srgbClr val="707F87"/>
                </a:solidFill>
              </a:rPr>
              <a:t>Master IoT</a:t>
            </a:r>
            <a:endParaRPr sz="1100"/>
          </a:p>
        </p:txBody>
      </p:sp>
      <p:pic>
        <p:nvPicPr>
          <p:cNvPr id="4131" name="Google Shape;4131;p459" descr="G:\sophie.roger\Nvelle Charte Graphique\fin\Logotype\Logos\Fichiers bitmap\PNG - fond transparent\Femto-logo_couleur-2012-transp.png"/>
          <p:cNvPicPr preferRelativeResize="0"/>
          <p:nvPr/>
        </p:nvPicPr>
        <p:blipFill rotWithShape="1">
          <a:blip r:embed="rId4">
            <a:alphaModFix/>
          </a:blip>
          <a:srcRect/>
          <a:stretch/>
        </p:blipFill>
        <p:spPr>
          <a:xfrm>
            <a:off x="307976" y="239668"/>
            <a:ext cx="1942200" cy="604500"/>
          </a:xfrm>
          <a:prstGeom prst="rect">
            <a:avLst/>
          </a:prstGeom>
          <a:noFill/>
          <a:ln>
            <a:noFill/>
          </a:ln>
        </p:spPr>
      </p:pic>
      <p:pic>
        <p:nvPicPr>
          <p:cNvPr id="4132" name="Google Shape;4132;p459" descr="G:\sophie.roger\Nvelle Charte Graphique\fin\Logotype\Logos\Fichiers bitmap\PNG - fond transparent\Femto-logo_couleur-2012-transp.png"/>
          <p:cNvPicPr preferRelativeResize="0"/>
          <p:nvPr/>
        </p:nvPicPr>
        <p:blipFill rotWithShape="1">
          <a:blip r:embed="rId4">
            <a:alphaModFix/>
          </a:blip>
          <a:srcRect/>
          <a:stretch/>
        </p:blipFill>
        <p:spPr>
          <a:xfrm>
            <a:off x="-3397680" y="-1970899"/>
            <a:ext cx="1352700" cy="421200"/>
          </a:xfrm>
          <a:prstGeom prst="rect">
            <a:avLst/>
          </a:prstGeom>
          <a:noFill/>
          <a:ln>
            <a:noFill/>
          </a:ln>
        </p:spPr>
      </p:pic>
      <p:pic>
        <p:nvPicPr>
          <p:cNvPr id="4133" name="Google Shape;4133;p459" descr="G:\sophie.roger\Nvelle Charte Graphique\fin\logos tutelles\Logo-ensmm.jpg"/>
          <p:cNvPicPr preferRelativeResize="0"/>
          <p:nvPr/>
        </p:nvPicPr>
        <p:blipFill rotWithShape="1">
          <a:blip r:embed="rId5">
            <a:alphaModFix/>
          </a:blip>
          <a:srcRect/>
          <a:stretch/>
        </p:blipFill>
        <p:spPr>
          <a:xfrm>
            <a:off x="1577399" y="4673074"/>
            <a:ext cx="794400" cy="127500"/>
          </a:xfrm>
          <a:prstGeom prst="rect">
            <a:avLst/>
          </a:prstGeom>
          <a:noFill/>
          <a:ln>
            <a:noFill/>
          </a:ln>
        </p:spPr>
      </p:pic>
      <p:pic>
        <p:nvPicPr>
          <p:cNvPr id="4134" name="Google Shape;4134;p459" descr="G:\sophie.roger\Nvelle Charte Graphique\fin\logos tutelles\cnrs_quadri.jpeg"/>
          <p:cNvPicPr preferRelativeResize="0"/>
          <p:nvPr/>
        </p:nvPicPr>
        <p:blipFill rotWithShape="1">
          <a:blip r:embed="rId6">
            <a:alphaModFix/>
          </a:blip>
          <a:srcRect/>
          <a:stretch/>
        </p:blipFill>
        <p:spPr>
          <a:xfrm>
            <a:off x="966255" y="4580120"/>
            <a:ext cx="287400" cy="287400"/>
          </a:xfrm>
          <a:prstGeom prst="rect">
            <a:avLst/>
          </a:prstGeom>
          <a:noFill/>
          <a:ln>
            <a:noFill/>
          </a:ln>
        </p:spPr>
      </p:pic>
      <p:pic>
        <p:nvPicPr>
          <p:cNvPr id="4135" name="Google Shape;4135;p459" descr="G:\sophie.roger\Nvelle Charte Graphique\fin\logos tutelles\ufc Quadri.jpg"/>
          <p:cNvPicPr preferRelativeResize="0"/>
          <p:nvPr/>
        </p:nvPicPr>
        <p:blipFill rotWithShape="1">
          <a:blip r:embed="rId7">
            <a:alphaModFix/>
          </a:blip>
          <a:srcRect/>
          <a:stretch/>
        </p:blipFill>
        <p:spPr>
          <a:xfrm>
            <a:off x="307976" y="4580120"/>
            <a:ext cx="414000" cy="255000"/>
          </a:xfrm>
          <a:prstGeom prst="rect">
            <a:avLst/>
          </a:prstGeom>
          <a:noFill/>
          <a:ln>
            <a:noFill/>
          </a:ln>
        </p:spPr>
      </p:pic>
      <p:pic>
        <p:nvPicPr>
          <p:cNvPr id="4136" name="Google Shape;4136;p459" descr="G:\sophie.roger\Nvelle Charte Graphique\fin\logos tutelles\utbm quadri.jpg"/>
          <p:cNvPicPr preferRelativeResize="0"/>
          <p:nvPr/>
        </p:nvPicPr>
        <p:blipFill rotWithShape="1">
          <a:blip r:embed="rId8">
            <a:alphaModFix/>
          </a:blip>
          <a:srcRect/>
          <a:stretch/>
        </p:blipFill>
        <p:spPr>
          <a:xfrm>
            <a:off x="2616344" y="4645549"/>
            <a:ext cx="680700" cy="222000"/>
          </a:xfrm>
          <a:prstGeom prst="rect">
            <a:avLst/>
          </a:prstGeom>
          <a:noFill/>
          <a:ln>
            <a:noFill/>
          </a:ln>
        </p:spPr>
      </p:pic>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Shape 4140"/>
        <p:cNvGrpSpPr/>
        <p:nvPr/>
      </p:nvGrpSpPr>
      <p:grpSpPr>
        <a:xfrm>
          <a:off x="0" y="0"/>
          <a:ext cx="0" cy="0"/>
          <a:chOff x="0" y="0"/>
          <a:chExt cx="0" cy="0"/>
        </a:xfrm>
      </p:grpSpPr>
      <p:sp>
        <p:nvSpPr>
          <p:cNvPr id="4141" name="Google Shape;4141;p46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4142" name="Google Shape;4142;p460"/>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Chatbot (LLM)</a:t>
            </a:r>
            <a:endParaRPr sz="3600">
              <a:solidFill>
                <a:srgbClr val="707F87"/>
              </a:solidFill>
              <a:latin typeface="Calibri"/>
              <a:ea typeface="Calibri"/>
              <a:cs typeface="Calibri"/>
              <a:sym typeface="Calibri"/>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4146"/>
        <p:cNvGrpSpPr/>
        <p:nvPr/>
      </p:nvGrpSpPr>
      <p:grpSpPr>
        <a:xfrm>
          <a:off x="0" y="0"/>
          <a:ext cx="0" cy="0"/>
          <a:chOff x="0" y="0"/>
          <a:chExt cx="0" cy="0"/>
        </a:xfrm>
      </p:grpSpPr>
      <p:sp>
        <p:nvSpPr>
          <p:cNvPr id="4147" name="Google Shape;4147;p46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Les chatbots (IA)</a:t>
            </a:r>
            <a:endParaRPr sz="3200">
              <a:solidFill>
                <a:srgbClr val="707F87"/>
              </a:solidFill>
              <a:latin typeface="Calibri"/>
              <a:ea typeface="Calibri"/>
              <a:cs typeface="Calibri"/>
              <a:sym typeface="Calibri"/>
            </a:endParaRPr>
          </a:p>
        </p:txBody>
      </p:sp>
      <p:cxnSp>
        <p:nvCxnSpPr>
          <p:cNvPr id="4148" name="Google Shape;4148;p46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149" name="Google Shape;4149;p46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0" name="Google Shape;4150;p461"/>
          <p:cNvSpPr txBox="1"/>
          <p:nvPr/>
        </p:nvSpPr>
        <p:spPr>
          <a:xfrm>
            <a:off x="567900" y="833800"/>
            <a:ext cx="7969800" cy="35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latin typeface="Courier New"/>
                <a:ea typeface="Courier New"/>
                <a:cs typeface="Courier New"/>
                <a:sym typeface="Courier New"/>
              </a:rPr>
              <a:t>Un chatbot possède :</a:t>
            </a:r>
            <a:br>
              <a:rPr lang="fr" sz="1800">
                <a:latin typeface="Courier New"/>
                <a:ea typeface="Courier New"/>
                <a:cs typeface="Courier New"/>
                <a:sym typeface="Courier New"/>
              </a:rPr>
            </a:br>
            <a:endParaRPr sz="1800">
              <a:latin typeface="Courier New"/>
              <a:ea typeface="Courier New"/>
              <a:cs typeface="Courier New"/>
              <a:sym typeface="Courier New"/>
            </a:endParaRPr>
          </a:p>
          <a:p>
            <a:pPr marL="457200" lvl="0" indent="-342900" algn="l" rtl="0">
              <a:spcBef>
                <a:spcPts val="0"/>
              </a:spcBef>
              <a:spcAft>
                <a:spcPts val="0"/>
              </a:spcAft>
              <a:buSzPts val="1800"/>
              <a:buFont typeface="Courier New"/>
              <a:buChar char="●"/>
            </a:pPr>
            <a:r>
              <a:rPr lang="fr" sz="1800">
                <a:latin typeface="Courier New"/>
                <a:ea typeface="Courier New"/>
                <a:cs typeface="Courier New"/>
                <a:sym typeface="Courier New"/>
              </a:rPr>
              <a:t>Une base de connaissance</a:t>
            </a:r>
            <a:br>
              <a:rPr lang="fr" sz="1800">
                <a:latin typeface="Courier New"/>
                <a:ea typeface="Courier New"/>
                <a:cs typeface="Courier New"/>
                <a:sym typeface="Courier New"/>
              </a:rPr>
            </a:br>
            <a:endParaRPr sz="1800">
              <a:latin typeface="Courier New"/>
              <a:ea typeface="Courier New"/>
              <a:cs typeface="Courier New"/>
              <a:sym typeface="Courier New"/>
            </a:endParaRPr>
          </a:p>
          <a:p>
            <a:pPr marL="457200" lvl="0" indent="-342900" algn="l" rtl="0">
              <a:spcBef>
                <a:spcPts val="0"/>
              </a:spcBef>
              <a:spcAft>
                <a:spcPts val="0"/>
              </a:spcAft>
              <a:buSzPts val="1800"/>
              <a:buFont typeface="Courier New"/>
              <a:buChar char="●"/>
            </a:pPr>
            <a:r>
              <a:rPr lang="fr" sz="1800">
                <a:latin typeface="Courier New"/>
                <a:ea typeface="Courier New"/>
                <a:cs typeface="Courier New"/>
                <a:sym typeface="Courier New"/>
              </a:rPr>
              <a:t>La faculté d’en extraire des documents “pertinents”</a:t>
            </a:r>
            <a:br>
              <a:rPr lang="fr" sz="1800">
                <a:latin typeface="Courier New"/>
                <a:ea typeface="Courier New"/>
                <a:cs typeface="Courier New"/>
                <a:sym typeface="Courier New"/>
              </a:rPr>
            </a:br>
            <a:endParaRPr sz="1800">
              <a:latin typeface="Courier New"/>
              <a:ea typeface="Courier New"/>
              <a:cs typeface="Courier New"/>
              <a:sym typeface="Courier New"/>
            </a:endParaRPr>
          </a:p>
          <a:p>
            <a:pPr marL="457200" lvl="0" indent="-342900" algn="l" rtl="0">
              <a:spcBef>
                <a:spcPts val="0"/>
              </a:spcBef>
              <a:spcAft>
                <a:spcPts val="0"/>
              </a:spcAft>
              <a:buSzPts val="1800"/>
              <a:buFont typeface="Courier New"/>
              <a:buChar char="●"/>
            </a:pPr>
            <a:r>
              <a:rPr lang="fr" sz="1800">
                <a:latin typeface="Courier New"/>
                <a:ea typeface="Courier New"/>
                <a:cs typeface="Courier New"/>
                <a:sym typeface="Courier New"/>
              </a:rPr>
              <a:t>Une “intelligence” capable de répondre à une question à partir de ces documents</a:t>
            </a:r>
            <a:endParaRPr sz="1800">
              <a:latin typeface="Courier New"/>
              <a:ea typeface="Courier New"/>
              <a:cs typeface="Courier New"/>
              <a:sym typeface="Courier New"/>
            </a:endParaRPr>
          </a:p>
          <a:p>
            <a:pPr marL="457200" lvl="0" indent="0" algn="l" rtl="0">
              <a:spcBef>
                <a:spcPts val="0"/>
              </a:spcBef>
              <a:spcAft>
                <a:spcPts val="0"/>
              </a:spcAft>
              <a:buNone/>
            </a:pPr>
            <a:endParaRPr sz="1800">
              <a:latin typeface="Courier New"/>
              <a:ea typeface="Courier New"/>
              <a:cs typeface="Courier New"/>
              <a:sym typeface="Courier New"/>
            </a:endParaRPr>
          </a:p>
          <a:p>
            <a:pPr marL="457200" lvl="0" indent="-342900" algn="l" rtl="0">
              <a:spcBef>
                <a:spcPts val="0"/>
              </a:spcBef>
              <a:spcAft>
                <a:spcPts val="0"/>
              </a:spcAft>
              <a:buSzPts val="1800"/>
              <a:buFont typeface="Courier New"/>
              <a:buChar char="●"/>
            </a:pPr>
            <a:r>
              <a:rPr lang="fr" sz="1800">
                <a:latin typeface="Courier New"/>
                <a:ea typeface="Courier New"/>
                <a:cs typeface="Courier New"/>
                <a:sym typeface="Courier New"/>
              </a:rPr>
              <a:t>La “mémoire” des précédents échanges</a:t>
            </a:r>
            <a:endParaRPr sz="1800">
              <a:latin typeface="Courier New"/>
              <a:ea typeface="Courier New"/>
              <a:cs typeface="Courier New"/>
              <a:sym typeface="Courier New"/>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Shape 4154"/>
        <p:cNvGrpSpPr/>
        <p:nvPr/>
      </p:nvGrpSpPr>
      <p:grpSpPr>
        <a:xfrm>
          <a:off x="0" y="0"/>
          <a:ext cx="0" cy="0"/>
          <a:chOff x="0" y="0"/>
          <a:chExt cx="0" cy="0"/>
        </a:xfrm>
      </p:grpSpPr>
      <p:sp>
        <p:nvSpPr>
          <p:cNvPr id="4155" name="Google Shape;4155;p46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Les chatbots (IA)</a:t>
            </a:r>
            <a:endParaRPr sz="3200">
              <a:solidFill>
                <a:srgbClr val="707F87"/>
              </a:solidFill>
              <a:latin typeface="Calibri"/>
              <a:ea typeface="Calibri"/>
              <a:cs typeface="Calibri"/>
              <a:sym typeface="Calibri"/>
            </a:endParaRPr>
          </a:p>
        </p:txBody>
      </p:sp>
      <p:cxnSp>
        <p:nvCxnSpPr>
          <p:cNvPr id="4156" name="Google Shape;4156;p46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157" name="Google Shape;4157;p46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8" name="Google Shape;4158;p462"/>
          <p:cNvSpPr txBox="1"/>
          <p:nvPr/>
        </p:nvSpPr>
        <p:spPr>
          <a:xfrm>
            <a:off x="2133600" y="2744675"/>
            <a:ext cx="12162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Question</a:t>
            </a:r>
            <a:endParaRPr>
              <a:latin typeface="Courier New"/>
              <a:ea typeface="Courier New"/>
              <a:cs typeface="Courier New"/>
              <a:sym typeface="Courier New"/>
            </a:endParaRPr>
          </a:p>
        </p:txBody>
      </p:sp>
      <p:sp>
        <p:nvSpPr>
          <p:cNvPr id="4159" name="Google Shape;4159;p462"/>
          <p:cNvSpPr/>
          <p:nvPr/>
        </p:nvSpPr>
        <p:spPr>
          <a:xfrm>
            <a:off x="3833450" y="27739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60" name="Google Shape;4160;p462"/>
          <p:cNvSpPr txBox="1"/>
          <p:nvPr/>
        </p:nvSpPr>
        <p:spPr>
          <a:xfrm>
            <a:off x="3811475" y="2744675"/>
            <a:ext cx="17217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IA générative</a:t>
            </a:r>
            <a:endParaRPr>
              <a:latin typeface="Courier New"/>
              <a:ea typeface="Courier New"/>
              <a:cs typeface="Courier New"/>
              <a:sym typeface="Courier New"/>
            </a:endParaRPr>
          </a:p>
        </p:txBody>
      </p:sp>
      <p:sp>
        <p:nvSpPr>
          <p:cNvPr id="4161" name="Google Shape;4161;p462"/>
          <p:cNvSpPr/>
          <p:nvPr/>
        </p:nvSpPr>
        <p:spPr>
          <a:xfrm>
            <a:off x="3833450" y="15547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62" name="Google Shape;4162;p462"/>
          <p:cNvSpPr txBox="1"/>
          <p:nvPr/>
        </p:nvSpPr>
        <p:spPr>
          <a:xfrm>
            <a:off x="3963875" y="1449275"/>
            <a:ext cx="1295400" cy="4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Base de documents</a:t>
            </a:r>
            <a:endParaRPr>
              <a:latin typeface="Courier New"/>
              <a:ea typeface="Courier New"/>
              <a:cs typeface="Courier New"/>
              <a:sym typeface="Courier New"/>
            </a:endParaRPr>
          </a:p>
        </p:txBody>
      </p:sp>
      <p:cxnSp>
        <p:nvCxnSpPr>
          <p:cNvPr id="4163" name="Google Shape;4163;p462"/>
          <p:cNvCxnSpPr>
            <a:endCxn id="4160" idx="1"/>
          </p:cNvCxnSpPr>
          <p:nvPr/>
        </p:nvCxnSpPr>
        <p:spPr>
          <a:xfrm>
            <a:off x="3122675" y="2957225"/>
            <a:ext cx="688800" cy="3600"/>
          </a:xfrm>
          <a:prstGeom prst="straightConnector1">
            <a:avLst/>
          </a:prstGeom>
          <a:noFill/>
          <a:ln w="9525" cap="flat" cmpd="sng">
            <a:solidFill>
              <a:schemeClr val="dk2"/>
            </a:solidFill>
            <a:prstDash val="solid"/>
            <a:round/>
            <a:headEnd type="none" w="med" len="med"/>
            <a:tailEnd type="triangle" w="med" len="med"/>
          </a:ln>
        </p:spPr>
      </p:cxnSp>
      <p:cxnSp>
        <p:nvCxnSpPr>
          <p:cNvPr id="4164" name="Google Shape;4164;p462"/>
          <p:cNvCxnSpPr/>
          <p:nvPr/>
        </p:nvCxnSpPr>
        <p:spPr>
          <a:xfrm rot="10800000" flipH="1">
            <a:off x="4327275" y="1982625"/>
            <a:ext cx="14700" cy="776700"/>
          </a:xfrm>
          <a:prstGeom prst="straightConnector1">
            <a:avLst/>
          </a:prstGeom>
          <a:noFill/>
          <a:ln w="9525" cap="flat" cmpd="sng">
            <a:solidFill>
              <a:schemeClr val="dk2"/>
            </a:solidFill>
            <a:prstDash val="solid"/>
            <a:round/>
            <a:headEnd type="none" w="med" len="med"/>
            <a:tailEnd type="triangle" w="med" len="med"/>
          </a:ln>
        </p:spPr>
      </p:cxnSp>
      <p:sp>
        <p:nvSpPr>
          <p:cNvPr id="4165" name="Google Shape;4165;p462"/>
          <p:cNvSpPr txBox="1"/>
          <p:nvPr/>
        </p:nvSpPr>
        <p:spPr>
          <a:xfrm>
            <a:off x="1587000" y="2058875"/>
            <a:ext cx="2776800" cy="43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fr">
                <a:latin typeface="Courier New"/>
                <a:ea typeface="Courier New"/>
                <a:cs typeface="Courier New"/>
                <a:sym typeface="Courier New"/>
              </a:rPr>
              <a:t>Demande de documents permettant d’y répondre</a:t>
            </a:r>
            <a:endParaRPr>
              <a:latin typeface="Courier New"/>
              <a:ea typeface="Courier New"/>
              <a:cs typeface="Courier New"/>
              <a:sym typeface="Courier New"/>
            </a:endParaRPr>
          </a:p>
        </p:txBody>
      </p:sp>
      <p:cxnSp>
        <p:nvCxnSpPr>
          <p:cNvPr id="4166" name="Google Shape;4166;p462"/>
          <p:cNvCxnSpPr/>
          <p:nvPr/>
        </p:nvCxnSpPr>
        <p:spPr>
          <a:xfrm>
            <a:off x="4860675" y="1997325"/>
            <a:ext cx="7200" cy="754800"/>
          </a:xfrm>
          <a:prstGeom prst="straightConnector1">
            <a:avLst/>
          </a:prstGeom>
          <a:noFill/>
          <a:ln w="9525" cap="flat" cmpd="sng">
            <a:solidFill>
              <a:schemeClr val="dk2"/>
            </a:solidFill>
            <a:prstDash val="solid"/>
            <a:round/>
            <a:headEnd type="none" w="med" len="med"/>
            <a:tailEnd type="triangle" w="med" len="med"/>
          </a:ln>
        </p:spPr>
      </p:cxnSp>
      <p:sp>
        <p:nvSpPr>
          <p:cNvPr id="4167" name="Google Shape;4167;p462"/>
          <p:cNvSpPr txBox="1"/>
          <p:nvPr/>
        </p:nvSpPr>
        <p:spPr>
          <a:xfrm>
            <a:off x="4863600" y="2058875"/>
            <a:ext cx="27768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Transmission de documents pertinants</a:t>
            </a:r>
            <a:endParaRPr>
              <a:latin typeface="Courier New"/>
              <a:ea typeface="Courier New"/>
              <a:cs typeface="Courier New"/>
              <a:sym typeface="Courier New"/>
            </a:endParaRPr>
          </a:p>
        </p:txBody>
      </p:sp>
      <p:cxnSp>
        <p:nvCxnSpPr>
          <p:cNvPr id="4168" name="Google Shape;4168;p462"/>
          <p:cNvCxnSpPr/>
          <p:nvPr/>
        </p:nvCxnSpPr>
        <p:spPr>
          <a:xfrm>
            <a:off x="5408675" y="2957225"/>
            <a:ext cx="688800" cy="3600"/>
          </a:xfrm>
          <a:prstGeom prst="straightConnector1">
            <a:avLst/>
          </a:prstGeom>
          <a:noFill/>
          <a:ln w="9525" cap="flat" cmpd="sng">
            <a:solidFill>
              <a:schemeClr val="dk2"/>
            </a:solidFill>
            <a:prstDash val="solid"/>
            <a:round/>
            <a:headEnd type="none" w="med" len="med"/>
            <a:tailEnd type="triangle" w="med" len="med"/>
          </a:ln>
        </p:spPr>
      </p:cxnSp>
      <p:sp>
        <p:nvSpPr>
          <p:cNvPr id="4169" name="Google Shape;4169;p462"/>
          <p:cNvSpPr txBox="1"/>
          <p:nvPr/>
        </p:nvSpPr>
        <p:spPr>
          <a:xfrm>
            <a:off x="6057800" y="2744675"/>
            <a:ext cx="10257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Réponse</a:t>
            </a:r>
            <a:endParaRPr>
              <a:latin typeface="Courier New"/>
              <a:ea typeface="Courier New"/>
              <a:cs typeface="Courier New"/>
              <a:sym typeface="Courier New"/>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Shape 4173"/>
        <p:cNvGrpSpPr/>
        <p:nvPr/>
      </p:nvGrpSpPr>
      <p:grpSpPr>
        <a:xfrm>
          <a:off x="0" y="0"/>
          <a:ext cx="0" cy="0"/>
          <a:chOff x="0" y="0"/>
          <a:chExt cx="0" cy="0"/>
        </a:xfrm>
      </p:grpSpPr>
      <p:sp>
        <p:nvSpPr>
          <p:cNvPr id="4174" name="Google Shape;4174;p46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Les chatbots : ChatGPT4</a:t>
            </a:r>
            <a:endParaRPr sz="3200">
              <a:solidFill>
                <a:srgbClr val="707F87"/>
              </a:solidFill>
              <a:latin typeface="Calibri"/>
              <a:ea typeface="Calibri"/>
              <a:cs typeface="Calibri"/>
              <a:sym typeface="Calibri"/>
            </a:endParaRPr>
          </a:p>
        </p:txBody>
      </p:sp>
      <p:cxnSp>
        <p:nvCxnSpPr>
          <p:cNvPr id="4175" name="Google Shape;4175;p46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176" name="Google Shape;4176;p46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7" name="Google Shape;4177;p463"/>
          <p:cNvSpPr txBox="1"/>
          <p:nvPr/>
        </p:nvSpPr>
        <p:spPr>
          <a:xfrm>
            <a:off x="2133600" y="2744675"/>
            <a:ext cx="12162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Question</a:t>
            </a:r>
            <a:endParaRPr>
              <a:latin typeface="Courier New"/>
              <a:ea typeface="Courier New"/>
              <a:cs typeface="Courier New"/>
              <a:sym typeface="Courier New"/>
            </a:endParaRPr>
          </a:p>
        </p:txBody>
      </p:sp>
      <p:sp>
        <p:nvSpPr>
          <p:cNvPr id="4178" name="Google Shape;4178;p463"/>
          <p:cNvSpPr/>
          <p:nvPr/>
        </p:nvSpPr>
        <p:spPr>
          <a:xfrm>
            <a:off x="3833450" y="27739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79" name="Google Shape;4179;p463"/>
          <p:cNvSpPr txBox="1"/>
          <p:nvPr/>
        </p:nvSpPr>
        <p:spPr>
          <a:xfrm>
            <a:off x="3811475" y="2744675"/>
            <a:ext cx="17217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IA générative</a:t>
            </a:r>
            <a:endParaRPr>
              <a:latin typeface="Courier New"/>
              <a:ea typeface="Courier New"/>
              <a:cs typeface="Courier New"/>
              <a:sym typeface="Courier New"/>
            </a:endParaRPr>
          </a:p>
        </p:txBody>
      </p:sp>
      <p:sp>
        <p:nvSpPr>
          <p:cNvPr id="4180" name="Google Shape;4180;p463"/>
          <p:cNvSpPr/>
          <p:nvPr/>
        </p:nvSpPr>
        <p:spPr>
          <a:xfrm>
            <a:off x="3833450" y="15547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81" name="Google Shape;4181;p463"/>
          <p:cNvSpPr txBox="1"/>
          <p:nvPr/>
        </p:nvSpPr>
        <p:spPr>
          <a:xfrm>
            <a:off x="3963875" y="1449275"/>
            <a:ext cx="1295400" cy="4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Base de documents</a:t>
            </a:r>
            <a:endParaRPr>
              <a:latin typeface="Courier New"/>
              <a:ea typeface="Courier New"/>
              <a:cs typeface="Courier New"/>
              <a:sym typeface="Courier New"/>
            </a:endParaRPr>
          </a:p>
        </p:txBody>
      </p:sp>
      <p:cxnSp>
        <p:nvCxnSpPr>
          <p:cNvPr id="4182" name="Google Shape;4182;p463"/>
          <p:cNvCxnSpPr>
            <a:endCxn id="4179" idx="1"/>
          </p:cNvCxnSpPr>
          <p:nvPr/>
        </p:nvCxnSpPr>
        <p:spPr>
          <a:xfrm>
            <a:off x="3122675" y="2957225"/>
            <a:ext cx="688800" cy="3600"/>
          </a:xfrm>
          <a:prstGeom prst="straightConnector1">
            <a:avLst/>
          </a:prstGeom>
          <a:noFill/>
          <a:ln w="9525" cap="flat" cmpd="sng">
            <a:solidFill>
              <a:schemeClr val="dk2"/>
            </a:solidFill>
            <a:prstDash val="solid"/>
            <a:round/>
            <a:headEnd type="none" w="med" len="med"/>
            <a:tailEnd type="triangle" w="med" len="med"/>
          </a:ln>
        </p:spPr>
      </p:cxnSp>
      <p:cxnSp>
        <p:nvCxnSpPr>
          <p:cNvPr id="4183" name="Google Shape;4183;p463"/>
          <p:cNvCxnSpPr/>
          <p:nvPr/>
        </p:nvCxnSpPr>
        <p:spPr>
          <a:xfrm rot="10800000" flipH="1">
            <a:off x="4327275" y="1982625"/>
            <a:ext cx="14700" cy="776700"/>
          </a:xfrm>
          <a:prstGeom prst="straightConnector1">
            <a:avLst/>
          </a:prstGeom>
          <a:noFill/>
          <a:ln w="9525" cap="flat" cmpd="sng">
            <a:solidFill>
              <a:schemeClr val="dk2"/>
            </a:solidFill>
            <a:prstDash val="solid"/>
            <a:round/>
            <a:headEnd type="none" w="med" len="med"/>
            <a:tailEnd type="triangle" w="med" len="med"/>
          </a:ln>
        </p:spPr>
      </p:cxnSp>
      <p:sp>
        <p:nvSpPr>
          <p:cNvPr id="4184" name="Google Shape;4184;p463"/>
          <p:cNvSpPr txBox="1"/>
          <p:nvPr/>
        </p:nvSpPr>
        <p:spPr>
          <a:xfrm>
            <a:off x="1587000" y="2058875"/>
            <a:ext cx="2776800" cy="43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fr">
                <a:latin typeface="Courier New"/>
                <a:ea typeface="Courier New"/>
                <a:cs typeface="Courier New"/>
                <a:sym typeface="Courier New"/>
              </a:rPr>
              <a:t>Demande de documents permettant d’y répondre</a:t>
            </a:r>
            <a:endParaRPr>
              <a:latin typeface="Courier New"/>
              <a:ea typeface="Courier New"/>
              <a:cs typeface="Courier New"/>
              <a:sym typeface="Courier New"/>
            </a:endParaRPr>
          </a:p>
        </p:txBody>
      </p:sp>
      <p:cxnSp>
        <p:nvCxnSpPr>
          <p:cNvPr id="4185" name="Google Shape;4185;p463"/>
          <p:cNvCxnSpPr/>
          <p:nvPr/>
        </p:nvCxnSpPr>
        <p:spPr>
          <a:xfrm>
            <a:off x="4860675" y="1997325"/>
            <a:ext cx="7200" cy="754800"/>
          </a:xfrm>
          <a:prstGeom prst="straightConnector1">
            <a:avLst/>
          </a:prstGeom>
          <a:noFill/>
          <a:ln w="9525" cap="flat" cmpd="sng">
            <a:solidFill>
              <a:schemeClr val="dk2"/>
            </a:solidFill>
            <a:prstDash val="solid"/>
            <a:round/>
            <a:headEnd type="none" w="med" len="med"/>
            <a:tailEnd type="triangle" w="med" len="med"/>
          </a:ln>
        </p:spPr>
      </p:cxnSp>
      <p:sp>
        <p:nvSpPr>
          <p:cNvPr id="4186" name="Google Shape;4186;p463"/>
          <p:cNvSpPr txBox="1"/>
          <p:nvPr/>
        </p:nvSpPr>
        <p:spPr>
          <a:xfrm>
            <a:off x="4863600" y="2058875"/>
            <a:ext cx="27768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Transmission de documents pertinants</a:t>
            </a:r>
            <a:endParaRPr>
              <a:latin typeface="Courier New"/>
              <a:ea typeface="Courier New"/>
              <a:cs typeface="Courier New"/>
              <a:sym typeface="Courier New"/>
            </a:endParaRPr>
          </a:p>
        </p:txBody>
      </p:sp>
      <p:cxnSp>
        <p:nvCxnSpPr>
          <p:cNvPr id="4187" name="Google Shape;4187;p463"/>
          <p:cNvCxnSpPr/>
          <p:nvPr/>
        </p:nvCxnSpPr>
        <p:spPr>
          <a:xfrm>
            <a:off x="5408675" y="2957225"/>
            <a:ext cx="688800" cy="3600"/>
          </a:xfrm>
          <a:prstGeom prst="straightConnector1">
            <a:avLst/>
          </a:prstGeom>
          <a:noFill/>
          <a:ln w="9525" cap="flat" cmpd="sng">
            <a:solidFill>
              <a:schemeClr val="dk2"/>
            </a:solidFill>
            <a:prstDash val="solid"/>
            <a:round/>
            <a:headEnd type="none" w="med" len="med"/>
            <a:tailEnd type="triangle" w="med" len="med"/>
          </a:ln>
        </p:spPr>
      </p:cxnSp>
      <p:sp>
        <p:nvSpPr>
          <p:cNvPr id="4188" name="Google Shape;4188;p463"/>
          <p:cNvSpPr txBox="1"/>
          <p:nvPr/>
        </p:nvSpPr>
        <p:spPr>
          <a:xfrm>
            <a:off x="6057800" y="2744675"/>
            <a:ext cx="10257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Réponse</a:t>
            </a:r>
            <a:endParaRPr>
              <a:latin typeface="Courier New"/>
              <a:ea typeface="Courier New"/>
              <a:cs typeface="Courier New"/>
              <a:sym typeface="Courier New"/>
            </a:endParaRPr>
          </a:p>
        </p:txBody>
      </p:sp>
      <p:cxnSp>
        <p:nvCxnSpPr>
          <p:cNvPr id="4189" name="Google Shape;4189;p463"/>
          <p:cNvCxnSpPr/>
          <p:nvPr/>
        </p:nvCxnSpPr>
        <p:spPr>
          <a:xfrm rot="10800000" flipH="1">
            <a:off x="4139700" y="3100625"/>
            <a:ext cx="373800" cy="754800"/>
          </a:xfrm>
          <a:prstGeom prst="straightConnector1">
            <a:avLst/>
          </a:prstGeom>
          <a:noFill/>
          <a:ln w="9525" cap="flat" cmpd="sng">
            <a:solidFill>
              <a:schemeClr val="dk2"/>
            </a:solidFill>
            <a:prstDash val="solid"/>
            <a:round/>
            <a:headEnd type="none" w="med" len="med"/>
            <a:tailEnd type="triangle" w="med" len="med"/>
          </a:ln>
        </p:spPr>
      </p:cxnSp>
      <p:sp>
        <p:nvSpPr>
          <p:cNvPr id="4190" name="Google Shape;4190;p463"/>
          <p:cNvSpPr txBox="1"/>
          <p:nvPr/>
        </p:nvSpPr>
        <p:spPr>
          <a:xfrm>
            <a:off x="3798275" y="3801200"/>
            <a:ext cx="8646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GPT4</a:t>
            </a:r>
            <a:endParaRPr>
              <a:latin typeface="Courier New"/>
              <a:ea typeface="Courier New"/>
              <a:cs typeface="Courier New"/>
              <a:sym typeface="Courier New"/>
            </a:endParaRPr>
          </a:p>
        </p:txBody>
      </p:sp>
      <p:sp>
        <p:nvSpPr>
          <p:cNvPr id="4191" name="Google Shape;4191;p463"/>
          <p:cNvSpPr txBox="1"/>
          <p:nvPr/>
        </p:nvSpPr>
        <p:spPr>
          <a:xfrm>
            <a:off x="1740875" y="753200"/>
            <a:ext cx="2693400" cy="5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Indexation du web… (openai)</a:t>
            </a:r>
            <a:endParaRPr>
              <a:latin typeface="Courier New"/>
              <a:ea typeface="Courier New"/>
              <a:cs typeface="Courier New"/>
              <a:sym typeface="Courier New"/>
            </a:endParaRPr>
          </a:p>
        </p:txBody>
      </p:sp>
      <p:cxnSp>
        <p:nvCxnSpPr>
          <p:cNvPr id="4192" name="Google Shape;4192;p463"/>
          <p:cNvCxnSpPr/>
          <p:nvPr/>
        </p:nvCxnSpPr>
        <p:spPr>
          <a:xfrm>
            <a:off x="2930775" y="1085850"/>
            <a:ext cx="1201800" cy="567000"/>
          </a:xfrm>
          <a:prstGeom prst="straightConnector1">
            <a:avLst/>
          </a:prstGeom>
          <a:noFill/>
          <a:ln w="9525" cap="flat" cmpd="sng">
            <a:solidFill>
              <a:schemeClr val="dk2"/>
            </a:solidFill>
            <a:prstDash val="solid"/>
            <a:round/>
            <a:headEnd type="none" w="med" len="med"/>
            <a:tailEnd type="triangle" w="med" len="med"/>
          </a:ln>
        </p:spPr>
      </p:cxnSp>
      <p:sp>
        <p:nvSpPr>
          <p:cNvPr id="4193" name="Google Shape;4193;p463"/>
          <p:cNvSpPr txBox="1"/>
          <p:nvPr/>
        </p:nvSpPr>
        <p:spPr>
          <a:xfrm>
            <a:off x="6160475" y="1134200"/>
            <a:ext cx="2693400" cy="5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Information retrieval d’openai</a:t>
            </a:r>
            <a:endParaRPr>
              <a:latin typeface="Courier New"/>
              <a:ea typeface="Courier New"/>
              <a:cs typeface="Courier New"/>
              <a:sym typeface="Courier New"/>
            </a:endParaRPr>
          </a:p>
        </p:txBody>
      </p:sp>
      <p:cxnSp>
        <p:nvCxnSpPr>
          <p:cNvPr id="4194" name="Google Shape;4194;p463"/>
          <p:cNvCxnSpPr/>
          <p:nvPr/>
        </p:nvCxnSpPr>
        <p:spPr>
          <a:xfrm flipH="1">
            <a:off x="6821475" y="1466850"/>
            <a:ext cx="528900" cy="879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46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Les chatbots : ChatGPT4</a:t>
            </a:r>
            <a:endParaRPr sz="3200">
              <a:solidFill>
                <a:srgbClr val="707F87"/>
              </a:solidFill>
              <a:latin typeface="Calibri"/>
              <a:ea typeface="Calibri"/>
              <a:cs typeface="Calibri"/>
              <a:sym typeface="Calibri"/>
            </a:endParaRPr>
          </a:p>
        </p:txBody>
      </p:sp>
      <p:cxnSp>
        <p:nvCxnSpPr>
          <p:cNvPr id="4200" name="Google Shape;4200;p46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201" name="Google Shape;4201;p46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2" name="Google Shape;4202;p464"/>
          <p:cNvSpPr txBox="1"/>
          <p:nvPr/>
        </p:nvSpPr>
        <p:spPr>
          <a:xfrm>
            <a:off x="2133600" y="2744675"/>
            <a:ext cx="12162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Question</a:t>
            </a:r>
            <a:endParaRPr>
              <a:latin typeface="Courier New"/>
              <a:ea typeface="Courier New"/>
              <a:cs typeface="Courier New"/>
              <a:sym typeface="Courier New"/>
            </a:endParaRPr>
          </a:p>
        </p:txBody>
      </p:sp>
      <p:sp>
        <p:nvSpPr>
          <p:cNvPr id="4203" name="Google Shape;4203;p464"/>
          <p:cNvSpPr/>
          <p:nvPr/>
        </p:nvSpPr>
        <p:spPr>
          <a:xfrm>
            <a:off x="3833450" y="27739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04" name="Google Shape;4204;p464"/>
          <p:cNvSpPr txBox="1"/>
          <p:nvPr/>
        </p:nvSpPr>
        <p:spPr>
          <a:xfrm>
            <a:off x="3811475" y="2744675"/>
            <a:ext cx="17217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IA générative</a:t>
            </a:r>
            <a:endParaRPr>
              <a:latin typeface="Courier New"/>
              <a:ea typeface="Courier New"/>
              <a:cs typeface="Courier New"/>
              <a:sym typeface="Courier New"/>
            </a:endParaRPr>
          </a:p>
        </p:txBody>
      </p:sp>
      <p:sp>
        <p:nvSpPr>
          <p:cNvPr id="4205" name="Google Shape;4205;p464"/>
          <p:cNvSpPr/>
          <p:nvPr/>
        </p:nvSpPr>
        <p:spPr>
          <a:xfrm>
            <a:off x="3833450" y="15547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06" name="Google Shape;4206;p464"/>
          <p:cNvSpPr txBox="1"/>
          <p:nvPr/>
        </p:nvSpPr>
        <p:spPr>
          <a:xfrm>
            <a:off x="3963875" y="1449275"/>
            <a:ext cx="1295400" cy="4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Base de documents</a:t>
            </a:r>
            <a:endParaRPr>
              <a:latin typeface="Courier New"/>
              <a:ea typeface="Courier New"/>
              <a:cs typeface="Courier New"/>
              <a:sym typeface="Courier New"/>
            </a:endParaRPr>
          </a:p>
        </p:txBody>
      </p:sp>
      <p:cxnSp>
        <p:nvCxnSpPr>
          <p:cNvPr id="4207" name="Google Shape;4207;p464"/>
          <p:cNvCxnSpPr>
            <a:endCxn id="4204" idx="1"/>
          </p:cNvCxnSpPr>
          <p:nvPr/>
        </p:nvCxnSpPr>
        <p:spPr>
          <a:xfrm>
            <a:off x="3122675" y="2957225"/>
            <a:ext cx="688800" cy="3600"/>
          </a:xfrm>
          <a:prstGeom prst="straightConnector1">
            <a:avLst/>
          </a:prstGeom>
          <a:noFill/>
          <a:ln w="9525" cap="flat" cmpd="sng">
            <a:solidFill>
              <a:schemeClr val="dk2"/>
            </a:solidFill>
            <a:prstDash val="solid"/>
            <a:round/>
            <a:headEnd type="none" w="med" len="med"/>
            <a:tailEnd type="triangle" w="med" len="med"/>
          </a:ln>
        </p:spPr>
      </p:cxnSp>
      <p:cxnSp>
        <p:nvCxnSpPr>
          <p:cNvPr id="4208" name="Google Shape;4208;p464"/>
          <p:cNvCxnSpPr/>
          <p:nvPr/>
        </p:nvCxnSpPr>
        <p:spPr>
          <a:xfrm rot="10800000" flipH="1">
            <a:off x="4327275" y="1982625"/>
            <a:ext cx="14700" cy="776700"/>
          </a:xfrm>
          <a:prstGeom prst="straightConnector1">
            <a:avLst/>
          </a:prstGeom>
          <a:noFill/>
          <a:ln w="9525" cap="flat" cmpd="sng">
            <a:solidFill>
              <a:schemeClr val="dk2"/>
            </a:solidFill>
            <a:prstDash val="solid"/>
            <a:round/>
            <a:headEnd type="none" w="med" len="med"/>
            <a:tailEnd type="triangle" w="med" len="med"/>
          </a:ln>
        </p:spPr>
      </p:cxnSp>
      <p:sp>
        <p:nvSpPr>
          <p:cNvPr id="4209" name="Google Shape;4209;p464"/>
          <p:cNvSpPr txBox="1"/>
          <p:nvPr/>
        </p:nvSpPr>
        <p:spPr>
          <a:xfrm>
            <a:off x="1587000" y="2058875"/>
            <a:ext cx="2776800" cy="43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fr">
                <a:latin typeface="Courier New"/>
                <a:ea typeface="Courier New"/>
                <a:cs typeface="Courier New"/>
                <a:sym typeface="Courier New"/>
              </a:rPr>
              <a:t>Demande de documents permettant d’y répondre</a:t>
            </a:r>
            <a:endParaRPr>
              <a:latin typeface="Courier New"/>
              <a:ea typeface="Courier New"/>
              <a:cs typeface="Courier New"/>
              <a:sym typeface="Courier New"/>
            </a:endParaRPr>
          </a:p>
        </p:txBody>
      </p:sp>
      <p:cxnSp>
        <p:nvCxnSpPr>
          <p:cNvPr id="4210" name="Google Shape;4210;p464"/>
          <p:cNvCxnSpPr/>
          <p:nvPr/>
        </p:nvCxnSpPr>
        <p:spPr>
          <a:xfrm>
            <a:off x="4860675" y="1997325"/>
            <a:ext cx="7200" cy="754800"/>
          </a:xfrm>
          <a:prstGeom prst="straightConnector1">
            <a:avLst/>
          </a:prstGeom>
          <a:noFill/>
          <a:ln w="9525" cap="flat" cmpd="sng">
            <a:solidFill>
              <a:schemeClr val="dk2"/>
            </a:solidFill>
            <a:prstDash val="solid"/>
            <a:round/>
            <a:headEnd type="none" w="med" len="med"/>
            <a:tailEnd type="triangle" w="med" len="med"/>
          </a:ln>
        </p:spPr>
      </p:cxnSp>
      <p:sp>
        <p:nvSpPr>
          <p:cNvPr id="4211" name="Google Shape;4211;p464"/>
          <p:cNvSpPr txBox="1"/>
          <p:nvPr/>
        </p:nvSpPr>
        <p:spPr>
          <a:xfrm>
            <a:off x="4863600" y="2058875"/>
            <a:ext cx="27768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Transmission de documents pertinants</a:t>
            </a:r>
            <a:endParaRPr>
              <a:latin typeface="Courier New"/>
              <a:ea typeface="Courier New"/>
              <a:cs typeface="Courier New"/>
              <a:sym typeface="Courier New"/>
            </a:endParaRPr>
          </a:p>
        </p:txBody>
      </p:sp>
      <p:cxnSp>
        <p:nvCxnSpPr>
          <p:cNvPr id="4212" name="Google Shape;4212;p464"/>
          <p:cNvCxnSpPr/>
          <p:nvPr/>
        </p:nvCxnSpPr>
        <p:spPr>
          <a:xfrm>
            <a:off x="5408675" y="2957225"/>
            <a:ext cx="688800" cy="3600"/>
          </a:xfrm>
          <a:prstGeom prst="straightConnector1">
            <a:avLst/>
          </a:prstGeom>
          <a:noFill/>
          <a:ln w="9525" cap="flat" cmpd="sng">
            <a:solidFill>
              <a:schemeClr val="dk2"/>
            </a:solidFill>
            <a:prstDash val="solid"/>
            <a:round/>
            <a:headEnd type="none" w="med" len="med"/>
            <a:tailEnd type="triangle" w="med" len="med"/>
          </a:ln>
        </p:spPr>
      </p:cxnSp>
      <p:sp>
        <p:nvSpPr>
          <p:cNvPr id="4213" name="Google Shape;4213;p464"/>
          <p:cNvSpPr txBox="1"/>
          <p:nvPr/>
        </p:nvSpPr>
        <p:spPr>
          <a:xfrm>
            <a:off x="6057800" y="2744675"/>
            <a:ext cx="10257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Réponse</a:t>
            </a:r>
            <a:endParaRPr>
              <a:latin typeface="Courier New"/>
              <a:ea typeface="Courier New"/>
              <a:cs typeface="Courier New"/>
              <a:sym typeface="Courier New"/>
            </a:endParaRPr>
          </a:p>
        </p:txBody>
      </p:sp>
      <p:cxnSp>
        <p:nvCxnSpPr>
          <p:cNvPr id="4214" name="Google Shape;4214;p464"/>
          <p:cNvCxnSpPr/>
          <p:nvPr/>
        </p:nvCxnSpPr>
        <p:spPr>
          <a:xfrm rot="10800000" flipH="1">
            <a:off x="4139700" y="3100625"/>
            <a:ext cx="373800" cy="754800"/>
          </a:xfrm>
          <a:prstGeom prst="straightConnector1">
            <a:avLst/>
          </a:prstGeom>
          <a:noFill/>
          <a:ln w="9525" cap="flat" cmpd="sng">
            <a:solidFill>
              <a:schemeClr val="dk2"/>
            </a:solidFill>
            <a:prstDash val="solid"/>
            <a:round/>
            <a:headEnd type="none" w="med" len="med"/>
            <a:tailEnd type="triangle" w="med" len="med"/>
          </a:ln>
        </p:spPr>
      </p:cxnSp>
      <p:sp>
        <p:nvSpPr>
          <p:cNvPr id="4215" name="Google Shape;4215;p464"/>
          <p:cNvSpPr txBox="1"/>
          <p:nvPr/>
        </p:nvSpPr>
        <p:spPr>
          <a:xfrm>
            <a:off x="3798275" y="3801200"/>
            <a:ext cx="8646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GPT4</a:t>
            </a:r>
            <a:endParaRPr>
              <a:latin typeface="Courier New"/>
              <a:ea typeface="Courier New"/>
              <a:cs typeface="Courier New"/>
              <a:sym typeface="Courier New"/>
            </a:endParaRPr>
          </a:p>
        </p:txBody>
      </p:sp>
      <p:sp>
        <p:nvSpPr>
          <p:cNvPr id="4216" name="Google Shape;4216;p464"/>
          <p:cNvSpPr txBox="1"/>
          <p:nvPr/>
        </p:nvSpPr>
        <p:spPr>
          <a:xfrm>
            <a:off x="1740875" y="753200"/>
            <a:ext cx="2693400" cy="5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Indexation du web… (openai)</a:t>
            </a:r>
            <a:endParaRPr>
              <a:latin typeface="Courier New"/>
              <a:ea typeface="Courier New"/>
              <a:cs typeface="Courier New"/>
              <a:sym typeface="Courier New"/>
            </a:endParaRPr>
          </a:p>
        </p:txBody>
      </p:sp>
      <p:cxnSp>
        <p:nvCxnSpPr>
          <p:cNvPr id="4217" name="Google Shape;4217;p464"/>
          <p:cNvCxnSpPr/>
          <p:nvPr/>
        </p:nvCxnSpPr>
        <p:spPr>
          <a:xfrm>
            <a:off x="2930775" y="1085850"/>
            <a:ext cx="1201800" cy="567000"/>
          </a:xfrm>
          <a:prstGeom prst="straightConnector1">
            <a:avLst/>
          </a:prstGeom>
          <a:noFill/>
          <a:ln w="9525" cap="flat" cmpd="sng">
            <a:solidFill>
              <a:schemeClr val="dk2"/>
            </a:solidFill>
            <a:prstDash val="solid"/>
            <a:round/>
            <a:headEnd type="none" w="med" len="med"/>
            <a:tailEnd type="triangle" w="med" len="med"/>
          </a:ln>
        </p:spPr>
      </p:cxnSp>
      <p:sp>
        <p:nvSpPr>
          <p:cNvPr id="4218" name="Google Shape;4218;p464"/>
          <p:cNvSpPr txBox="1"/>
          <p:nvPr/>
        </p:nvSpPr>
        <p:spPr>
          <a:xfrm>
            <a:off x="6160475" y="1134200"/>
            <a:ext cx="2693400" cy="5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u="sng">
                <a:latin typeface="Courier New"/>
                <a:ea typeface="Courier New"/>
                <a:cs typeface="Courier New"/>
                <a:sym typeface="Courier New"/>
              </a:rPr>
              <a:t>Information retrieval</a:t>
            </a:r>
            <a:r>
              <a:rPr lang="fr">
                <a:latin typeface="Courier New"/>
                <a:ea typeface="Courier New"/>
                <a:cs typeface="Courier New"/>
                <a:sym typeface="Courier New"/>
              </a:rPr>
              <a:t> d’openai</a:t>
            </a:r>
            <a:endParaRPr>
              <a:latin typeface="Courier New"/>
              <a:ea typeface="Courier New"/>
              <a:cs typeface="Courier New"/>
              <a:sym typeface="Courier New"/>
            </a:endParaRPr>
          </a:p>
        </p:txBody>
      </p:sp>
      <p:cxnSp>
        <p:nvCxnSpPr>
          <p:cNvPr id="4219" name="Google Shape;4219;p464"/>
          <p:cNvCxnSpPr/>
          <p:nvPr/>
        </p:nvCxnSpPr>
        <p:spPr>
          <a:xfrm flipH="1">
            <a:off x="6821475" y="1466850"/>
            <a:ext cx="528900" cy="879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Shape 4223"/>
        <p:cNvGrpSpPr/>
        <p:nvPr/>
      </p:nvGrpSpPr>
      <p:grpSpPr>
        <a:xfrm>
          <a:off x="0" y="0"/>
          <a:ext cx="0" cy="0"/>
          <a:chOff x="0" y="0"/>
          <a:chExt cx="0" cy="0"/>
        </a:xfrm>
      </p:grpSpPr>
      <p:sp>
        <p:nvSpPr>
          <p:cNvPr id="4224" name="Google Shape;4224;p46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Notion d’encodeur (text embedding)</a:t>
            </a:r>
            <a:endParaRPr sz="3200">
              <a:solidFill>
                <a:srgbClr val="707F87"/>
              </a:solidFill>
              <a:latin typeface="Calibri"/>
              <a:ea typeface="Calibri"/>
              <a:cs typeface="Calibri"/>
              <a:sym typeface="Calibri"/>
            </a:endParaRPr>
          </a:p>
        </p:txBody>
      </p:sp>
      <p:cxnSp>
        <p:nvCxnSpPr>
          <p:cNvPr id="4225" name="Google Shape;4225;p46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226" name="Google Shape;4226;p46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7" name="Google Shape;4227;p465"/>
          <p:cNvSpPr/>
          <p:nvPr/>
        </p:nvSpPr>
        <p:spPr>
          <a:xfrm>
            <a:off x="1055075" y="917325"/>
            <a:ext cx="6718800" cy="373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28" name="Google Shape;4228;p465"/>
          <p:cNvSpPr txBox="1"/>
          <p:nvPr/>
        </p:nvSpPr>
        <p:spPr>
          <a:xfrm>
            <a:off x="571500" y="848450"/>
            <a:ext cx="8001000" cy="34731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fr" sz="1800">
                <a:latin typeface="Courier New"/>
                <a:ea typeface="Courier New"/>
                <a:cs typeface="Courier New"/>
                <a:sym typeface="Courier New"/>
              </a:rPr>
              <a:t>Texte -&gt; Point dans un espace à grande dimension</a:t>
            </a:r>
            <a:endParaRPr sz="1800">
              <a:latin typeface="Courier New"/>
              <a:ea typeface="Courier New"/>
              <a:cs typeface="Courier New"/>
              <a:sym typeface="Courier New"/>
            </a:endParaRPr>
          </a:p>
          <a:p>
            <a:pPr marL="0" lvl="0" indent="0" algn="l" rtl="0">
              <a:spcBef>
                <a:spcPts val="0"/>
              </a:spcBef>
              <a:spcAft>
                <a:spcPts val="0"/>
              </a:spcAft>
              <a:buNone/>
            </a:pPr>
            <a:endParaRPr sz="1800">
              <a:latin typeface="Courier New"/>
              <a:ea typeface="Courier New"/>
              <a:cs typeface="Courier New"/>
              <a:sym typeface="Courier New"/>
            </a:endParaRPr>
          </a:p>
          <a:p>
            <a:pPr marL="0" lvl="0" indent="0" algn="l" rtl="0">
              <a:spcBef>
                <a:spcPts val="0"/>
              </a:spcBef>
              <a:spcAft>
                <a:spcPts val="0"/>
              </a:spcAft>
              <a:buNone/>
            </a:pPr>
            <a:r>
              <a:rPr lang="fr" sz="1100">
                <a:latin typeface="Courier New"/>
                <a:ea typeface="Courier New"/>
                <a:cs typeface="Courier New"/>
                <a:sym typeface="Courier New"/>
              </a:rPr>
              <a:t>"Un homme a appelé les pompiers pour sa mère, Denise Coqueray, âgée de 89 ans, qui était inconsciente et respirait faiblement dans son appartement situé à Pontarlier, au 15B Montrieux, au troisième étage, espace 3. L'appel a été passé alors que l'homme venait d'arriver chez sa mère après qu'elle l'ait appelé. Il a tenté de la mettre sur le côté et a commencé un massage cardiaque sous les instructions du SAMU, qui a été alerté par les pompiers. La victime ne semblait plus respirer et avait de la mousse sortant de sa bouche. L'homme a continué le massage cardiaque jusqu'à l'arrivée des pompiers."</a:t>
            </a:r>
            <a:endParaRPr sz="1100">
              <a:latin typeface="Courier New"/>
              <a:ea typeface="Courier New"/>
              <a:cs typeface="Courier New"/>
              <a:sym typeface="Courier New"/>
            </a:endParaRPr>
          </a:p>
          <a:p>
            <a:pPr marL="0" lvl="0" indent="0" algn="l" rtl="0">
              <a:spcBef>
                <a:spcPts val="0"/>
              </a:spcBef>
              <a:spcAft>
                <a:spcPts val="0"/>
              </a:spcAft>
              <a:buNone/>
            </a:pPr>
            <a:endParaRPr sz="1800">
              <a:latin typeface="Courier New"/>
              <a:ea typeface="Courier New"/>
              <a:cs typeface="Courier New"/>
              <a:sym typeface="Courier New"/>
            </a:endParaRPr>
          </a:p>
          <a:p>
            <a:pPr marL="0" lvl="0" indent="0" algn="l" rtl="0">
              <a:spcBef>
                <a:spcPts val="0"/>
              </a:spcBef>
              <a:spcAft>
                <a:spcPts val="0"/>
              </a:spcAft>
              <a:buNone/>
            </a:pPr>
            <a:r>
              <a:rPr lang="fr" sz="1100">
                <a:latin typeface="Courier New"/>
                <a:ea typeface="Courier New"/>
                <a:cs typeface="Courier New"/>
                <a:sym typeface="Courier New"/>
              </a:rPr>
              <a:t> 	=&gt;	   (3.61810774e-02, -7.07962038e-03,  6.30683303e-02,  4.40793931e-02,</a:t>
            </a:r>
            <a:endParaRPr sz="1100">
              <a:latin typeface="Courier New"/>
              <a:ea typeface="Courier New"/>
              <a:cs typeface="Courier New"/>
              <a:sym typeface="Courier New"/>
            </a:endParaRPr>
          </a:p>
          <a:p>
            <a:pPr marL="0" lvl="0" indent="0" algn="l" rtl="0">
              <a:spcBef>
                <a:spcPts val="0"/>
              </a:spcBef>
              <a:spcAft>
                <a:spcPts val="0"/>
              </a:spcAft>
              <a:buNone/>
            </a:pPr>
            <a:r>
              <a:rPr lang="fr" sz="1100">
                <a:latin typeface="Courier New"/>
                <a:ea typeface="Courier New"/>
                <a:cs typeface="Courier New"/>
                <a:sym typeface="Courier New"/>
              </a:rPr>
              <a:t>              -8.10349453e-03, -1.06227538e-02, -4.30347323e-02,  2.26140857e-01,</a:t>
            </a:r>
            <a:endParaRPr sz="1100">
              <a:latin typeface="Courier New"/>
              <a:ea typeface="Courier New"/>
              <a:cs typeface="Courier New"/>
              <a:sym typeface="Courier New"/>
            </a:endParaRPr>
          </a:p>
          <a:p>
            <a:pPr marL="0" lvl="0" indent="0" algn="l" rtl="0">
              <a:spcBef>
                <a:spcPts val="0"/>
              </a:spcBef>
              <a:spcAft>
                <a:spcPts val="0"/>
              </a:spcAft>
              <a:buNone/>
            </a:pPr>
            <a:r>
              <a:rPr lang="fr" sz="1100">
                <a:latin typeface="Courier New"/>
                <a:ea typeface="Courier New"/>
                <a:cs typeface="Courier New"/>
                <a:sym typeface="Courier New"/>
              </a:rPr>
              <a:t>              -1.70867350e-02,  9.94437113e-02,  2.93448102e-02,  5.53177670e-02,</a:t>
            </a:r>
            <a:endParaRPr sz="1100">
              <a:latin typeface="Courier New"/>
              <a:ea typeface="Courier New"/>
              <a:cs typeface="Courier New"/>
              <a:sym typeface="Courier New"/>
            </a:endParaRPr>
          </a:p>
          <a:p>
            <a:pPr marL="0" lvl="0" indent="0" algn="l" rtl="0">
              <a:spcBef>
                <a:spcPts val="0"/>
              </a:spcBef>
              <a:spcAft>
                <a:spcPts val="0"/>
              </a:spcAft>
              <a:buNone/>
            </a:pPr>
            <a:r>
              <a:rPr lang="fr" sz="1100">
                <a:latin typeface="Courier New"/>
                <a:ea typeface="Courier New"/>
                <a:cs typeface="Courier New"/>
                <a:sym typeface="Courier New"/>
              </a:rPr>
              <a:t>              -8.83273110e-02,  6.70041442e-02,  2.99073011e-01, -7.07272589e-02,</a:t>
            </a:r>
            <a:endParaRPr sz="1100">
              <a:latin typeface="Courier New"/>
              <a:ea typeface="Courier New"/>
              <a:cs typeface="Courier New"/>
              <a:sym typeface="Courier New"/>
            </a:endParaRPr>
          </a:p>
          <a:p>
            <a:pPr marL="0" lvl="0" indent="0" algn="l" rtl="0">
              <a:spcBef>
                <a:spcPts val="0"/>
              </a:spcBef>
              <a:spcAft>
                <a:spcPts val="0"/>
              </a:spcAft>
              <a:buNone/>
            </a:pPr>
            <a:r>
              <a:rPr lang="fr" sz="1100">
                <a:latin typeface="Courier New"/>
                <a:ea typeface="Courier New"/>
                <a:cs typeface="Courier New"/>
                <a:sym typeface="Courier New"/>
              </a:rPr>
              <a:t>               6.91919848e-02, -8.07228163e-02,  1.26279414e-01, -1.75416589e-01,</a:t>
            </a:r>
            <a:endParaRPr sz="1100">
              <a:latin typeface="Courier New"/>
              <a:ea typeface="Courier New"/>
              <a:cs typeface="Courier New"/>
              <a:sym typeface="Courier New"/>
            </a:endParaRPr>
          </a:p>
          <a:p>
            <a:pPr marL="0" lvl="0" indent="0" algn="l" rtl="0">
              <a:spcBef>
                <a:spcPts val="0"/>
              </a:spcBef>
              <a:spcAft>
                <a:spcPts val="0"/>
              </a:spcAft>
              <a:buNone/>
            </a:pPr>
            <a:r>
              <a:rPr lang="fr" sz="1100">
                <a:latin typeface="Courier New"/>
                <a:ea typeface="Courier New"/>
                <a:cs typeface="Courier New"/>
                <a:sym typeface="Courier New"/>
              </a:rPr>
              <a:t>               1.01099983e-01, -8.13023224e-02,  6.05805442e-02, -2.42160276e-01,</a:t>
            </a:r>
            <a:endParaRPr sz="1100">
              <a:latin typeface="Courier New"/>
              <a:ea typeface="Courier New"/>
              <a:cs typeface="Courier New"/>
              <a:sym typeface="Courier New"/>
            </a:endParaRPr>
          </a:p>
          <a:p>
            <a:pPr marL="0" lvl="0" indent="0" algn="l" rtl="0">
              <a:spcBef>
                <a:spcPts val="0"/>
              </a:spcBef>
              <a:spcAft>
                <a:spcPts val="0"/>
              </a:spcAft>
              <a:buNone/>
            </a:pPr>
            <a:r>
              <a:rPr lang="fr" sz="1100">
                <a:latin typeface="Courier New"/>
                <a:ea typeface="Courier New"/>
                <a:cs typeface="Courier New"/>
                <a:sym typeface="Courier New"/>
              </a:rPr>
              <a:t>               6.58614114e-02, -2.20147222e-01, -7.01334924e-02,  3.59094180e-02,</a:t>
            </a:r>
            <a:endParaRPr sz="1100">
              <a:latin typeface="Courier New"/>
              <a:ea typeface="Courier New"/>
              <a:cs typeface="Courier New"/>
              <a:sym typeface="Courier New"/>
            </a:endParaRPr>
          </a:p>
          <a:p>
            <a:pPr marL="0" lvl="0" indent="0" algn="l" rtl="0">
              <a:spcBef>
                <a:spcPts val="0"/>
              </a:spcBef>
              <a:spcAft>
                <a:spcPts val="0"/>
              </a:spcAft>
              <a:buNone/>
            </a:pPr>
            <a:r>
              <a:rPr lang="fr" sz="1100">
                <a:latin typeface="Courier New"/>
                <a:ea typeface="Courier New"/>
                <a:cs typeface="Courier New"/>
                <a:sym typeface="Courier New"/>
              </a:rPr>
              <a:t>              -2.04938389e-02,  2.06715446e-02,  6.21876381e-02, -9.49330255e-02)</a:t>
            </a:r>
            <a:endParaRPr sz="1100">
              <a:latin typeface="Courier New"/>
              <a:ea typeface="Courier New"/>
              <a:cs typeface="Courier New"/>
              <a:sym typeface="Courier New"/>
            </a:endParaRPr>
          </a:p>
          <a:p>
            <a:pPr marL="0" lvl="0" indent="0" algn="l" rtl="0">
              <a:spcBef>
                <a:spcPts val="0"/>
              </a:spcBef>
              <a:spcAft>
                <a:spcPts val="0"/>
              </a:spcAft>
              <a:buNone/>
            </a:pPr>
            <a:endParaRPr sz="1600">
              <a:latin typeface="Courier New"/>
              <a:ea typeface="Courier New"/>
              <a:cs typeface="Courier New"/>
              <a:sym typeface="Courier New"/>
            </a:endParaRPr>
          </a:p>
          <a:p>
            <a:pPr marL="0" lvl="0" indent="0" algn="l" rtl="0">
              <a:spcBef>
                <a:spcPts val="0"/>
              </a:spcBef>
              <a:spcAft>
                <a:spcPts val="0"/>
              </a:spcAft>
              <a:buNone/>
            </a:pPr>
            <a:endParaRPr sz="1600">
              <a:latin typeface="Courier New"/>
              <a:ea typeface="Courier New"/>
              <a:cs typeface="Courier New"/>
              <a:sym typeface="Courier New"/>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4232"/>
        <p:cNvGrpSpPr/>
        <p:nvPr/>
      </p:nvGrpSpPr>
      <p:grpSpPr>
        <a:xfrm>
          <a:off x="0" y="0"/>
          <a:ext cx="0" cy="0"/>
          <a:chOff x="0" y="0"/>
          <a:chExt cx="0" cy="0"/>
        </a:xfrm>
      </p:grpSpPr>
      <p:sp>
        <p:nvSpPr>
          <p:cNvPr id="4233" name="Google Shape;4233;p46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Exemple d’encodeur : présence de mots-clés</a:t>
            </a:r>
            <a:endParaRPr sz="3200">
              <a:solidFill>
                <a:srgbClr val="707F87"/>
              </a:solidFill>
              <a:latin typeface="Calibri"/>
              <a:ea typeface="Calibri"/>
              <a:cs typeface="Calibri"/>
              <a:sym typeface="Calibri"/>
            </a:endParaRPr>
          </a:p>
        </p:txBody>
      </p:sp>
      <p:cxnSp>
        <p:nvCxnSpPr>
          <p:cNvPr id="4234" name="Google Shape;4234;p46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235" name="Google Shape;4235;p46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236" name="Google Shape;4236;p466"/>
          <p:cNvPicPr preferRelativeResize="0"/>
          <p:nvPr/>
        </p:nvPicPr>
        <p:blipFill>
          <a:blip r:embed="rId3">
            <a:alphaModFix/>
          </a:blip>
          <a:stretch>
            <a:fillRect/>
          </a:stretch>
        </p:blipFill>
        <p:spPr>
          <a:xfrm>
            <a:off x="152400" y="1368601"/>
            <a:ext cx="8839201" cy="1143259"/>
          </a:xfrm>
          <a:prstGeom prst="rect">
            <a:avLst/>
          </a:prstGeom>
          <a:noFill/>
          <a:ln>
            <a:noFill/>
          </a:ln>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4240"/>
        <p:cNvGrpSpPr/>
        <p:nvPr/>
      </p:nvGrpSpPr>
      <p:grpSpPr>
        <a:xfrm>
          <a:off x="0" y="0"/>
          <a:ext cx="0" cy="0"/>
          <a:chOff x="0" y="0"/>
          <a:chExt cx="0" cy="0"/>
        </a:xfrm>
      </p:grpSpPr>
      <p:sp>
        <p:nvSpPr>
          <p:cNvPr id="4241" name="Google Shape;4241;p46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Exemple d’encodeur : présence de mots-clés</a:t>
            </a:r>
            <a:endParaRPr sz="3200">
              <a:solidFill>
                <a:srgbClr val="707F87"/>
              </a:solidFill>
              <a:latin typeface="Calibri"/>
              <a:ea typeface="Calibri"/>
              <a:cs typeface="Calibri"/>
              <a:sym typeface="Calibri"/>
            </a:endParaRPr>
          </a:p>
        </p:txBody>
      </p:sp>
      <p:cxnSp>
        <p:nvCxnSpPr>
          <p:cNvPr id="4242" name="Google Shape;4242;p46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243" name="Google Shape;4243;p46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244" name="Google Shape;4244;p467"/>
          <p:cNvPicPr preferRelativeResize="0"/>
          <p:nvPr/>
        </p:nvPicPr>
        <p:blipFill>
          <a:blip r:embed="rId3">
            <a:alphaModFix/>
          </a:blip>
          <a:stretch>
            <a:fillRect/>
          </a:stretch>
        </p:blipFill>
        <p:spPr>
          <a:xfrm>
            <a:off x="152400" y="1368601"/>
            <a:ext cx="8839201" cy="1143259"/>
          </a:xfrm>
          <a:prstGeom prst="rect">
            <a:avLst/>
          </a:prstGeom>
          <a:noFill/>
          <a:ln>
            <a:noFill/>
          </a:ln>
        </p:spPr>
      </p:pic>
      <p:sp>
        <p:nvSpPr>
          <p:cNvPr id="4245" name="Google Shape;4245;p467"/>
          <p:cNvSpPr txBox="1"/>
          <p:nvPr/>
        </p:nvSpPr>
        <p:spPr>
          <a:xfrm>
            <a:off x="674075" y="2653800"/>
            <a:ext cx="7898400" cy="4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a:latin typeface="Courier New"/>
                <a:ea typeface="Courier New"/>
                <a:cs typeface="Courier New"/>
                <a:sym typeface="Courier New"/>
              </a:rPr>
              <a:t>=&gt; Coordonnées proches = sens voisin (sémantique)</a:t>
            </a:r>
            <a:endParaRPr sz="1500">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lvl="0"/>
            <a:r>
              <a:rPr lang="fr-FR" sz="3200" dirty="0">
                <a:solidFill>
                  <a:srgbClr val="707F87"/>
                </a:solidFill>
                <a:latin typeface="Calibri"/>
                <a:ea typeface="Calibri"/>
                <a:cs typeface="Calibri"/>
                <a:sym typeface="Calibri"/>
              </a:rPr>
              <a:t>L’IA sur la parole</a:t>
            </a:r>
          </a:p>
        </p:txBody>
      </p:sp>
      <p:cxnSp>
        <p:nvCxnSpPr>
          <p:cNvPr id="683" name="Google Shape;683;p6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684" name="Google Shape;684;p63"/>
          <p:cNvSpPr txBox="1"/>
          <p:nvPr/>
        </p:nvSpPr>
        <p:spPr>
          <a:xfrm>
            <a:off x="4258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p63"/>
          <p:cNvSpPr txBox="1"/>
          <p:nvPr/>
        </p:nvSpPr>
        <p:spPr>
          <a:xfrm>
            <a:off x="566950" y="1020525"/>
            <a:ext cx="7970700" cy="1339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Sentiment analysis</a:t>
            </a:r>
            <a:endParaRPr sz="1500">
              <a:latin typeface="Courier New"/>
              <a:ea typeface="Courier New"/>
              <a:cs typeface="Courier New"/>
              <a:sym typeface="Courier New"/>
            </a:endParaRPr>
          </a:p>
          <a:p>
            <a:pPr marL="457200" lvl="0" indent="0" algn="l" rtl="0">
              <a:spcBef>
                <a:spcPts val="0"/>
              </a:spcBef>
              <a:spcAft>
                <a:spcPts val="0"/>
              </a:spcAft>
              <a:buNone/>
            </a:pP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Speech to text</a:t>
            </a:r>
            <a:endParaRPr sz="1500">
              <a:latin typeface="Courier New"/>
              <a:ea typeface="Courier New"/>
              <a:cs typeface="Courier New"/>
              <a:sym typeface="Courier New"/>
            </a:endParaRPr>
          </a:p>
          <a:p>
            <a:pPr marL="457200" lvl="0" indent="0" algn="l" rtl="0">
              <a:spcBef>
                <a:spcPts val="0"/>
              </a:spcBef>
              <a:spcAft>
                <a:spcPts val="0"/>
              </a:spcAft>
              <a:buNone/>
            </a:pP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Diarization :</a:t>
            </a:r>
            <a:endParaRPr sz="1500">
              <a:latin typeface="Courier New"/>
              <a:ea typeface="Courier New"/>
              <a:cs typeface="Courier New"/>
              <a:sym typeface="Courier New"/>
            </a:endParaRPr>
          </a:p>
        </p:txBody>
      </p:sp>
      <p:pic>
        <p:nvPicPr>
          <p:cNvPr id="686" name="Google Shape;686;p63"/>
          <p:cNvPicPr preferRelativeResize="0"/>
          <p:nvPr/>
        </p:nvPicPr>
        <p:blipFill>
          <a:blip r:embed="rId3">
            <a:alphaModFix/>
          </a:blip>
          <a:stretch>
            <a:fillRect/>
          </a:stretch>
        </p:blipFill>
        <p:spPr>
          <a:xfrm>
            <a:off x="1200150" y="2518425"/>
            <a:ext cx="6743700" cy="1609725"/>
          </a:xfrm>
          <a:prstGeom prst="rect">
            <a:avLst/>
          </a:prstGeom>
          <a:noFill/>
          <a:ln>
            <a:noFill/>
          </a:ln>
        </p:spPr>
      </p:pic>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4249"/>
        <p:cNvGrpSpPr/>
        <p:nvPr/>
      </p:nvGrpSpPr>
      <p:grpSpPr>
        <a:xfrm>
          <a:off x="0" y="0"/>
          <a:ext cx="0" cy="0"/>
          <a:chOff x="0" y="0"/>
          <a:chExt cx="0" cy="0"/>
        </a:xfrm>
      </p:grpSpPr>
      <p:sp>
        <p:nvSpPr>
          <p:cNvPr id="4250" name="Google Shape;4250;p46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Encodage sémantique</a:t>
            </a:r>
            <a:endParaRPr sz="3200">
              <a:solidFill>
                <a:srgbClr val="707F87"/>
              </a:solidFill>
              <a:latin typeface="Calibri"/>
              <a:ea typeface="Calibri"/>
              <a:cs typeface="Calibri"/>
              <a:sym typeface="Calibri"/>
            </a:endParaRPr>
          </a:p>
        </p:txBody>
      </p:sp>
      <p:cxnSp>
        <p:nvCxnSpPr>
          <p:cNvPr id="4251" name="Google Shape;4251;p46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252" name="Google Shape;4252;p46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3" name="Google Shape;4253;p468"/>
          <p:cNvSpPr/>
          <p:nvPr/>
        </p:nvSpPr>
        <p:spPr>
          <a:xfrm>
            <a:off x="37001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4" name="Google Shape;4254;p468"/>
          <p:cNvSpPr/>
          <p:nvPr/>
        </p:nvSpPr>
        <p:spPr>
          <a:xfrm>
            <a:off x="3852500" y="1504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5" name="Google Shape;4255;p468"/>
          <p:cNvSpPr/>
          <p:nvPr/>
        </p:nvSpPr>
        <p:spPr>
          <a:xfrm>
            <a:off x="40049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6" name="Google Shape;4256;p468"/>
          <p:cNvSpPr/>
          <p:nvPr/>
        </p:nvSpPr>
        <p:spPr>
          <a:xfrm>
            <a:off x="41573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7" name="Google Shape;4257;p468"/>
          <p:cNvSpPr/>
          <p:nvPr/>
        </p:nvSpPr>
        <p:spPr>
          <a:xfrm>
            <a:off x="42335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8" name="Google Shape;4258;p468"/>
          <p:cNvSpPr/>
          <p:nvPr/>
        </p:nvSpPr>
        <p:spPr>
          <a:xfrm>
            <a:off x="4385900" y="2495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9" name="Google Shape;4259;p468"/>
          <p:cNvSpPr/>
          <p:nvPr/>
        </p:nvSpPr>
        <p:spPr>
          <a:xfrm>
            <a:off x="43859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0" name="Google Shape;4260;p468"/>
          <p:cNvSpPr/>
          <p:nvPr/>
        </p:nvSpPr>
        <p:spPr>
          <a:xfrm>
            <a:off x="4538300" y="2724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1" name="Google Shape;4261;p468"/>
          <p:cNvSpPr/>
          <p:nvPr/>
        </p:nvSpPr>
        <p:spPr>
          <a:xfrm>
            <a:off x="47669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2" name="Google Shape;4262;p468"/>
          <p:cNvSpPr/>
          <p:nvPr/>
        </p:nvSpPr>
        <p:spPr>
          <a:xfrm>
            <a:off x="4614500" y="2571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3" name="Google Shape;4263;p468"/>
          <p:cNvSpPr/>
          <p:nvPr/>
        </p:nvSpPr>
        <p:spPr>
          <a:xfrm>
            <a:off x="27095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4" name="Google Shape;4264;p468"/>
          <p:cNvSpPr/>
          <p:nvPr/>
        </p:nvSpPr>
        <p:spPr>
          <a:xfrm>
            <a:off x="25571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5" name="Google Shape;4265;p468"/>
          <p:cNvSpPr/>
          <p:nvPr/>
        </p:nvSpPr>
        <p:spPr>
          <a:xfrm>
            <a:off x="2709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6" name="Google Shape;4266;p468"/>
          <p:cNvSpPr/>
          <p:nvPr/>
        </p:nvSpPr>
        <p:spPr>
          <a:xfrm>
            <a:off x="27857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7" name="Google Shape;4267;p468"/>
          <p:cNvSpPr/>
          <p:nvPr/>
        </p:nvSpPr>
        <p:spPr>
          <a:xfrm>
            <a:off x="2404700" y="1885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8" name="Google Shape;4268;p468"/>
          <p:cNvSpPr/>
          <p:nvPr/>
        </p:nvSpPr>
        <p:spPr>
          <a:xfrm>
            <a:off x="24809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9" name="Google Shape;4269;p468"/>
          <p:cNvSpPr/>
          <p:nvPr/>
        </p:nvSpPr>
        <p:spPr>
          <a:xfrm>
            <a:off x="23285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0" name="Google Shape;4270;p468"/>
          <p:cNvSpPr/>
          <p:nvPr/>
        </p:nvSpPr>
        <p:spPr>
          <a:xfrm>
            <a:off x="39287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1" name="Google Shape;4271;p468"/>
          <p:cNvSpPr/>
          <p:nvPr/>
        </p:nvSpPr>
        <p:spPr>
          <a:xfrm>
            <a:off x="3547700" y="4019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2" name="Google Shape;4272;p468"/>
          <p:cNvSpPr/>
          <p:nvPr/>
        </p:nvSpPr>
        <p:spPr>
          <a:xfrm>
            <a:off x="3852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3" name="Google Shape;4273;p468"/>
          <p:cNvSpPr/>
          <p:nvPr/>
        </p:nvSpPr>
        <p:spPr>
          <a:xfrm>
            <a:off x="3928700" y="3257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4" name="Google Shape;4274;p468"/>
          <p:cNvSpPr/>
          <p:nvPr/>
        </p:nvSpPr>
        <p:spPr>
          <a:xfrm>
            <a:off x="18713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5" name="Google Shape;4275;p468"/>
          <p:cNvSpPr/>
          <p:nvPr/>
        </p:nvSpPr>
        <p:spPr>
          <a:xfrm>
            <a:off x="17951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6" name="Google Shape;4276;p468"/>
          <p:cNvSpPr/>
          <p:nvPr/>
        </p:nvSpPr>
        <p:spPr>
          <a:xfrm>
            <a:off x="2709500" y="971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77" name="Google Shape;4277;p468"/>
          <p:cNvSpPr txBox="1"/>
          <p:nvPr/>
        </p:nvSpPr>
        <p:spPr>
          <a:xfrm>
            <a:off x="5106875" y="917325"/>
            <a:ext cx="3729300" cy="3363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Nos morceaux d’information sont des points</a:t>
            </a:r>
            <a:br>
              <a:rPr lang="fr" sz="1500">
                <a:latin typeface="Courier New"/>
                <a:ea typeface="Courier New"/>
                <a:cs typeface="Courier New"/>
                <a:sym typeface="Courier New"/>
              </a:rPr>
            </a:br>
            <a:endParaRPr sz="1500">
              <a:latin typeface="Courier New"/>
              <a:ea typeface="Courier New"/>
              <a:cs typeface="Courier New"/>
              <a:sym typeface="Courier New"/>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4281"/>
        <p:cNvGrpSpPr/>
        <p:nvPr/>
      </p:nvGrpSpPr>
      <p:grpSpPr>
        <a:xfrm>
          <a:off x="0" y="0"/>
          <a:ext cx="0" cy="0"/>
          <a:chOff x="0" y="0"/>
          <a:chExt cx="0" cy="0"/>
        </a:xfrm>
      </p:grpSpPr>
      <p:sp>
        <p:nvSpPr>
          <p:cNvPr id="4282" name="Google Shape;4282;p46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Encodage sémantique</a:t>
            </a:r>
            <a:endParaRPr sz="3200">
              <a:solidFill>
                <a:srgbClr val="707F87"/>
              </a:solidFill>
              <a:latin typeface="Calibri"/>
              <a:ea typeface="Calibri"/>
              <a:cs typeface="Calibri"/>
              <a:sym typeface="Calibri"/>
            </a:endParaRPr>
          </a:p>
        </p:txBody>
      </p:sp>
      <p:cxnSp>
        <p:nvCxnSpPr>
          <p:cNvPr id="4283" name="Google Shape;4283;p46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284" name="Google Shape;4284;p46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5" name="Google Shape;4285;p469"/>
          <p:cNvSpPr/>
          <p:nvPr/>
        </p:nvSpPr>
        <p:spPr>
          <a:xfrm>
            <a:off x="37001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86" name="Google Shape;4286;p469"/>
          <p:cNvSpPr/>
          <p:nvPr/>
        </p:nvSpPr>
        <p:spPr>
          <a:xfrm>
            <a:off x="3852500" y="1504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87" name="Google Shape;4287;p469"/>
          <p:cNvSpPr/>
          <p:nvPr/>
        </p:nvSpPr>
        <p:spPr>
          <a:xfrm>
            <a:off x="40049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88" name="Google Shape;4288;p469"/>
          <p:cNvSpPr/>
          <p:nvPr/>
        </p:nvSpPr>
        <p:spPr>
          <a:xfrm>
            <a:off x="41573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89" name="Google Shape;4289;p469"/>
          <p:cNvSpPr/>
          <p:nvPr/>
        </p:nvSpPr>
        <p:spPr>
          <a:xfrm>
            <a:off x="42335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0" name="Google Shape;4290;p469"/>
          <p:cNvSpPr/>
          <p:nvPr/>
        </p:nvSpPr>
        <p:spPr>
          <a:xfrm>
            <a:off x="4385900" y="2495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1" name="Google Shape;4291;p469"/>
          <p:cNvSpPr/>
          <p:nvPr/>
        </p:nvSpPr>
        <p:spPr>
          <a:xfrm>
            <a:off x="43859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2" name="Google Shape;4292;p469"/>
          <p:cNvSpPr/>
          <p:nvPr/>
        </p:nvSpPr>
        <p:spPr>
          <a:xfrm>
            <a:off x="4538300" y="2724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3" name="Google Shape;4293;p469"/>
          <p:cNvSpPr/>
          <p:nvPr/>
        </p:nvSpPr>
        <p:spPr>
          <a:xfrm>
            <a:off x="47669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4" name="Google Shape;4294;p469"/>
          <p:cNvSpPr/>
          <p:nvPr/>
        </p:nvSpPr>
        <p:spPr>
          <a:xfrm>
            <a:off x="4614500" y="2571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5" name="Google Shape;4295;p469"/>
          <p:cNvSpPr/>
          <p:nvPr/>
        </p:nvSpPr>
        <p:spPr>
          <a:xfrm>
            <a:off x="27095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6" name="Google Shape;4296;p469"/>
          <p:cNvSpPr/>
          <p:nvPr/>
        </p:nvSpPr>
        <p:spPr>
          <a:xfrm>
            <a:off x="25571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7" name="Google Shape;4297;p469"/>
          <p:cNvSpPr/>
          <p:nvPr/>
        </p:nvSpPr>
        <p:spPr>
          <a:xfrm>
            <a:off x="2709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8" name="Google Shape;4298;p469"/>
          <p:cNvSpPr/>
          <p:nvPr/>
        </p:nvSpPr>
        <p:spPr>
          <a:xfrm>
            <a:off x="27857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99" name="Google Shape;4299;p469"/>
          <p:cNvSpPr/>
          <p:nvPr/>
        </p:nvSpPr>
        <p:spPr>
          <a:xfrm>
            <a:off x="2404700" y="1885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0" name="Google Shape;4300;p469"/>
          <p:cNvSpPr/>
          <p:nvPr/>
        </p:nvSpPr>
        <p:spPr>
          <a:xfrm>
            <a:off x="24809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1" name="Google Shape;4301;p469"/>
          <p:cNvSpPr/>
          <p:nvPr/>
        </p:nvSpPr>
        <p:spPr>
          <a:xfrm>
            <a:off x="23285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2" name="Google Shape;4302;p469"/>
          <p:cNvSpPr/>
          <p:nvPr/>
        </p:nvSpPr>
        <p:spPr>
          <a:xfrm>
            <a:off x="39287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3" name="Google Shape;4303;p469"/>
          <p:cNvSpPr/>
          <p:nvPr/>
        </p:nvSpPr>
        <p:spPr>
          <a:xfrm>
            <a:off x="3547700" y="4019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4" name="Google Shape;4304;p469"/>
          <p:cNvSpPr/>
          <p:nvPr/>
        </p:nvSpPr>
        <p:spPr>
          <a:xfrm>
            <a:off x="3852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5" name="Google Shape;4305;p469"/>
          <p:cNvSpPr/>
          <p:nvPr/>
        </p:nvSpPr>
        <p:spPr>
          <a:xfrm>
            <a:off x="3928700" y="3257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6" name="Google Shape;4306;p469"/>
          <p:cNvSpPr/>
          <p:nvPr/>
        </p:nvSpPr>
        <p:spPr>
          <a:xfrm>
            <a:off x="18713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7" name="Google Shape;4307;p469"/>
          <p:cNvSpPr/>
          <p:nvPr/>
        </p:nvSpPr>
        <p:spPr>
          <a:xfrm>
            <a:off x="17951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8" name="Google Shape;4308;p469"/>
          <p:cNvSpPr/>
          <p:nvPr/>
        </p:nvSpPr>
        <p:spPr>
          <a:xfrm>
            <a:off x="2709500" y="971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09" name="Google Shape;4309;p469"/>
          <p:cNvSpPr txBox="1"/>
          <p:nvPr/>
        </p:nvSpPr>
        <p:spPr>
          <a:xfrm>
            <a:off x="5106875" y="917325"/>
            <a:ext cx="3729300" cy="3363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Nos morceaux d’information sont des points</a:t>
            </a:r>
            <a:br>
              <a:rPr lang="fr" sz="1500">
                <a:latin typeface="Courier New"/>
                <a:ea typeface="Courier New"/>
                <a:cs typeface="Courier New"/>
                <a:sym typeface="Courier New"/>
              </a:rPr>
            </a:br>
            <a:endParaRPr sz="1500">
              <a:latin typeface="Courier New"/>
              <a:ea typeface="Courier New"/>
              <a:cs typeface="Courier New"/>
              <a:sym typeface="Courier New"/>
            </a:endParaRPr>
          </a:p>
        </p:txBody>
      </p:sp>
      <p:pic>
        <p:nvPicPr>
          <p:cNvPr id="4310" name="Google Shape;4310;p469"/>
          <p:cNvPicPr preferRelativeResize="0"/>
          <p:nvPr/>
        </p:nvPicPr>
        <p:blipFill>
          <a:blip r:embed="rId3">
            <a:alphaModFix/>
          </a:blip>
          <a:stretch>
            <a:fillRect/>
          </a:stretch>
        </p:blipFill>
        <p:spPr>
          <a:xfrm>
            <a:off x="5860075" y="2623475"/>
            <a:ext cx="3071451" cy="2191775"/>
          </a:xfrm>
          <a:prstGeom prst="rect">
            <a:avLst/>
          </a:prstGeom>
          <a:noFill/>
          <a:ln>
            <a:noFill/>
          </a:ln>
        </p:spPr>
      </p:pic>
      <p:cxnSp>
        <p:nvCxnSpPr>
          <p:cNvPr id="4311" name="Google Shape;4311;p469"/>
          <p:cNvCxnSpPr/>
          <p:nvPr/>
        </p:nvCxnSpPr>
        <p:spPr>
          <a:xfrm rot="10800000">
            <a:off x="4856027" y="2900647"/>
            <a:ext cx="1459800" cy="793500"/>
          </a:xfrm>
          <a:prstGeom prst="straightConnector1">
            <a:avLst/>
          </a:prstGeom>
          <a:noFill/>
          <a:ln w="9525" cap="flat" cmpd="sng">
            <a:solidFill>
              <a:schemeClr val="dk2"/>
            </a:solidFill>
            <a:prstDash val="solid"/>
            <a:round/>
            <a:headEnd type="none" w="med" len="med"/>
            <a:tailEnd type="triangle" w="med" len="med"/>
          </a:ln>
        </p:spPr>
      </p:cxnSp>
      <p:sp>
        <p:nvSpPr>
          <p:cNvPr id="4312" name="Google Shape;4312;p469"/>
          <p:cNvSpPr txBox="1"/>
          <p:nvPr/>
        </p:nvSpPr>
        <p:spPr>
          <a:xfrm>
            <a:off x="153875" y="3043350"/>
            <a:ext cx="2022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La protection des personnes, des biens et de l'environnement en application du 3° de l'article L 1424-2 du code général des collectivités territoriales seront les objectifs des SDIS.</a:t>
            </a:r>
            <a:endParaRPr sz="1000"/>
          </a:p>
        </p:txBody>
      </p:sp>
      <p:cxnSp>
        <p:nvCxnSpPr>
          <p:cNvPr id="4313" name="Google Shape;4313;p469"/>
          <p:cNvCxnSpPr/>
          <p:nvPr/>
        </p:nvCxnSpPr>
        <p:spPr>
          <a:xfrm rot="10800000" flipH="1">
            <a:off x="1025775" y="1529125"/>
            <a:ext cx="782400" cy="1593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4317"/>
        <p:cNvGrpSpPr/>
        <p:nvPr/>
      </p:nvGrpSpPr>
      <p:grpSpPr>
        <a:xfrm>
          <a:off x="0" y="0"/>
          <a:ext cx="0" cy="0"/>
          <a:chOff x="0" y="0"/>
          <a:chExt cx="0" cy="0"/>
        </a:xfrm>
      </p:grpSpPr>
      <p:sp>
        <p:nvSpPr>
          <p:cNvPr id="4318" name="Google Shape;4318;p47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Encodage sémantique</a:t>
            </a:r>
            <a:endParaRPr sz="3200">
              <a:solidFill>
                <a:srgbClr val="707F87"/>
              </a:solidFill>
              <a:latin typeface="Calibri"/>
              <a:ea typeface="Calibri"/>
              <a:cs typeface="Calibri"/>
              <a:sym typeface="Calibri"/>
            </a:endParaRPr>
          </a:p>
        </p:txBody>
      </p:sp>
      <p:cxnSp>
        <p:nvCxnSpPr>
          <p:cNvPr id="4319" name="Google Shape;4319;p47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320" name="Google Shape;4320;p47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1" name="Google Shape;4321;p470"/>
          <p:cNvSpPr/>
          <p:nvPr/>
        </p:nvSpPr>
        <p:spPr>
          <a:xfrm>
            <a:off x="37001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2" name="Google Shape;4322;p470"/>
          <p:cNvSpPr/>
          <p:nvPr/>
        </p:nvSpPr>
        <p:spPr>
          <a:xfrm>
            <a:off x="3852500" y="1504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3" name="Google Shape;4323;p470"/>
          <p:cNvSpPr/>
          <p:nvPr/>
        </p:nvSpPr>
        <p:spPr>
          <a:xfrm>
            <a:off x="40049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4" name="Google Shape;4324;p470"/>
          <p:cNvSpPr/>
          <p:nvPr/>
        </p:nvSpPr>
        <p:spPr>
          <a:xfrm>
            <a:off x="41573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5" name="Google Shape;4325;p470"/>
          <p:cNvSpPr/>
          <p:nvPr/>
        </p:nvSpPr>
        <p:spPr>
          <a:xfrm>
            <a:off x="42335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6" name="Google Shape;4326;p470"/>
          <p:cNvSpPr/>
          <p:nvPr/>
        </p:nvSpPr>
        <p:spPr>
          <a:xfrm>
            <a:off x="4385900" y="2495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7" name="Google Shape;4327;p470"/>
          <p:cNvSpPr/>
          <p:nvPr/>
        </p:nvSpPr>
        <p:spPr>
          <a:xfrm>
            <a:off x="43859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8" name="Google Shape;4328;p470"/>
          <p:cNvSpPr/>
          <p:nvPr/>
        </p:nvSpPr>
        <p:spPr>
          <a:xfrm>
            <a:off x="4538300" y="2724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9" name="Google Shape;4329;p470"/>
          <p:cNvSpPr/>
          <p:nvPr/>
        </p:nvSpPr>
        <p:spPr>
          <a:xfrm>
            <a:off x="47669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0" name="Google Shape;4330;p470"/>
          <p:cNvSpPr/>
          <p:nvPr/>
        </p:nvSpPr>
        <p:spPr>
          <a:xfrm>
            <a:off x="4614500" y="2571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1" name="Google Shape;4331;p470"/>
          <p:cNvSpPr/>
          <p:nvPr/>
        </p:nvSpPr>
        <p:spPr>
          <a:xfrm>
            <a:off x="27095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2" name="Google Shape;4332;p470"/>
          <p:cNvSpPr/>
          <p:nvPr/>
        </p:nvSpPr>
        <p:spPr>
          <a:xfrm>
            <a:off x="25571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3" name="Google Shape;4333;p470"/>
          <p:cNvSpPr/>
          <p:nvPr/>
        </p:nvSpPr>
        <p:spPr>
          <a:xfrm>
            <a:off x="2709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4" name="Google Shape;4334;p470"/>
          <p:cNvSpPr/>
          <p:nvPr/>
        </p:nvSpPr>
        <p:spPr>
          <a:xfrm>
            <a:off x="27857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5" name="Google Shape;4335;p470"/>
          <p:cNvSpPr/>
          <p:nvPr/>
        </p:nvSpPr>
        <p:spPr>
          <a:xfrm>
            <a:off x="2404700" y="1885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6" name="Google Shape;4336;p470"/>
          <p:cNvSpPr/>
          <p:nvPr/>
        </p:nvSpPr>
        <p:spPr>
          <a:xfrm>
            <a:off x="24809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7" name="Google Shape;4337;p470"/>
          <p:cNvSpPr/>
          <p:nvPr/>
        </p:nvSpPr>
        <p:spPr>
          <a:xfrm>
            <a:off x="23285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8" name="Google Shape;4338;p470"/>
          <p:cNvSpPr/>
          <p:nvPr/>
        </p:nvSpPr>
        <p:spPr>
          <a:xfrm>
            <a:off x="39287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39" name="Google Shape;4339;p470"/>
          <p:cNvSpPr/>
          <p:nvPr/>
        </p:nvSpPr>
        <p:spPr>
          <a:xfrm>
            <a:off x="3547700" y="4019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0" name="Google Shape;4340;p470"/>
          <p:cNvSpPr/>
          <p:nvPr/>
        </p:nvSpPr>
        <p:spPr>
          <a:xfrm>
            <a:off x="3852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1" name="Google Shape;4341;p470"/>
          <p:cNvSpPr/>
          <p:nvPr/>
        </p:nvSpPr>
        <p:spPr>
          <a:xfrm>
            <a:off x="3928700" y="3257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2" name="Google Shape;4342;p470"/>
          <p:cNvSpPr/>
          <p:nvPr/>
        </p:nvSpPr>
        <p:spPr>
          <a:xfrm>
            <a:off x="18713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3" name="Google Shape;4343;p470"/>
          <p:cNvSpPr/>
          <p:nvPr/>
        </p:nvSpPr>
        <p:spPr>
          <a:xfrm>
            <a:off x="17951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4" name="Google Shape;4344;p470"/>
          <p:cNvSpPr/>
          <p:nvPr/>
        </p:nvSpPr>
        <p:spPr>
          <a:xfrm>
            <a:off x="2709500" y="971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45" name="Google Shape;4345;p470"/>
          <p:cNvSpPr txBox="1"/>
          <p:nvPr/>
        </p:nvSpPr>
        <p:spPr>
          <a:xfrm>
            <a:off x="5106875" y="917325"/>
            <a:ext cx="3729300" cy="3363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Nos morceaux d’information sont des points</a:t>
            </a:r>
            <a:br>
              <a:rPr lang="fr" sz="1500">
                <a:latin typeface="Courier New"/>
                <a:ea typeface="Courier New"/>
                <a:cs typeface="Courier New"/>
                <a:sym typeface="Courier New"/>
              </a:rPr>
            </a:b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Plus les points sont proches, plus la sémantique est voisine</a:t>
            </a:r>
            <a:br>
              <a:rPr lang="fr" sz="1500">
                <a:latin typeface="Courier New"/>
                <a:ea typeface="Courier New"/>
                <a:cs typeface="Courier New"/>
                <a:sym typeface="Courier New"/>
              </a:rPr>
            </a:br>
            <a:endParaRPr sz="1500">
              <a:latin typeface="Courier New"/>
              <a:ea typeface="Courier New"/>
              <a:cs typeface="Courier New"/>
              <a:sym typeface="Courier New"/>
            </a:endParaRPr>
          </a:p>
          <a:p>
            <a:pPr marL="457200" lvl="0" indent="0" algn="l" rtl="0">
              <a:spcBef>
                <a:spcPts val="0"/>
              </a:spcBef>
              <a:spcAft>
                <a:spcPts val="0"/>
              </a:spcAft>
              <a:buNone/>
            </a:pPr>
            <a:endParaRPr sz="1500">
              <a:latin typeface="Courier New"/>
              <a:ea typeface="Courier New"/>
              <a:cs typeface="Courier New"/>
              <a:sym typeface="Courier New"/>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sp>
        <p:nvSpPr>
          <p:cNvPr id="4350" name="Google Shape;4350;p47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Encodage sémantique</a:t>
            </a:r>
            <a:endParaRPr sz="3200">
              <a:solidFill>
                <a:srgbClr val="707F87"/>
              </a:solidFill>
              <a:latin typeface="Calibri"/>
              <a:ea typeface="Calibri"/>
              <a:cs typeface="Calibri"/>
              <a:sym typeface="Calibri"/>
            </a:endParaRPr>
          </a:p>
        </p:txBody>
      </p:sp>
      <p:cxnSp>
        <p:nvCxnSpPr>
          <p:cNvPr id="4351" name="Google Shape;4351;p47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352" name="Google Shape;4352;p47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353" name="Google Shape;4353;p471"/>
          <p:cNvPicPr preferRelativeResize="0"/>
          <p:nvPr/>
        </p:nvPicPr>
        <p:blipFill>
          <a:blip r:embed="rId3">
            <a:alphaModFix/>
          </a:blip>
          <a:stretch>
            <a:fillRect/>
          </a:stretch>
        </p:blipFill>
        <p:spPr>
          <a:xfrm>
            <a:off x="5860075" y="2623475"/>
            <a:ext cx="3071451" cy="2191775"/>
          </a:xfrm>
          <a:prstGeom prst="rect">
            <a:avLst/>
          </a:prstGeom>
          <a:noFill/>
          <a:ln>
            <a:noFill/>
          </a:ln>
        </p:spPr>
      </p:pic>
      <p:sp>
        <p:nvSpPr>
          <p:cNvPr id="4354" name="Google Shape;4354;p471"/>
          <p:cNvSpPr/>
          <p:nvPr/>
        </p:nvSpPr>
        <p:spPr>
          <a:xfrm>
            <a:off x="37001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5" name="Google Shape;4355;p471"/>
          <p:cNvSpPr/>
          <p:nvPr/>
        </p:nvSpPr>
        <p:spPr>
          <a:xfrm>
            <a:off x="3852500" y="1504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6" name="Google Shape;4356;p471"/>
          <p:cNvSpPr/>
          <p:nvPr/>
        </p:nvSpPr>
        <p:spPr>
          <a:xfrm>
            <a:off x="40049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7" name="Google Shape;4357;p471"/>
          <p:cNvSpPr/>
          <p:nvPr/>
        </p:nvSpPr>
        <p:spPr>
          <a:xfrm>
            <a:off x="41573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8" name="Google Shape;4358;p471"/>
          <p:cNvSpPr/>
          <p:nvPr/>
        </p:nvSpPr>
        <p:spPr>
          <a:xfrm>
            <a:off x="42335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59" name="Google Shape;4359;p471"/>
          <p:cNvSpPr/>
          <p:nvPr/>
        </p:nvSpPr>
        <p:spPr>
          <a:xfrm>
            <a:off x="4385900" y="2495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0" name="Google Shape;4360;p471"/>
          <p:cNvSpPr/>
          <p:nvPr/>
        </p:nvSpPr>
        <p:spPr>
          <a:xfrm>
            <a:off x="43859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1" name="Google Shape;4361;p471"/>
          <p:cNvSpPr/>
          <p:nvPr/>
        </p:nvSpPr>
        <p:spPr>
          <a:xfrm>
            <a:off x="4538300" y="2724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2" name="Google Shape;4362;p471"/>
          <p:cNvSpPr/>
          <p:nvPr/>
        </p:nvSpPr>
        <p:spPr>
          <a:xfrm>
            <a:off x="47669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3" name="Google Shape;4363;p471"/>
          <p:cNvSpPr/>
          <p:nvPr/>
        </p:nvSpPr>
        <p:spPr>
          <a:xfrm>
            <a:off x="4614500" y="2571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4" name="Google Shape;4364;p471"/>
          <p:cNvSpPr/>
          <p:nvPr/>
        </p:nvSpPr>
        <p:spPr>
          <a:xfrm>
            <a:off x="27095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5" name="Google Shape;4365;p471"/>
          <p:cNvSpPr/>
          <p:nvPr/>
        </p:nvSpPr>
        <p:spPr>
          <a:xfrm>
            <a:off x="25571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6" name="Google Shape;4366;p471"/>
          <p:cNvSpPr/>
          <p:nvPr/>
        </p:nvSpPr>
        <p:spPr>
          <a:xfrm>
            <a:off x="2709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7" name="Google Shape;4367;p471"/>
          <p:cNvSpPr/>
          <p:nvPr/>
        </p:nvSpPr>
        <p:spPr>
          <a:xfrm>
            <a:off x="27857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8" name="Google Shape;4368;p471"/>
          <p:cNvSpPr/>
          <p:nvPr/>
        </p:nvSpPr>
        <p:spPr>
          <a:xfrm>
            <a:off x="2404700" y="1885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9" name="Google Shape;4369;p471"/>
          <p:cNvSpPr/>
          <p:nvPr/>
        </p:nvSpPr>
        <p:spPr>
          <a:xfrm>
            <a:off x="24809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0" name="Google Shape;4370;p471"/>
          <p:cNvSpPr/>
          <p:nvPr/>
        </p:nvSpPr>
        <p:spPr>
          <a:xfrm>
            <a:off x="23285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1" name="Google Shape;4371;p471"/>
          <p:cNvSpPr/>
          <p:nvPr/>
        </p:nvSpPr>
        <p:spPr>
          <a:xfrm>
            <a:off x="39287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2" name="Google Shape;4372;p471"/>
          <p:cNvSpPr/>
          <p:nvPr/>
        </p:nvSpPr>
        <p:spPr>
          <a:xfrm>
            <a:off x="3547700" y="4019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3" name="Google Shape;4373;p471"/>
          <p:cNvSpPr/>
          <p:nvPr/>
        </p:nvSpPr>
        <p:spPr>
          <a:xfrm>
            <a:off x="3852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4" name="Google Shape;4374;p471"/>
          <p:cNvSpPr/>
          <p:nvPr/>
        </p:nvSpPr>
        <p:spPr>
          <a:xfrm>
            <a:off x="3928700" y="3257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5" name="Google Shape;4375;p471"/>
          <p:cNvSpPr/>
          <p:nvPr/>
        </p:nvSpPr>
        <p:spPr>
          <a:xfrm>
            <a:off x="18713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6" name="Google Shape;4376;p471"/>
          <p:cNvSpPr/>
          <p:nvPr/>
        </p:nvSpPr>
        <p:spPr>
          <a:xfrm>
            <a:off x="17951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7" name="Google Shape;4377;p471"/>
          <p:cNvSpPr/>
          <p:nvPr/>
        </p:nvSpPr>
        <p:spPr>
          <a:xfrm>
            <a:off x="2709500" y="971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378" name="Google Shape;4378;p471"/>
          <p:cNvCxnSpPr>
            <a:endCxn id="4362" idx="2"/>
          </p:cNvCxnSpPr>
          <p:nvPr/>
        </p:nvCxnSpPr>
        <p:spPr>
          <a:xfrm rot="10800000">
            <a:off x="4856027" y="2900647"/>
            <a:ext cx="1459800" cy="793500"/>
          </a:xfrm>
          <a:prstGeom prst="straightConnector1">
            <a:avLst/>
          </a:prstGeom>
          <a:noFill/>
          <a:ln w="9525" cap="flat" cmpd="sng">
            <a:solidFill>
              <a:schemeClr val="dk2"/>
            </a:solidFill>
            <a:prstDash val="solid"/>
            <a:round/>
            <a:headEnd type="none" w="med" len="med"/>
            <a:tailEnd type="triangle" w="med" len="med"/>
          </a:ln>
        </p:spPr>
      </p:cxnSp>
      <p:sp>
        <p:nvSpPr>
          <p:cNvPr id="4379" name="Google Shape;4379;p471"/>
          <p:cNvSpPr/>
          <p:nvPr/>
        </p:nvSpPr>
        <p:spPr>
          <a:xfrm rot="2185956">
            <a:off x="3512537" y="2129885"/>
            <a:ext cx="1509404" cy="249685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80" name="Google Shape;4380;p471"/>
          <p:cNvSpPr txBox="1"/>
          <p:nvPr/>
        </p:nvSpPr>
        <p:spPr>
          <a:xfrm>
            <a:off x="93775" y="4117725"/>
            <a:ext cx="20295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a:latin typeface="Courier New"/>
                <a:ea typeface="Courier New"/>
                <a:cs typeface="Courier New"/>
                <a:sym typeface="Courier New"/>
              </a:rPr>
              <a:t>Risques technologiques</a:t>
            </a:r>
            <a:endParaRPr sz="1100">
              <a:latin typeface="Courier New"/>
              <a:ea typeface="Courier New"/>
              <a:cs typeface="Courier New"/>
              <a:sym typeface="Courier New"/>
            </a:endParaRPr>
          </a:p>
        </p:txBody>
      </p:sp>
      <p:sp>
        <p:nvSpPr>
          <p:cNvPr id="4381" name="Google Shape;4381;p471"/>
          <p:cNvSpPr txBox="1"/>
          <p:nvPr/>
        </p:nvSpPr>
        <p:spPr>
          <a:xfrm>
            <a:off x="6570775" y="1526925"/>
            <a:ext cx="20295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a:latin typeface="Courier New"/>
                <a:ea typeface="Courier New"/>
                <a:cs typeface="Courier New"/>
                <a:sym typeface="Courier New"/>
              </a:rPr>
              <a:t>Sectorisation des zones d’action en cas de risque radiologique</a:t>
            </a:r>
            <a:endParaRPr sz="1100">
              <a:latin typeface="Courier New"/>
              <a:ea typeface="Courier New"/>
              <a:cs typeface="Courier New"/>
              <a:sym typeface="Courier New"/>
            </a:endParaRPr>
          </a:p>
        </p:txBody>
      </p:sp>
      <p:cxnSp>
        <p:nvCxnSpPr>
          <p:cNvPr id="4382" name="Google Shape;4382;p471"/>
          <p:cNvCxnSpPr/>
          <p:nvPr/>
        </p:nvCxnSpPr>
        <p:spPr>
          <a:xfrm flipH="1">
            <a:off x="4740575" y="1847850"/>
            <a:ext cx="1890300" cy="732600"/>
          </a:xfrm>
          <a:prstGeom prst="straightConnector1">
            <a:avLst/>
          </a:prstGeom>
          <a:noFill/>
          <a:ln w="9525" cap="flat" cmpd="sng">
            <a:solidFill>
              <a:schemeClr val="dk2"/>
            </a:solidFill>
            <a:prstDash val="solid"/>
            <a:round/>
            <a:headEnd type="none" w="med" len="med"/>
            <a:tailEnd type="triangle" w="med" len="med"/>
          </a:ln>
        </p:spPr>
      </p:cxnSp>
      <p:sp>
        <p:nvSpPr>
          <p:cNvPr id="4383" name="Google Shape;4383;p471"/>
          <p:cNvSpPr/>
          <p:nvPr/>
        </p:nvSpPr>
        <p:spPr>
          <a:xfrm rot="2186001">
            <a:off x="2393416" y="1769517"/>
            <a:ext cx="2913685" cy="3344017"/>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384" name="Google Shape;4384;p471"/>
          <p:cNvCxnSpPr/>
          <p:nvPr/>
        </p:nvCxnSpPr>
        <p:spPr>
          <a:xfrm rot="10800000" flipH="1">
            <a:off x="1392125" y="3434100"/>
            <a:ext cx="2016000" cy="756900"/>
          </a:xfrm>
          <a:prstGeom prst="straightConnector1">
            <a:avLst/>
          </a:prstGeom>
          <a:noFill/>
          <a:ln w="9525" cap="flat" cmpd="sng">
            <a:solidFill>
              <a:schemeClr val="dk2"/>
            </a:solidFill>
            <a:prstDash val="solid"/>
            <a:round/>
            <a:headEnd type="none" w="med" len="med"/>
            <a:tailEnd type="triangle" w="med" len="med"/>
          </a:ln>
        </p:spPr>
      </p:cxnSp>
      <p:sp>
        <p:nvSpPr>
          <p:cNvPr id="4385" name="Google Shape;4385;p471"/>
          <p:cNvSpPr txBox="1"/>
          <p:nvPr/>
        </p:nvSpPr>
        <p:spPr>
          <a:xfrm>
            <a:off x="93775" y="3660525"/>
            <a:ext cx="20295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a:latin typeface="Courier New"/>
                <a:ea typeface="Courier New"/>
                <a:cs typeface="Courier New"/>
                <a:sym typeface="Courier New"/>
              </a:rPr>
              <a:t>RTN</a:t>
            </a:r>
            <a:endParaRPr sz="1100">
              <a:latin typeface="Courier New"/>
              <a:ea typeface="Courier New"/>
              <a:cs typeface="Courier New"/>
              <a:sym typeface="Courier New"/>
            </a:endParaRPr>
          </a:p>
        </p:txBody>
      </p:sp>
      <p:cxnSp>
        <p:nvCxnSpPr>
          <p:cNvPr id="4386" name="Google Shape;4386;p471"/>
          <p:cNvCxnSpPr/>
          <p:nvPr/>
        </p:nvCxnSpPr>
        <p:spPr>
          <a:xfrm rot="10800000" flipH="1">
            <a:off x="401525" y="3026100"/>
            <a:ext cx="2001600" cy="707700"/>
          </a:xfrm>
          <a:prstGeom prst="straightConnector1">
            <a:avLst/>
          </a:prstGeom>
          <a:noFill/>
          <a:ln w="9525" cap="flat" cmpd="sng">
            <a:solidFill>
              <a:schemeClr val="dk2"/>
            </a:solidFill>
            <a:prstDash val="solid"/>
            <a:round/>
            <a:headEnd type="none" w="med" len="med"/>
            <a:tailEnd type="triangle" w="med" len="med"/>
          </a:ln>
        </p:spPr>
      </p:cxnSp>
      <p:sp>
        <p:nvSpPr>
          <p:cNvPr id="4387" name="Google Shape;4387;p471"/>
          <p:cNvSpPr/>
          <p:nvPr/>
        </p:nvSpPr>
        <p:spPr>
          <a:xfrm rot="-627546">
            <a:off x="1501995" y="829419"/>
            <a:ext cx="1604662" cy="864556"/>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88" name="Google Shape;4388;p471"/>
          <p:cNvSpPr txBox="1"/>
          <p:nvPr/>
        </p:nvSpPr>
        <p:spPr>
          <a:xfrm>
            <a:off x="246175" y="841125"/>
            <a:ext cx="20295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a:latin typeface="Courier New"/>
                <a:ea typeface="Courier New"/>
                <a:cs typeface="Courier New"/>
                <a:sym typeface="Courier New"/>
              </a:rPr>
              <a:t>Textes de loi</a:t>
            </a:r>
            <a:endParaRPr sz="1100">
              <a:latin typeface="Courier New"/>
              <a:ea typeface="Courier New"/>
              <a:cs typeface="Courier New"/>
              <a:sym typeface="Courier New"/>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4392"/>
        <p:cNvGrpSpPr/>
        <p:nvPr/>
      </p:nvGrpSpPr>
      <p:grpSpPr>
        <a:xfrm>
          <a:off x="0" y="0"/>
          <a:ext cx="0" cy="0"/>
          <a:chOff x="0" y="0"/>
          <a:chExt cx="0" cy="0"/>
        </a:xfrm>
      </p:grpSpPr>
      <p:sp>
        <p:nvSpPr>
          <p:cNvPr id="4393" name="Google Shape;4393;p47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Encodage sémantique</a:t>
            </a:r>
            <a:endParaRPr sz="3200">
              <a:solidFill>
                <a:srgbClr val="707F87"/>
              </a:solidFill>
              <a:latin typeface="Calibri"/>
              <a:ea typeface="Calibri"/>
              <a:cs typeface="Calibri"/>
              <a:sym typeface="Calibri"/>
            </a:endParaRPr>
          </a:p>
        </p:txBody>
      </p:sp>
      <p:cxnSp>
        <p:nvCxnSpPr>
          <p:cNvPr id="4394" name="Google Shape;4394;p47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395" name="Google Shape;4395;p47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6" name="Google Shape;4396;p472"/>
          <p:cNvSpPr/>
          <p:nvPr/>
        </p:nvSpPr>
        <p:spPr>
          <a:xfrm>
            <a:off x="37001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97" name="Google Shape;4397;p472"/>
          <p:cNvSpPr/>
          <p:nvPr/>
        </p:nvSpPr>
        <p:spPr>
          <a:xfrm>
            <a:off x="3852500" y="1504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98" name="Google Shape;4398;p472"/>
          <p:cNvSpPr/>
          <p:nvPr/>
        </p:nvSpPr>
        <p:spPr>
          <a:xfrm>
            <a:off x="40049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99" name="Google Shape;4399;p472"/>
          <p:cNvSpPr/>
          <p:nvPr/>
        </p:nvSpPr>
        <p:spPr>
          <a:xfrm>
            <a:off x="41573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0" name="Google Shape;4400;p472"/>
          <p:cNvSpPr/>
          <p:nvPr/>
        </p:nvSpPr>
        <p:spPr>
          <a:xfrm>
            <a:off x="42335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1" name="Google Shape;4401;p472"/>
          <p:cNvSpPr/>
          <p:nvPr/>
        </p:nvSpPr>
        <p:spPr>
          <a:xfrm>
            <a:off x="4385900" y="2495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2" name="Google Shape;4402;p472"/>
          <p:cNvSpPr/>
          <p:nvPr/>
        </p:nvSpPr>
        <p:spPr>
          <a:xfrm>
            <a:off x="43859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3" name="Google Shape;4403;p472"/>
          <p:cNvSpPr/>
          <p:nvPr/>
        </p:nvSpPr>
        <p:spPr>
          <a:xfrm>
            <a:off x="4538300" y="2724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4" name="Google Shape;4404;p472"/>
          <p:cNvSpPr/>
          <p:nvPr/>
        </p:nvSpPr>
        <p:spPr>
          <a:xfrm>
            <a:off x="47669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5" name="Google Shape;4405;p472"/>
          <p:cNvSpPr/>
          <p:nvPr/>
        </p:nvSpPr>
        <p:spPr>
          <a:xfrm>
            <a:off x="4614500" y="2571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6" name="Google Shape;4406;p472"/>
          <p:cNvSpPr/>
          <p:nvPr/>
        </p:nvSpPr>
        <p:spPr>
          <a:xfrm>
            <a:off x="27095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7" name="Google Shape;4407;p472"/>
          <p:cNvSpPr/>
          <p:nvPr/>
        </p:nvSpPr>
        <p:spPr>
          <a:xfrm>
            <a:off x="25571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8" name="Google Shape;4408;p472"/>
          <p:cNvSpPr/>
          <p:nvPr/>
        </p:nvSpPr>
        <p:spPr>
          <a:xfrm>
            <a:off x="2709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09" name="Google Shape;4409;p472"/>
          <p:cNvSpPr/>
          <p:nvPr/>
        </p:nvSpPr>
        <p:spPr>
          <a:xfrm>
            <a:off x="27857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0" name="Google Shape;4410;p472"/>
          <p:cNvSpPr/>
          <p:nvPr/>
        </p:nvSpPr>
        <p:spPr>
          <a:xfrm>
            <a:off x="2404700" y="1885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1" name="Google Shape;4411;p472"/>
          <p:cNvSpPr/>
          <p:nvPr/>
        </p:nvSpPr>
        <p:spPr>
          <a:xfrm>
            <a:off x="24809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2" name="Google Shape;4412;p472"/>
          <p:cNvSpPr/>
          <p:nvPr/>
        </p:nvSpPr>
        <p:spPr>
          <a:xfrm>
            <a:off x="23285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3" name="Google Shape;4413;p472"/>
          <p:cNvSpPr/>
          <p:nvPr/>
        </p:nvSpPr>
        <p:spPr>
          <a:xfrm>
            <a:off x="39287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4" name="Google Shape;4414;p472"/>
          <p:cNvSpPr/>
          <p:nvPr/>
        </p:nvSpPr>
        <p:spPr>
          <a:xfrm>
            <a:off x="3547700" y="4019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5" name="Google Shape;4415;p472"/>
          <p:cNvSpPr/>
          <p:nvPr/>
        </p:nvSpPr>
        <p:spPr>
          <a:xfrm>
            <a:off x="3852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6" name="Google Shape;4416;p472"/>
          <p:cNvSpPr/>
          <p:nvPr/>
        </p:nvSpPr>
        <p:spPr>
          <a:xfrm>
            <a:off x="3928700" y="3257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7" name="Google Shape;4417;p472"/>
          <p:cNvSpPr/>
          <p:nvPr/>
        </p:nvSpPr>
        <p:spPr>
          <a:xfrm>
            <a:off x="18713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8" name="Google Shape;4418;p472"/>
          <p:cNvSpPr/>
          <p:nvPr/>
        </p:nvSpPr>
        <p:spPr>
          <a:xfrm>
            <a:off x="17951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9" name="Google Shape;4419;p472"/>
          <p:cNvSpPr/>
          <p:nvPr/>
        </p:nvSpPr>
        <p:spPr>
          <a:xfrm>
            <a:off x="2709500" y="971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20" name="Google Shape;4420;p472"/>
          <p:cNvSpPr txBox="1"/>
          <p:nvPr/>
        </p:nvSpPr>
        <p:spPr>
          <a:xfrm>
            <a:off x="5106875" y="917325"/>
            <a:ext cx="3729300" cy="33630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Nos morceaux d’information sont des points</a:t>
            </a:r>
            <a:br>
              <a:rPr lang="fr" sz="1500">
                <a:latin typeface="Courier New"/>
                <a:ea typeface="Courier New"/>
                <a:cs typeface="Courier New"/>
                <a:sym typeface="Courier New"/>
              </a:rPr>
            </a:b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Plus les points sont proches, plus la sémantique est voisine</a:t>
            </a:r>
            <a:br>
              <a:rPr lang="fr" sz="1500">
                <a:latin typeface="Courier New"/>
                <a:ea typeface="Courier New"/>
                <a:cs typeface="Courier New"/>
                <a:sym typeface="Courier New"/>
              </a:rPr>
            </a:b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Morceaux d’informations : images, tableaux, </a:t>
            </a:r>
            <a:r>
              <a:rPr lang="fr" sz="1500">
                <a:solidFill>
                  <a:schemeClr val="dk1"/>
                </a:solidFill>
                <a:latin typeface="Courier New"/>
                <a:ea typeface="Courier New"/>
                <a:cs typeface="Courier New"/>
                <a:sym typeface="Courier New"/>
              </a:rPr>
              <a:t>texte</a:t>
            </a:r>
            <a:r>
              <a:rPr lang="fr" sz="1500">
                <a:latin typeface="Courier New"/>
                <a:ea typeface="Courier New"/>
                <a:cs typeface="Courier New"/>
                <a:sym typeface="Courier New"/>
              </a:rPr>
              <a:t>…</a:t>
            </a:r>
            <a:br>
              <a:rPr lang="fr" sz="1500">
                <a:latin typeface="Courier New"/>
                <a:ea typeface="Courier New"/>
                <a:cs typeface="Courier New"/>
                <a:sym typeface="Courier New"/>
              </a:rPr>
            </a:br>
            <a:r>
              <a:rPr lang="fr" sz="1500">
                <a:latin typeface="Courier New"/>
                <a:ea typeface="Courier New"/>
                <a:cs typeface="Courier New"/>
                <a:sym typeface="Courier New"/>
              </a:rPr>
              <a:t>donc </a:t>
            </a:r>
            <a:r>
              <a:rPr lang="fr" sz="1500" u="sng">
                <a:latin typeface="Courier New"/>
                <a:ea typeface="Courier New"/>
                <a:cs typeface="Courier New"/>
                <a:sym typeface="Courier New"/>
              </a:rPr>
              <a:t>questions</a:t>
            </a:r>
            <a:r>
              <a:rPr lang="fr" sz="1500">
                <a:latin typeface="Courier New"/>
                <a:ea typeface="Courier New"/>
                <a:cs typeface="Courier New"/>
                <a:sym typeface="Courier New"/>
              </a:rPr>
              <a:t> </a:t>
            </a:r>
            <a:endParaRPr sz="1500">
              <a:latin typeface="Courier New"/>
              <a:ea typeface="Courier New"/>
              <a:cs typeface="Courier New"/>
              <a:sym typeface="Courier New"/>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4424"/>
        <p:cNvGrpSpPr/>
        <p:nvPr/>
      </p:nvGrpSpPr>
      <p:grpSpPr>
        <a:xfrm>
          <a:off x="0" y="0"/>
          <a:ext cx="0" cy="0"/>
          <a:chOff x="0" y="0"/>
          <a:chExt cx="0" cy="0"/>
        </a:xfrm>
      </p:grpSpPr>
      <p:sp>
        <p:nvSpPr>
          <p:cNvPr id="4425" name="Google Shape;4425;p47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Encodage sémantique</a:t>
            </a:r>
            <a:endParaRPr sz="3200">
              <a:solidFill>
                <a:srgbClr val="707F87"/>
              </a:solidFill>
              <a:latin typeface="Calibri"/>
              <a:ea typeface="Calibri"/>
              <a:cs typeface="Calibri"/>
              <a:sym typeface="Calibri"/>
            </a:endParaRPr>
          </a:p>
        </p:txBody>
      </p:sp>
      <p:cxnSp>
        <p:nvCxnSpPr>
          <p:cNvPr id="4426" name="Google Shape;4426;p47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427" name="Google Shape;4427;p47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428" name="Google Shape;4428;p473"/>
          <p:cNvPicPr preferRelativeResize="0"/>
          <p:nvPr/>
        </p:nvPicPr>
        <p:blipFill>
          <a:blip r:embed="rId3">
            <a:alphaModFix/>
          </a:blip>
          <a:stretch>
            <a:fillRect/>
          </a:stretch>
        </p:blipFill>
        <p:spPr>
          <a:xfrm>
            <a:off x="5860075" y="2623475"/>
            <a:ext cx="3071451" cy="2191775"/>
          </a:xfrm>
          <a:prstGeom prst="rect">
            <a:avLst/>
          </a:prstGeom>
          <a:noFill/>
          <a:ln>
            <a:noFill/>
          </a:ln>
        </p:spPr>
      </p:pic>
      <p:sp>
        <p:nvSpPr>
          <p:cNvPr id="4429" name="Google Shape;4429;p473"/>
          <p:cNvSpPr/>
          <p:nvPr/>
        </p:nvSpPr>
        <p:spPr>
          <a:xfrm>
            <a:off x="37001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0" name="Google Shape;4430;p473"/>
          <p:cNvSpPr/>
          <p:nvPr/>
        </p:nvSpPr>
        <p:spPr>
          <a:xfrm>
            <a:off x="3852500" y="1504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1" name="Google Shape;4431;p473"/>
          <p:cNvSpPr/>
          <p:nvPr/>
        </p:nvSpPr>
        <p:spPr>
          <a:xfrm>
            <a:off x="40049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2" name="Google Shape;4432;p473"/>
          <p:cNvSpPr/>
          <p:nvPr/>
        </p:nvSpPr>
        <p:spPr>
          <a:xfrm>
            <a:off x="41573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3" name="Google Shape;4433;p473"/>
          <p:cNvSpPr/>
          <p:nvPr/>
        </p:nvSpPr>
        <p:spPr>
          <a:xfrm>
            <a:off x="42335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4" name="Google Shape;4434;p473"/>
          <p:cNvSpPr/>
          <p:nvPr/>
        </p:nvSpPr>
        <p:spPr>
          <a:xfrm>
            <a:off x="4385900" y="2495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5" name="Google Shape;4435;p473"/>
          <p:cNvSpPr/>
          <p:nvPr/>
        </p:nvSpPr>
        <p:spPr>
          <a:xfrm>
            <a:off x="43859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6" name="Google Shape;4436;p473"/>
          <p:cNvSpPr/>
          <p:nvPr/>
        </p:nvSpPr>
        <p:spPr>
          <a:xfrm>
            <a:off x="4538300" y="2724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7" name="Google Shape;4437;p473"/>
          <p:cNvSpPr/>
          <p:nvPr/>
        </p:nvSpPr>
        <p:spPr>
          <a:xfrm>
            <a:off x="47669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8" name="Google Shape;4438;p473"/>
          <p:cNvSpPr/>
          <p:nvPr/>
        </p:nvSpPr>
        <p:spPr>
          <a:xfrm>
            <a:off x="4614500" y="2571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9" name="Google Shape;4439;p473"/>
          <p:cNvSpPr/>
          <p:nvPr/>
        </p:nvSpPr>
        <p:spPr>
          <a:xfrm>
            <a:off x="27095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0" name="Google Shape;4440;p473"/>
          <p:cNvSpPr/>
          <p:nvPr/>
        </p:nvSpPr>
        <p:spPr>
          <a:xfrm>
            <a:off x="25571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1" name="Google Shape;4441;p473"/>
          <p:cNvSpPr/>
          <p:nvPr/>
        </p:nvSpPr>
        <p:spPr>
          <a:xfrm>
            <a:off x="2709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2" name="Google Shape;4442;p473"/>
          <p:cNvSpPr/>
          <p:nvPr/>
        </p:nvSpPr>
        <p:spPr>
          <a:xfrm>
            <a:off x="27857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3" name="Google Shape;4443;p473"/>
          <p:cNvSpPr/>
          <p:nvPr/>
        </p:nvSpPr>
        <p:spPr>
          <a:xfrm>
            <a:off x="2404700" y="1885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4" name="Google Shape;4444;p473"/>
          <p:cNvSpPr/>
          <p:nvPr/>
        </p:nvSpPr>
        <p:spPr>
          <a:xfrm>
            <a:off x="24809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5" name="Google Shape;4445;p473"/>
          <p:cNvSpPr/>
          <p:nvPr/>
        </p:nvSpPr>
        <p:spPr>
          <a:xfrm>
            <a:off x="23285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6" name="Google Shape;4446;p473"/>
          <p:cNvSpPr/>
          <p:nvPr/>
        </p:nvSpPr>
        <p:spPr>
          <a:xfrm>
            <a:off x="39287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7" name="Google Shape;4447;p473"/>
          <p:cNvSpPr/>
          <p:nvPr/>
        </p:nvSpPr>
        <p:spPr>
          <a:xfrm>
            <a:off x="3547700" y="4019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8" name="Google Shape;4448;p473"/>
          <p:cNvSpPr/>
          <p:nvPr/>
        </p:nvSpPr>
        <p:spPr>
          <a:xfrm>
            <a:off x="3852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49" name="Google Shape;4449;p473"/>
          <p:cNvSpPr/>
          <p:nvPr/>
        </p:nvSpPr>
        <p:spPr>
          <a:xfrm>
            <a:off x="3928700" y="3257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0" name="Google Shape;4450;p473"/>
          <p:cNvSpPr/>
          <p:nvPr/>
        </p:nvSpPr>
        <p:spPr>
          <a:xfrm>
            <a:off x="18713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1" name="Google Shape;4451;p473"/>
          <p:cNvSpPr/>
          <p:nvPr/>
        </p:nvSpPr>
        <p:spPr>
          <a:xfrm>
            <a:off x="17951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2" name="Google Shape;4452;p473"/>
          <p:cNvSpPr/>
          <p:nvPr/>
        </p:nvSpPr>
        <p:spPr>
          <a:xfrm>
            <a:off x="2709500" y="971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453" name="Google Shape;4453;p473"/>
          <p:cNvCxnSpPr>
            <a:endCxn id="4437" idx="2"/>
          </p:cNvCxnSpPr>
          <p:nvPr/>
        </p:nvCxnSpPr>
        <p:spPr>
          <a:xfrm rot="10800000">
            <a:off x="4856027" y="2900647"/>
            <a:ext cx="1459800" cy="793500"/>
          </a:xfrm>
          <a:prstGeom prst="straightConnector1">
            <a:avLst/>
          </a:prstGeom>
          <a:noFill/>
          <a:ln w="9525" cap="flat" cmpd="sng">
            <a:solidFill>
              <a:schemeClr val="dk2"/>
            </a:solidFill>
            <a:prstDash val="solid"/>
            <a:round/>
            <a:headEnd type="none" w="med" len="med"/>
            <a:tailEnd type="triangle" w="med" len="med"/>
          </a:ln>
        </p:spPr>
      </p:cxnSp>
      <p:sp>
        <p:nvSpPr>
          <p:cNvPr id="4454" name="Google Shape;4454;p473"/>
          <p:cNvSpPr/>
          <p:nvPr/>
        </p:nvSpPr>
        <p:spPr>
          <a:xfrm rot="2185956">
            <a:off x="3512537" y="2129885"/>
            <a:ext cx="1509404" cy="249685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5" name="Google Shape;4455;p473"/>
          <p:cNvSpPr txBox="1"/>
          <p:nvPr/>
        </p:nvSpPr>
        <p:spPr>
          <a:xfrm>
            <a:off x="93775" y="4117725"/>
            <a:ext cx="20295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a:latin typeface="Courier New"/>
                <a:ea typeface="Courier New"/>
                <a:cs typeface="Courier New"/>
                <a:sym typeface="Courier New"/>
              </a:rPr>
              <a:t>Risques technologiques</a:t>
            </a:r>
            <a:endParaRPr sz="1100">
              <a:latin typeface="Courier New"/>
              <a:ea typeface="Courier New"/>
              <a:cs typeface="Courier New"/>
              <a:sym typeface="Courier New"/>
            </a:endParaRPr>
          </a:p>
        </p:txBody>
      </p:sp>
      <p:sp>
        <p:nvSpPr>
          <p:cNvPr id="4456" name="Google Shape;4456;p473"/>
          <p:cNvSpPr txBox="1"/>
          <p:nvPr/>
        </p:nvSpPr>
        <p:spPr>
          <a:xfrm>
            <a:off x="6570775" y="1526925"/>
            <a:ext cx="20295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a:latin typeface="Courier New"/>
                <a:ea typeface="Courier New"/>
                <a:cs typeface="Courier New"/>
                <a:sym typeface="Courier New"/>
              </a:rPr>
              <a:t>Sectorisation des zones d’action en cas de risque radiologique</a:t>
            </a:r>
            <a:endParaRPr sz="1100">
              <a:latin typeface="Courier New"/>
              <a:ea typeface="Courier New"/>
              <a:cs typeface="Courier New"/>
              <a:sym typeface="Courier New"/>
            </a:endParaRPr>
          </a:p>
        </p:txBody>
      </p:sp>
      <p:cxnSp>
        <p:nvCxnSpPr>
          <p:cNvPr id="4457" name="Google Shape;4457;p473"/>
          <p:cNvCxnSpPr/>
          <p:nvPr/>
        </p:nvCxnSpPr>
        <p:spPr>
          <a:xfrm flipH="1">
            <a:off x="4740575" y="1847850"/>
            <a:ext cx="1890300" cy="732600"/>
          </a:xfrm>
          <a:prstGeom prst="straightConnector1">
            <a:avLst/>
          </a:prstGeom>
          <a:noFill/>
          <a:ln w="9525" cap="flat" cmpd="sng">
            <a:solidFill>
              <a:schemeClr val="dk2"/>
            </a:solidFill>
            <a:prstDash val="solid"/>
            <a:round/>
            <a:headEnd type="none" w="med" len="med"/>
            <a:tailEnd type="triangle" w="med" len="med"/>
          </a:ln>
        </p:spPr>
      </p:cxnSp>
      <p:sp>
        <p:nvSpPr>
          <p:cNvPr id="4458" name="Google Shape;4458;p473"/>
          <p:cNvSpPr/>
          <p:nvPr/>
        </p:nvSpPr>
        <p:spPr>
          <a:xfrm rot="2186001">
            <a:off x="2393416" y="1769517"/>
            <a:ext cx="2913685" cy="3344017"/>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459" name="Google Shape;4459;p473"/>
          <p:cNvCxnSpPr/>
          <p:nvPr/>
        </p:nvCxnSpPr>
        <p:spPr>
          <a:xfrm rot="10800000" flipH="1">
            <a:off x="1392125" y="3434100"/>
            <a:ext cx="2016000" cy="756900"/>
          </a:xfrm>
          <a:prstGeom prst="straightConnector1">
            <a:avLst/>
          </a:prstGeom>
          <a:noFill/>
          <a:ln w="9525" cap="flat" cmpd="sng">
            <a:solidFill>
              <a:schemeClr val="dk2"/>
            </a:solidFill>
            <a:prstDash val="solid"/>
            <a:round/>
            <a:headEnd type="none" w="med" len="med"/>
            <a:tailEnd type="triangle" w="med" len="med"/>
          </a:ln>
        </p:spPr>
      </p:cxnSp>
      <p:sp>
        <p:nvSpPr>
          <p:cNvPr id="4460" name="Google Shape;4460;p473"/>
          <p:cNvSpPr txBox="1"/>
          <p:nvPr/>
        </p:nvSpPr>
        <p:spPr>
          <a:xfrm>
            <a:off x="93775" y="3660525"/>
            <a:ext cx="20295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a:latin typeface="Courier New"/>
                <a:ea typeface="Courier New"/>
                <a:cs typeface="Courier New"/>
                <a:sym typeface="Courier New"/>
              </a:rPr>
              <a:t>RTN</a:t>
            </a:r>
            <a:endParaRPr sz="1100">
              <a:latin typeface="Courier New"/>
              <a:ea typeface="Courier New"/>
              <a:cs typeface="Courier New"/>
              <a:sym typeface="Courier New"/>
            </a:endParaRPr>
          </a:p>
        </p:txBody>
      </p:sp>
      <p:cxnSp>
        <p:nvCxnSpPr>
          <p:cNvPr id="4461" name="Google Shape;4461;p473"/>
          <p:cNvCxnSpPr/>
          <p:nvPr/>
        </p:nvCxnSpPr>
        <p:spPr>
          <a:xfrm rot="10800000" flipH="1">
            <a:off x="401525" y="3026100"/>
            <a:ext cx="2001600" cy="707700"/>
          </a:xfrm>
          <a:prstGeom prst="straightConnector1">
            <a:avLst/>
          </a:prstGeom>
          <a:noFill/>
          <a:ln w="9525" cap="flat" cmpd="sng">
            <a:solidFill>
              <a:schemeClr val="dk2"/>
            </a:solidFill>
            <a:prstDash val="solid"/>
            <a:round/>
            <a:headEnd type="none" w="med" len="med"/>
            <a:tailEnd type="triangle" w="med" len="med"/>
          </a:ln>
        </p:spPr>
      </p:cxnSp>
      <p:sp>
        <p:nvSpPr>
          <p:cNvPr id="4462" name="Google Shape;4462;p473"/>
          <p:cNvSpPr txBox="1"/>
          <p:nvPr/>
        </p:nvSpPr>
        <p:spPr>
          <a:xfrm>
            <a:off x="4513375" y="688725"/>
            <a:ext cx="2029500" cy="2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100">
                <a:latin typeface="Courier New"/>
                <a:ea typeface="Courier New"/>
                <a:cs typeface="Courier New"/>
                <a:sym typeface="Courier New"/>
              </a:rPr>
              <a:t>Quelle est la zone d’exclusion en cas de risque radiologique ?</a:t>
            </a:r>
            <a:endParaRPr sz="1100">
              <a:latin typeface="Courier New"/>
              <a:ea typeface="Courier New"/>
              <a:cs typeface="Courier New"/>
              <a:sym typeface="Courier New"/>
            </a:endParaRPr>
          </a:p>
        </p:txBody>
      </p:sp>
      <p:cxnSp>
        <p:nvCxnSpPr>
          <p:cNvPr id="4463" name="Google Shape;4463;p473"/>
          <p:cNvCxnSpPr/>
          <p:nvPr/>
        </p:nvCxnSpPr>
        <p:spPr>
          <a:xfrm flipH="1">
            <a:off x="4484075" y="1314450"/>
            <a:ext cx="1003800" cy="1361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4467"/>
        <p:cNvGrpSpPr/>
        <p:nvPr/>
      </p:nvGrpSpPr>
      <p:grpSpPr>
        <a:xfrm>
          <a:off x="0" y="0"/>
          <a:ext cx="0" cy="0"/>
          <a:chOff x="0" y="0"/>
          <a:chExt cx="0" cy="0"/>
        </a:xfrm>
      </p:grpSpPr>
      <p:sp>
        <p:nvSpPr>
          <p:cNvPr id="4468" name="Google Shape;4468;p47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Les chatbots : Chat 18</a:t>
            </a:r>
            <a:endParaRPr sz="3200">
              <a:solidFill>
                <a:srgbClr val="707F87"/>
              </a:solidFill>
              <a:latin typeface="Calibri"/>
              <a:ea typeface="Calibri"/>
              <a:cs typeface="Calibri"/>
              <a:sym typeface="Calibri"/>
            </a:endParaRPr>
          </a:p>
        </p:txBody>
      </p:sp>
      <p:cxnSp>
        <p:nvCxnSpPr>
          <p:cNvPr id="4469" name="Google Shape;4469;p47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470" name="Google Shape;4470;p47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1" name="Google Shape;4471;p474"/>
          <p:cNvSpPr txBox="1"/>
          <p:nvPr/>
        </p:nvSpPr>
        <p:spPr>
          <a:xfrm>
            <a:off x="2133600" y="2744675"/>
            <a:ext cx="12162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Question</a:t>
            </a:r>
            <a:endParaRPr>
              <a:latin typeface="Courier New"/>
              <a:ea typeface="Courier New"/>
              <a:cs typeface="Courier New"/>
              <a:sym typeface="Courier New"/>
            </a:endParaRPr>
          </a:p>
        </p:txBody>
      </p:sp>
      <p:sp>
        <p:nvSpPr>
          <p:cNvPr id="4472" name="Google Shape;4472;p474"/>
          <p:cNvSpPr/>
          <p:nvPr/>
        </p:nvSpPr>
        <p:spPr>
          <a:xfrm>
            <a:off x="3833450" y="27739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73" name="Google Shape;4473;p474"/>
          <p:cNvSpPr txBox="1"/>
          <p:nvPr/>
        </p:nvSpPr>
        <p:spPr>
          <a:xfrm>
            <a:off x="3811475" y="2744675"/>
            <a:ext cx="17217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IA générative</a:t>
            </a:r>
            <a:endParaRPr>
              <a:latin typeface="Courier New"/>
              <a:ea typeface="Courier New"/>
              <a:cs typeface="Courier New"/>
              <a:sym typeface="Courier New"/>
            </a:endParaRPr>
          </a:p>
        </p:txBody>
      </p:sp>
      <p:sp>
        <p:nvSpPr>
          <p:cNvPr id="4474" name="Google Shape;4474;p474"/>
          <p:cNvSpPr/>
          <p:nvPr/>
        </p:nvSpPr>
        <p:spPr>
          <a:xfrm>
            <a:off x="3833450" y="15547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75" name="Google Shape;4475;p474"/>
          <p:cNvSpPr txBox="1"/>
          <p:nvPr/>
        </p:nvSpPr>
        <p:spPr>
          <a:xfrm>
            <a:off x="3963875" y="1449275"/>
            <a:ext cx="1295400" cy="4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Base de documents</a:t>
            </a:r>
            <a:endParaRPr>
              <a:latin typeface="Courier New"/>
              <a:ea typeface="Courier New"/>
              <a:cs typeface="Courier New"/>
              <a:sym typeface="Courier New"/>
            </a:endParaRPr>
          </a:p>
        </p:txBody>
      </p:sp>
      <p:cxnSp>
        <p:nvCxnSpPr>
          <p:cNvPr id="4476" name="Google Shape;4476;p474"/>
          <p:cNvCxnSpPr>
            <a:endCxn id="4473" idx="1"/>
          </p:cNvCxnSpPr>
          <p:nvPr/>
        </p:nvCxnSpPr>
        <p:spPr>
          <a:xfrm>
            <a:off x="3122675" y="2957225"/>
            <a:ext cx="688800" cy="3600"/>
          </a:xfrm>
          <a:prstGeom prst="straightConnector1">
            <a:avLst/>
          </a:prstGeom>
          <a:noFill/>
          <a:ln w="9525" cap="flat" cmpd="sng">
            <a:solidFill>
              <a:schemeClr val="dk2"/>
            </a:solidFill>
            <a:prstDash val="solid"/>
            <a:round/>
            <a:headEnd type="none" w="med" len="med"/>
            <a:tailEnd type="triangle" w="med" len="med"/>
          </a:ln>
        </p:spPr>
      </p:cxnSp>
      <p:cxnSp>
        <p:nvCxnSpPr>
          <p:cNvPr id="4477" name="Google Shape;4477;p474"/>
          <p:cNvCxnSpPr/>
          <p:nvPr/>
        </p:nvCxnSpPr>
        <p:spPr>
          <a:xfrm rot="10800000" flipH="1">
            <a:off x="4327275" y="1982625"/>
            <a:ext cx="14700" cy="776700"/>
          </a:xfrm>
          <a:prstGeom prst="straightConnector1">
            <a:avLst/>
          </a:prstGeom>
          <a:noFill/>
          <a:ln w="9525" cap="flat" cmpd="sng">
            <a:solidFill>
              <a:schemeClr val="dk2"/>
            </a:solidFill>
            <a:prstDash val="solid"/>
            <a:round/>
            <a:headEnd type="none" w="med" len="med"/>
            <a:tailEnd type="triangle" w="med" len="med"/>
          </a:ln>
        </p:spPr>
      </p:cxnSp>
      <p:sp>
        <p:nvSpPr>
          <p:cNvPr id="4478" name="Google Shape;4478;p474"/>
          <p:cNvSpPr txBox="1"/>
          <p:nvPr/>
        </p:nvSpPr>
        <p:spPr>
          <a:xfrm>
            <a:off x="1587000" y="2058875"/>
            <a:ext cx="2776800" cy="43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fr">
                <a:latin typeface="Courier New"/>
                <a:ea typeface="Courier New"/>
                <a:cs typeface="Courier New"/>
                <a:sym typeface="Courier New"/>
              </a:rPr>
              <a:t>Demande de documents permettant d’y répondre</a:t>
            </a:r>
            <a:endParaRPr>
              <a:latin typeface="Courier New"/>
              <a:ea typeface="Courier New"/>
              <a:cs typeface="Courier New"/>
              <a:sym typeface="Courier New"/>
            </a:endParaRPr>
          </a:p>
        </p:txBody>
      </p:sp>
      <p:cxnSp>
        <p:nvCxnSpPr>
          <p:cNvPr id="4479" name="Google Shape;4479;p474"/>
          <p:cNvCxnSpPr/>
          <p:nvPr/>
        </p:nvCxnSpPr>
        <p:spPr>
          <a:xfrm>
            <a:off x="4860675" y="1997325"/>
            <a:ext cx="7200" cy="754800"/>
          </a:xfrm>
          <a:prstGeom prst="straightConnector1">
            <a:avLst/>
          </a:prstGeom>
          <a:noFill/>
          <a:ln w="9525" cap="flat" cmpd="sng">
            <a:solidFill>
              <a:schemeClr val="dk2"/>
            </a:solidFill>
            <a:prstDash val="solid"/>
            <a:round/>
            <a:headEnd type="none" w="med" len="med"/>
            <a:tailEnd type="triangle" w="med" len="med"/>
          </a:ln>
        </p:spPr>
      </p:cxnSp>
      <p:sp>
        <p:nvSpPr>
          <p:cNvPr id="4480" name="Google Shape;4480;p474"/>
          <p:cNvSpPr txBox="1"/>
          <p:nvPr/>
        </p:nvSpPr>
        <p:spPr>
          <a:xfrm>
            <a:off x="4863600" y="2058875"/>
            <a:ext cx="27768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Transmission de documents pertinants</a:t>
            </a:r>
            <a:endParaRPr>
              <a:latin typeface="Courier New"/>
              <a:ea typeface="Courier New"/>
              <a:cs typeface="Courier New"/>
              <a:sym typeface="Courier New"/>
            </a:endParaRPr>
          </a:p>
        </p:txBody>
      </p:sp>
      <p:cxnSp>
        <p:nvCxnSpPr>
          <p:cNvPr id="4481" name="Google Shape;4481;p474"/>
          <p:cNvCxnSpPr/>
          <p:nvPr/>
        </p:nvCxnSpPr>
        <p:spPr>
          <a:xfrm>
            <a:off x="5408675" y="2957225"/>
            <a:ext cx="688800" cy="3600"/>
          </a:xfrm>
          <a:prstGeom prst="straightConnector1">
            <a:avLst/>
          </a:prstGeom>
          <a:noFill/>
          <a:ln w="9525" cap="flat" cmpd="sng">
            <a:solidFill>
              <a:schemeClr val="dk2"/>
            </a:solidFill>
            <a:prstDash val="solid"/>
            <a:round/>
            <a:headEnd type="none" w="med" len="med"/>
            <a:tailEnd type="triangle" w="med" len="med"/>
          </a:ln>
        </p:spPr>
      </p:cxnSp>
      <p:sp>
        <p:nvSpPr>
          <p:cNvPr id="4482" name="Google Shape;4482;p474"/>
          <p:cNvSpPr txBox="1"/>
          <p:nvPr/>
        </p:nvSpPr>
        <p:spPr>
          <a:xfrm>
            <a:off x="6057800" y="2744675"/>
            <a:ext cx="10257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Réponse</a:t>
            </a:r>
            <a:endParaRPr>
              <a:latin typeface="Courier New"/>
              <a:ea typeface="Courier New"/>
              <a:cs typeface="Courier New"/>
              <a:sym typeface="Courier New"/>
            </a:endParaRPr>
          </a:p>
        </p:txBody>
      </p:sp>
      <p:cxnSp>
        <p:nvCxnSpPr>
          <p:cNvPr id="4483" name="Google Shape;4483;p474"/>
          <p:cNvCxnSpPr/>
          <p:nvPr/>
        </p:nvCxnSpPr>
        <p:spPr>
          <a:xfrm rot="10800000" flipH="1">
            <a:off x="4139700" y="3100625"/>
            <a:ext cx="373800" cy="754800"/>
          </a:xfrm>
          <a:prstGeom prst="straightConnector1">
            <a:avLst/>
          </a:prstGeom>
          <a:noFill/>
          <a:ln w="9525" cap="flat" cmpd="sng">
            <a:solidFill>
              <a:schemeClr val="dk2"/>
            </a:solidFill>
            <a:prstDash val="solid"/>
            <a:round/>
            <a:headEnd type="none" w="med" len="med"/>
            <a:tailEnd type="triangle" w="med" len="med"/>
          </a:ln>
        </p:spPr>
      </p:cxnSp>
      <p:sp>
        <p:nvSpPr>
          <p:cNvPr id="4484" name="Google Shape;4484;p474"/>
          <p:cNvSpPr txBox="1"/>
          <p:nvPr/>
        </p:nvSpPr>
        <p:spPr>
          <a:xfrm>
            <a:off x="2967400" y="3801200"/>
            <a:ext cx="2337300" cy="4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Llama2, Mistral.ia, GPT3/4</a:t>
            </a:r>
            <a:endParaRPr>
              <a:latin typeface="Courier New"/>
              <a:ea typeface="Courier New"/>
              <a:cs typeface="Courier New"/>
              <a:sym typeface="Courier New"/>
            </a:endParaRPr>
          </a:p>
        </p:txBody>
      </p:sp>
      <p:sp>
        <p:nvSpPr>
          <p:cNvPr id="4485" name="Google Shape;4485;p474"/>
          <p:cNvSpPr txBox="1"/>
          <p:nvPr/>
        </p:nvSpPr>
        <p:spPr>
          <a:xfrm>
            <a:off x="1588475" y="753200"/>
            <a:ext cx="2693400" cy="5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Speech2text d’appels</a:t>
            </a:r>
            <a:endParaRPr>
              <a:latin typeface="Courier New"/>
              <a:ea typeface="Courier New"/>
              <a:cs typeface="Courier New"/>
              <a:sym typeface="Courier New"/>
            </a:endParaRPr>
          </a:p>
        </p:txBody>
      </p:sp>
      <p:cxnSp>
        <p:nvCxnSpPr>
          <p:cNvPr id="4486" name="Google Shape;4486;p474"/>
          <p:cNvCxnSpPr/>
          <p:nvPr/>
        </p:nvCxnSpPr>
        <p:spPr>
          <a:xfrm>
            <a:off x="2930775" y="1085850"/>
            <a:ext cx="1201800" cy="567000"/>
          </a:xfrm>
          <a:prstGeom prst="straightConnector1">
            <a:avLst/>
          </a:prstGeom>
          <a:noFill/>
          <a:ln w="9525" cap="flat" cmpd="sng">
            <a:solidFill>
              <a:schemeClr val="dk2"/>
            </a:solidFill>
            <a:prstDash val="solid"/>
            <a:round/>
            <a:headEnd type="none" w="med" len="med"/>
            <a:tailEnd type="triangle" w="med" len="med"/>
          </a:ln>
        </p:spPr>
      </p:cxnSp>
      <p:sp>
        <p:nvSpPr>
          <p:cNvPr id="4487" name="Google Shape;4487;p474"/>
          <p:cNvSpPr txBox="1"/>
          <p:nvPr/>
        </p:nvSpPr>
        <p:spPr>
          <a:xfrm>
            <a:off x="6008075" y="981800"/>
            <a:ext cx="28443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Recherche sur noms, lieux + embeddings généralistes</a:t>
            </a:r>
            <a:endParaRPr>
              <a:latin typeface="Courier New"/>
              <a:ea typeface="Courier New"/>
              <a:cs typeface="Courier New"/>
              <a:sym typeface="Courier New"/>
            </a:endParaRPr>
          </a:p>
        </p:txBody>
      </p:sp>
      <p:cxnSp>
        <p:nvCxnSpPr>
          <p:cNvPr id="4488" name="Google Shape;4488;p474"/>
          <p:cNvCxnSpPr/>
          <p:nvPr/>
        </p:nvCxnSpPr>
        <p:spPr>
          <a:xfrm flipH="1">
            <a:off x="6821425" y="1701300"/>
            <a:ext cx="454200" cy="645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4492"/>
        <p:cNvGrpSpPr/>
        <p:nvPr/>
      </p:nvGrpSpPr>
      <p:grpSpPr>
        <a:xfrm>
          <a:off x="0" y="0"/>
          <a:ext cx="0" cy="0"/>
          <a:chOff x="0" y="0"/>
          <a:chExt cx="0" cy="0"/>
        </a:xfrm>
      </p:grpSpPr>
      <p:sp>
        <p:nvSpPr>
          <p:cNvPr id="4493" name="Google Shape;4493;p47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Chat 18 : speech-to-text</a:t>
            </a:r>
            <a:endParaRPr sz="3200">
              <a:solidFill>
                <a:srgbClr val="707F87"/>
              </a:solidFill>
              <a:latin typeface="Calibri"/>
              <a:ea typeface="Calibri"/>
              <a:cs typeface="Calibri"/>
              <a:sym typeface="Calibri"/>
            </a:endParaRPr>
          </a:p>
        </p:txBody>
      </p:sp>
      <p:cxnSp>
        <p:nvCxnSpPr>
          <p:cNvPr id="4494" name="Google Shape;4494;p47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495" name="Google Shape;4495;p47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6" name="Google Shape;4496;p475"/>
          <p:cNvSpPr txBox="1"/>
          <p:nvPr/>
        </p:nvSpPr>
        <p:spPr>
          <a:xfrm>
            <a:off x="567900" y="757600"/>
            <a:ext cx="8008200" cy="3925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Whisper (ou autre ?)</a:t>
            </a:r>
            <a:br>
              <a:rPr lang="fr" sz="1600">
                <a:latin typeface="Courier New"/>
                <a:ea typeface="Courier New"/>
                <a:cs typeface="Courier New"/>
                <a:sym typeface="Courier New"/>
              </a:rPr>
            </a:br>
            <a:r>
              <a:rPr lang="fr" sz="1600">
                <a:latin typeface="Courier New"/>
                <a:ea typeface="Courier New"/>
                <a:cs typeface="Courier New"/>
                <a:sym typeface="Courier New"/>
              </a:rPr>
              <a:t>+ (très) bonne qualité</a:t>
            </a:r>
            <a:br>
              <a:rPr lang="fr" sz="1600">
                <a:latin typeface="Courier New"/>
                <a:ea typeface="Courier New"/>
                <a:cs typeface="Courier New"/>
                <a:sym typeface="Courier New"/>
              </a:rPr>
            </a:br>
            <a:r>
              <a:rPr lang="fr" sz="1600">
                <a:latin typeface="Courier New"/>
                <a:ea typeface="Courier New"/>
                <a:cs typeface="Courier New"/>
                <a:sym typeface="Courier New"/>
              </a:rPr>
              <a:t>+ gratuit, pas lourd</a:t>
            </a:r>
            <a:br>
              <a:rPr lang="fr" sz="1600">
                <a:latin typeface="Courier New"/>
                <a:ea typeface="Courier New"/>
                <a:cs typeface="Courier New"/>
                <a:sym typeface="Courier New"/>
              </a:rPr>
            </a:br>
            <a:r>
              <a:rPr lang="fr" sz="1600">
                <a:latin typeface="Courier New"/>
                <a:ea typeface="Courier New"/>
                <a:cs typeface="Courier New"/>
                <a:sym typeface="Courier New"/>
              </a:rPr>
              <a:t>- OpenAI (GPT4)</a:t>
            </a:r>
            <a:br>
              <a:rPr lang="fr" sz="1600">
                <a:latin typeface="Courier New"/>
                <a:ea typeface="Courier New"/>
                <a:cs typeface="Courier New"/>
                <a:sym typeface="Courier New"/>
              </a:rPr>
            </a:br>
            <a:r>
              <a:rPr lang="fr" sz="1600">
                <a:latin typeface="Courier New"/>
                <a:ea typeface="Courier New"/>
                <a:cs typeface="Courier New"/>
                <a:sym typeface="Courier New"/>
              </a:rPr>
              <a:t>+ reste en local (a priori)</a:t>
            </a:r>
            <a:br>
              <a:rPr lang="fr" sz="1600">
                <a:latin typeface="Courier New"/>
                <a:ea typeface="Courier New"/>
                <a:cs typeface="Courier New"/>
                <a:sym typeface="Courier New"/>
              </a:rPr>
            </a:br>
            <a:r>
              <a:rPr lang="fr" sz="1600">
                <a:latin typeface="Courier New"/>
                <a:ea typeface="Courier New"/>
                <a:cs typeface="Courier New"/>
                <a:sym typeface="Courier New"/>
              </a:rPr>
              <a:t>- lent sans GPU (quid de la production ?)</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Diarization ?</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0" lvl="0" indent="0" algn="l" rtl="0">
              <a:spcBef>
                <a:spcPts val="0"/>
              </a:spcBef>
              <a:spcAft>
                <a:spcPts val="0"/>
              </a:spcAft>
              <a:buNone/>
            </a:pPr>
            <a:endParaRPr sz="1600">
              <a:latin typeface="Courier New"/>
              <a:ea typeface="Courier New"/>
              <a:cs typeface="Courier New"/>
              <a:sym typeface="Courier New"/>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4500"/>
        <p:cNvGrpSpPr/>
        <p:nvPr/>
      </p:nvGrpSpPr>
      <p:grpSpPr>
        <a:xfrm>
          <a:off x="0" y="0"/>
          <a:ext cx="0" cy="0"/>
          <a:chOff x="0" y="0"/>
          <a:chExt cx="0" cy="0"/>
        </a:xfrm>
      </p:grpSpPr>
      <p:sp>
        <p:nvSpPr>
          <p:cNvPr id="4501" name="Google Shape;4501;p47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Chat 18 : Information retrieval</a:t>
            </a:r>
            <a:endParaRPr sz="3200">
              <a:solidFill>
                <a:srgbClr val="707F87"/>
              </a:solidFill>
              <a:latin typeface="Calibri"/>
              <a:ea typeface="Calibri"/>
              <a:cs typeface="Calibri"/>
              <a:sym typeface="Calibri"/>
            </a:endParaRPr>
          </a:p>
        </p:txBody>
      </p:sp>
      <p:cxnSp>
        <p:nvCxnSpPr>
          <p:cNvPr id="4502" name="Google Shape;4502;p47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503" name="Google Shape;4503;p47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4" name="Google Shape;4504;p476"/>
          <p:cNvSpPr txBox="1"/>
          <p:nvPr/>
        </p:nvSpPr>
        <p:spPr>
          <a:xfrm>
            <a:off x="567900" y="757600"/>
            <a:ext cx="8008200" cy="3925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Information retrieval (extraire les audios candidats)</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mots-clés (noyade, suicide…)</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Nom, âge, lieu, date : NER</a:t>
            </a:r>
            <a:br>
              <a:rPr lang="fr" sz="1600">
                <a:latin typeface="Courier New"/>
                <a:ea typeface="Courier New"/>
                <a:cs typeface="Courier New"/>
                <a:sym typeface="Courier New"/>
              </a:rPr>
            </a:br>
            <a:r>
              <a:rPr lang="fr" sz="1600">
                <a:latin typeface="Courier New"/>
                <a:ea typeface="Courier New"/>
                <a:cs typeface="Courier New"/>
                <a:sym typeface="Courier New"/>
              </a:rPr>
              <a:t>=&gt; Microsoft Presidio ? (même +/- que Whisper)</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Extraction multi-critère + similarité (jeune &lt;-&gt; 18 ans)</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Puis : embeddings + FAISS ?</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OpenAI ? </a:t>
            </a:r>
            <a:endParaRPr sz="1600">
              <a:latin typeface="Courier New"/>
              <a:ea typeface="Courier New"/>
              <a:cs typeface="Courier New"/>
              <a:sym typeface="Courier New"/>
            </a:endParaRPr>
          </a:p>
          <a:p>
            <a:pPr marL="13716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Bon (sur tâches généralistes)</a:t>
            </a:r>
            <a:endParaRPr sz="1600">
              <a:latin typeface="Courier New"/>
              <a:ea typeface="Courier New"/>
              <a:cs typeface="Courier New"/>
              <a:sym typeface="Courier New"/>
            </a:endParaRPr>
          </a:p>
          <a:p>
            <a:pPr marL="13716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payant, calculs chez eux (politique de confidentialité) =&gt; Anonymisation ?</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CamemBERT ? FlauBERT ? Autre ?</a:t>
            </a:r>
            <a:endParaRPr sz="1600">
              <a:latin typeface="Courier New"/>
              <a:ea typeface="Courier New"/>
              <a:cs typeface="Courier New"/>
              <a:sym typeface="Courier New"/>
            </a:endParaRPr>
          </a:p>
          <a:p>
            <a:pPr marL="0" lvl="0" indent="0" algn="l" rtl="0">
              <a:spcBef>
                <a:spcPts val="0"/>
              </a:spcBef>
              <a:spcAft>
                <a:spcPts val="0"/>
              </a:spcAft>
              <a:buNone/>
            </a:pPr>
            <a:endParaRPr sz="1600">
              <a:latin typeface="Courier New"/>
              <a:ea typeface="Courier New"/>
              <a:cs typeface="Courier New"/>
              <a:sym typeface="Courier New"/>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4508"/>
        <p:cNvGrpSpPr/>
        <p:nvPr/>
      </p:nvGrpSpPr>
      <p:grpSpPr>
        <a:xfrm>
          <a:off x="0" y="0"/>
          <a:ext cx="0" cy="0"/>
          <a:chOff x="0" y="0"/>
          <a:chExt cx="0" cy="0"/>
        </a:xfrm>
      </p:grpSpPr>
      <p:sp>
        <p:nvSpPr>
          <p:cNvPr id="4509" name="Google Shape;4509;p47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Chat 18 : Réponses</a:t>
            </a:r>
            <a:endParaRPr sz="3200">
              <a:solidFill>
                <a:srgbClr val="707F87"/>
              </a:solidFill>
              <a:latin typeface="Calibri"/>
              <a:ea typeface="Calibri"/>
              <a:cs typeface="Calibri"/>
              <a:sym typeface="Calibri"/>
            </a:endParaRPr>
          </a:p>
        </p:txBody>
      </p:sp>
      <p:cxnSp>
        <p:nvCxnSpPr>
          <p:cNvPr id="4510" name="Google Shape;4510;p47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511" name="Google Shape;4511;p47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2" name="Google Shape;4512;p477"/>
          <p:cNvSpPr txBox="1"/>
          <p:nvPr/>
        </p:nvSpPr>
        <p:spPr>
          <a:xfrm>
            <a:off x="567900" y="986400"/>
            <a:ext cx="8008200" cy="3171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Moteur de recherche ou chatbot ?</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On affiche tous les candidats, et c’est à l’humain de choisir ?</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On demande à un LLM de faire un choix, ou une short list?</a:t>
            </a:r>
            <a:br>
              <a:rPr lang="fr" sz="1600">
                <a:latin typeface="Courier New"/>
                <a:ea typeface="Courier New"/>
                <a:cs typeface="Courier New"/>
                <a:sym typeface="Courier New"/>
              </a:rPr>
            </a:br>
            <a:r>
              <a:rPr lang="fr" sz="1600">
                <a:latin typeface="Courier New"/>
                <a:ea typeface="Courier New"/>
                <a:cs typeface="Courier New"/>
                <a:sym typeface="Courier New"/>
              </a:rPr>
              <a:t> </a:t>
            </a: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solidFill>
                  <a:schemeClr val="dk1"/>
                </a:solidFill>
                <a:latin typeface="Courier New"/>
                <a:ea typeface="Courier New"/>
                <a:cs typeface="Courier New"/>
                <a:sym typeface="Courier New"/>
              </a:rPr>
              <a:t>tradeoff précision/rappel :</a:t>
            </a:r>
            <a:endParaRPr sz="1600">
              <a:solidFill>
                <a:schemeClr val="dk1"/>
              </a:solidFill>
              <a:latin typeface="Courier New"/>
              <a:ea typeface="Courier New"/>
              <a:cs typeface="Courier New"/>
              <a:sym typeface="Courier New"/>
            </a:endParaRPr>
          </a:p>
          <a:p>
            <a:pPr marL="457200" lvl="0" indent="457200" algn="l" rtl="0">
              <a:spcBef>
                <a:spcPts val="0"/>
              </a:spcBef>
              <a:spcAft>
                <a:spcPts val="0"/>
              </a:spcAft>
              <a:buNone/>
            </a:pPr>
            <a:r>
              <a:rPr lang="fr" sz="1600">
                <a:solidFill>
                  <a:schemeClr val="dk1"/>
                </a:solidFill>
                <a:latin typeface="Courier New"/>
                <a:ea typeface="Courier New"/>
                <a:cs typeface="Courier New"/>
                <a:sym typeface="Courier New"/>
              </a:rPr>
              <a:t>↗ information retrieval </a:t>
            </a:r>
            <a:endParaRPr sz="1600">
              <a:solidFill>
                <a:schemeClr val="dk1"/>
              </a:solidFill>
              <a:latin typeface="Courier New"/>
              <a:ea typeface="Courier New"/>
              <a:cs typeface="Courier New"/>
              <a:sym typeface="Courier New"/>
            </a:endParaRPr>
          </a:p>
          <a:p>
            <a:pPr marL="457200" lvl="0" indent="457200" algn="l" rtl="0">
              <a:spcBef>
                <a:spcPts val="0"/>
              </a:spcBef>
              <a:spcAft>
                <a:spcPts val="0"/>
              </a:spcAft>
              <a:buNone/>
            </a:pPr>
            <a:r>
              <a:rPr lang="fr" sz="1600">
                <a:solidFill>
                  <a:schemeClr val="dk1"/>
                </a:solidFill>
                <a:latin typeface="Courier New"/>
                <a:ea typeface="Courier New"/>
                <a:cs typeface="Courier New"/>
                <a:sym typeface="Courier New"/>
              </a:rPr>
              <a:t>=&gt; ↘ nb de candidats</a:t>
            </a:r>
            <a:endParaRPr sz="1600">
              <a:solidFill>
                <a:schemeClr val="dk1"/>
              </a:solidFill>
              <a:latin typeface="Courier New"/>
              <a:ea typeface="Courier New"/>
              <a:cs typeface="Courier New"/>
              <a:sym typeface="Courier New"/>
            </a:endParaRPr>
          </a:p>
          <a:p>
            <a:pPr marL="914400" lvl="0" indent="0" algn="l" rtl="0">
              <a:spcBef>
                <a:spcPts val="0"/>
              </a:spcBef>
              <a:spcAft>
                <a:spcPts val="0"/>
              </a:spcAft>
              <a:buNone/>
            </a:pPr>
            <a:r>
              <a:rPr lang="fr" sz="1600">
                <a:solidFill>
                  <a:schemeClr val="dk1"/>
                </a:solidFill>
                <a:latin typeface="Courier New"/>
                <a:ea typeface="Courier New"/>
                <a:cs typeface="Courier New"/>
                <a:sym typeface="Courier New"/>
              </a:rPr>
              <a:t>   ↗ présence vrai positif</a:t>
            </a:r>
            <a:endParaRPr sz="1600">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1" name="Google Shape;691;p64" descr="Femto-header_PowerPoint.jpg"/>
          <p:cNvPicPr preferRelativeResize="0"/>
          <p:nvPr/>
        </p:nvPicPr>
        <p:blipFill rotWithShape="1">
          <a:blip r:embed="rId3">
            <a:alphaModFix/>
          </a:blip>
          <a:srcRect l="22015"/>
          <a:stretch/>
        </p:blipFill>
        <p:spPr>
          <a:xfrm>
            <a:off x="2250282" y="0"/>
            <a:ext cx="6893700" cy="1815900"/>
          </a:xfrm>
          <a:prstGeom prst="rect">
            <a:avLst/>
          </a:prstGeom>
          <a:noFill/>
          <a:ln>
            <a:noFill/>
          </a:ln>
        </p:spPr>
      </p:pic>
      <p:sp>
        <p:nvSpPr>
          <p:cNvPr id="692" name="Google Shape;692;p64"/>
          <p:cNvSpPr txBox="1"/>
          <p:nvPr/>
        </p:nvSpPr>
        <p:spPr>
          <a:xfrm>
            <a:off x="864675" y="1423050"/>
            <a:ext cx="7526400" cy="2297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 sz="2400" dirty="0">
                <a:solidFill>
                  <a:srgbClr val="707F87"/>
                </a:solidFill>
              </a:rPr>
              <a:t>2. Pandas </a:t>
            </a:r>
            <a:r>
              <a:rPr lang="fr" sz="2400" dirty="0" err="1">
                <a:solidFill>
                  <a:srgbClr val="707F87"/>
                </a:solidFill>
              </a:rPr>
              <a:t>library</a:t>
            </a:r>
            <a:endParaRPr sz="2400" dirty="0">
              <a:solidFill>
                <a:srgbClr val="707F87"/>
              </a:solidFill>
            </a:endParaRPr>
          </a:p>
          <a:p>
            <a:pPr marL="0" marR="0" lvl="0" indent="0" algn="l" rtl="0">
              <a:spcBef>
                <a:spcPts val="0"/>
              </a:spcBef>
              <a:spcAft>
                <a:spcPts val="0"/>
              </a:spcAft>
              <a:buNone/>
            </a:pPr>
            <a:endParaRPr sz="2400" dirty="0">
              <a:solidFill>
                <a:srgbClr val="707F87"/>
              </a:solidFill>
            </a:endParaRPr>
          </a:p>
        </p:txBody>
      </p:sp>
      <p:pic>
        <p:nvPicPr>
          <p:cNvPr id="693" name="Google Shape;693;p64" descr="G:\sophie.roger\Nvelle Charte Graphique\fin\Logotype\Logos\Fichiers bitmap\PNG - fond transparent\Femto-logo_couleur-2012-transp.png"/>
          <p:cNvPicPr preferRelativeResize="0"/>
          <p:nvPr/>
        </p:nvPicPr>
        <p:blipFill rotWithShape="1">
          <a:blip r:embed="rId4">
            <a:alphaModFix/>
          </a:blip>
          <a:srcRect/>
          <a:stretch/>
        </p:blipFill>
        <p:spPr>
          <a:xfrm>
            <a:off x="307976" y="239668"/>
            <a:ext cx="1942200" cy="604500"/>
          </a:xfrm>
          <a:prstGeom prst="rect">
            <a:avLst/>
          </a:prstGeom>
          <a:noFill/>
          <a:ln>
            <a:noFill/>
          </a:ln>
        </p:spPr>
      </p:pic>
      <p:pic>
        <p:nvPicPr>
          <p:cNvPr id="694" name="Google Shape;694;p64" descr="G:\sophie.roger\Nvelle Charte Graphique\fin\Logotype\Logos\Fichiers bitmap\PNG - fond transparent\Femto-logo_couleur-2012-transp.png"/>
          <p:cNvPicPr preferRelativeResize="0"/>
          <p:nvPr/>
        </p:nvPicPr>
        <p:blipFill rotWithShape="1">
          <a:blip r:embed="rId4">
            <a:alphaModFix/>
          </a:blip>
          <a:srcRect/>
          <a:stretch/>
        </p:blipFill>
        <p:spPr>
          <a:xfrm>
            <a:off x="-3397680" y="-1970899"/>
            <a:ext cx="1352700" cy="421200"/>
          </a:xfrm>
          <a:prstGeom prst="rect">
            <a:avLst/>
          </a:prstGeom>
          <a:noFill/>
          <a:ln>
            <a:noFill/>
          </a:ln>
        </p:spPr>
      </p:pic>
      <p:pic>
        <p:nvPicPr>
          <p:cNvPr id="695" name="Google Shape;695;p64" descr="G:\sophie.roger\Nvelle Charte Graphique\fin\logos tutelles\Logo-ensmm.jpg"/>
          <p:cNvPicPr preferRelativeResize="0"/>
          <p:nvPr/>
        </p:nvPicPr>
        <p:blipFill rotWithShape="1">
          <a:blip r:embed="rId5">
            <a:alphaModFix/>
          </a:blip>
          <a:srcRect/>
          <a:stretch/>
        </p:blipFill>
        <p:spPr>
          <a:xfrm>
            <a:off x="1577399" y="4673074"/>
            <a:ext cx="794400" cy="127500"/>
          </a:xfrm>
          <a:prstGeom prst="rect">
            <a:avLst/>
          </a:prstGeom>
          <a:noFill/>
          <a:ln>
            <a:noFill/>
          </a:ln>
        </p:spPr>
      </p:pic>
      <p:pic>
        <p:nvPicPr>
          <p:cNvPr id="696" name="Google Shape;696;p64" descr="G:\sophie.roger\Nvelle Charte Graphique\fin\logos tutelles\cnrs_quadri.jpeg"/>
          <p:cNvPicPr preferRelativeResize="0"/>
          <p:nvPr/>
        </p:nvPicPr>
        <p:blipFill rotWithShape="1">
          <a:blip r:embed="rId6">
            <a:alphaModFix/>
          </a:blip>
          <a:srcRect/>
          <a:stretch/>
        </p:blipFill>
        <p:spPr>
          <a:xfrm>
            <a:off x="966255" y="4580120"/>
            <a:ext cx="287400" cy="287400"/>
          </a:xfrm>
          <a:prstGeom prst="rect">
            <a:avLst/>
          </a:prstGeom>
          <a:noFill/>
          <a:ln>
            <a:noFill/>
          </a:ln>
        </p:spPr>
      </p:pic>
      <p:pic>
        <p:nvPicPr>
          <p:cNvPr id="697" name="Google Shape;697;p64" descr="G:\sophie.roger\Nvelle Charte Graphique\fin\logos tutelles\ufc Quadri.jpg"/>
          <p:cNvPicPr preferRelativeResize="0"/>
          <p:nvPr/>
        </p:nvPicPr>
        <p:blipFill rotWithShape="1">
          <a:blip r:embed="rId7">
            <a:alphaModFix/>
          </a:blip>
          <a:srcRect/>
          <a:stretch/>
        </p:blipFill>
        <p:spPr>
          <a:xfrm>
            <a:off x="307976" y="4580120"/>
            <a:ext cx="414000" cy="255000"/>
          </a:xfrm>
          <a:prstGeom prst="rect">
            <a:avLst/>
          </a:prstGeom>
          <a:noFill/>
          <a:ln>
            <a:noFill/>
          </a:ln>
        </p:spPr>
      </p:pic>
      <p:pic>
        <p:nvPicPr>
          <p:cNvPr id="698" name="Google Shape;698;p64" descr="G:\sophie.roger\Nvelle Charte Graphique\fin\logos tutelles\utbm quadri.jpg"/>
          <p:cNvPicPr preferRelativeResize="0"/>
          <p:nvPr/>
        </p:nvPicPr>
        <p:blipFill rotWithShape="1">
          <a:blip r:embed="rId8">
            <a:alphaModFix/>
          </a:blip>
          <a:srcRect/>
          <a:stretch/>
        </p:blipFill>
        <p:spPr>
          <a:xfrm>
            <a:off x="2616344" y="4645549"/>
            <a:ext cx="680700" cy="222000"/>
          </a:xfrm>
          <a:prstGeom prst="rect">
            <a:avLst/>
          </a:prstGeom>
          <a:noFill/>
          <a:ln>
            <a:noFill/>
          </a:ln>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4516"/>
        <p:cNvGrpSpPr/>
        <p:nvPr/>
      </p:nvGrpSpPr>
      <p:grpSpPr>
        <a:xfrm>
          <a:off x="0" y="0"/>
          <a:ext cx="0" cy="0"/>
          <a:chOff x="0" y="0"/>
          <a:chExt cx="0" cy="0"/>
        </a:xfrm>
      </p:grpSpPr>
      <p:sp>
        <p:nvSpPr>
          <p:cNvPr id="4517" name="Google Shape;4517;p47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Chat 18 : Humain ou IA ?</a:t>
            </a:r>
            <a:endParaRPr sz="3200">
              <a:solidFill>
                <a:srgbClr val="707F87"/>
              </a:solidFill>
              <a:latin typeface="Calibri"/>
              <a:ea typeface="Calibri"/>
              <a:cs typeface="Calibri"/>
              <a:sym typeface="Calibri"/>
            </a:endParaRPr>
          </a:p>
        </p:txBody>
      </p:sp>
      <p:cxnSp>
        <p:nvCxnSpPr>
          <p:cNvPr id="4518" name="Google Shape;4518;p47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519" name="Google Shape;4519;p47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0" name="Google Shape;4520;p478"/>
          <p:cNvSpPr txBox="1"/>
          <p:nvPr/>
        </p:nvSpPr>
        <p:spPr>
          <a:xfrm>
            <a:off x="556850" y="873375"/>
            <a:ext cx="8037600" cy="3553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Quelle quantité d’intelligence artificielle ?</a:t>
            </a:r>
            <a:endParaRPr sz="1500">
              <a:latin typeface="Courier New"/>
              <a:ea typeface="Courier New"/>
              <a:cs typeface="Courier New"/>
              <a:sym typeface="Courier New"/>
            </a:endParaRPr>
          </a:p>
          <a:p>
            <a:pPr marL="457200" lvl="0" indent="0" algn="l" rtl="0">
              <a:spcBef>
                <a:spcPts val="0"/>
              </a:spcBef>
              <a:spcAft>
                <a:spcPts val="0"/>
              </a:spcAft>
              <a:buNone/>
            </a:pPr>
            <a:r>
              <a:rPr lang="fr" sz="1500">
                <a:latin typeface="Courier New"/>
                <a:ea typeface="Courier New"/>
                <a:cs typeface="Courier New"/>
                <a:sym typeface="Courier New"/>
              </a:rPr>
              <a:t>- : moteur de recherche</a:t>
            </a:r>
            <a:endParaRPr sz="1500">
              <a:latin typeface="Courier New"/>
              <a:ea typeface="Courier New"/>
              <a:cs typeface="Courier New"/>
              <a:sym typeface="Courier New"/>
            </a:endParaRPr>
          </a:p>
          <a:p>
            <a:pPr marL="457200" lvl="0" indent="0" algn="l" rtl="0">
              <a:spcBef>
                <a:spcPts val="0"/>
              </a:spcBef>
              <a:spcAft>
                <a:spcPts val="0"/>
              </a:spcAft>
              <a:buNone/>
            </a:pPr>
            <a:r>
              <a:rPr lang="fr" sz="1500">
                <a:latin typeface="Courier New"/>
                <a:ea typeface="Courier New"/>
                <a:cs typeface="Courier New"/>
                <a:sym typeface="Courier New"/>
              </a:rPr>
              <a:t>    =&gt; plus de temps/travail humain</a:t>
            </a:r>
            <a:endParaRPr sz="1500">
              <a:latin typeface="Courier New"/>
              <a:ea typeface="Courier New"/>
              <a:cs typeface="Courier New"/>
              <a:sym typeface="Courier New"/>
            </a:endParaRPr>
          </a:p>
          <a:p>
            <a:pPr marL="457200" lvl="0" indent="0" algn="l" rtl="0">
              <a:spcBef>
                <a:spcPts val="0"/>
              </a:spcBef>
              <a:spcAft>
                <a:spcPts val="0"/>
              </a:spcAft>
              <a:buNone/>
            </a:pPr>
            <a:r>
              <a:rPr lang="fr" sz="1500">
                <a:latin typeface="Courier New"/>
                <a:ea typeface="Courier New"/>
                <a:cs typeface="Courier New"/>
                <a:sym typeface="Courier New"/>
              </a:rPr>
              <a:t>+ : chatbot avec LLM</a:t>
            </a:r>
            <a:endParaRPr sz="1500">
              <a:latin typeface="Courier New"/>
              <a:ea typeface="Courier New"/>
              <a:cs typeface="Courier New"/>
              <a:sym typeface="Courier New"/>
            </a:endParaRPr>
          </a:p>
          <a:p>
            <a:pPr marL="1371600" lvl="2" indent="-323850" algn="l" rtl="0">
              <a:spcBef>
                <a:spcPts val="0"/>
              </a:spcBef>
              <a:spcAft>
                <a:spcPts val="0"/>
              </a:spcAft>
              <a:buSzPts val="1500"/>
              <a:buFont typeface="Courier New"/>
              <a:buChar char="■"/>
            </a:pPr>
            <a:r>
              <a:rPr lang="fr" sz="1500">
                <a:latin typeface="Courier New"/>
                <a:ea typeface="Courier New"/>
                <a:cs typeface="Courier New"/>
                <a:sym typeface="Courier New"/>
              </a:rPr>
              <a:t>modèles libres (NER, LLM…) : résultats intermédiaires, faibles coûts</a:t>
            </a:r>
            <a:endParaRPr sz="1500">
              <a:latin typeface="Courier New"/>
              <a:ea typeface="Courier New"/>
              <a:cs typeface="Courier New"/>
              <a:sym typeface="Courier New"/>
            </a:endParaRPr>
          </a:p>
          <a:p>
            <a:pPr marL="1371600" lvl="2" indent="-323850" algn="l" rtl="0">
              <a:spcBef>
                <a:spcPts val="0"/>
              </a:spcBef>
              <a:spcAft>
                <a:spcPts val="0"/>
              </a:spcAft>
              <a:buSzPts val="1500"/>
              <a:buFont typeface="Courier New"/>
              <a:buChar char="■"/>
            </a:pPr>
            <a:r>
              <a:rPr lang="fr" sz="1500">
                <a:latin typeface="Courier New"/>
                <a:ea typeface="Courier New"/>
                <a:cs typeface="Courier New"/>
                <a:sym typeface="Courier New"/>
              </a:rPr>
              <a:t>modèles de pointe ?</a:t>
            </a:r>
            <a:br>
              <a:rPr lang="fr" sz="1500">
                <a:latin typeface="Courier New"/>
                <a:ea typeface="Courier New"/>
                <a:cs typeface="Courier New"/>
                <a:sym typeface="Courier New"/>
              </a:rPr>
            </a:b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Quel coût ?</a:t>
            </a:r>
            <a:endParaRPr sz="1500">
              <a:latin typeface="Courier New"/>
              <a:ea typeface="Courier New"/>
              <a:cs typeface="Courier New"/>
              <a:sym typeface="Courier New"/>
            </a:endParaRPr>
          </a:p>
          <a:p>
            <a:pPr marL="914400" lvl="1" indent="-323850" algn="l" rtl="0">
              <a:spcBef>
                <a:spcPts val="0"/>
              </a:spcBef>
              <a:spcAft>
                <a:spcPts val="0"/>
              </a:spcAft>
              <a:buSzPts val="1500"/>
              <a:buFont typeface="Courier New"/>
              <a:buChar char="○"/>
            </a:pPr>
            <a:r>
              <a:rPr lang="fr" sz="1500">
                <a:latin typeface="Courier New"/>
                <a:ea typeface="Courier New"/>
                <a:cs typeface="Courier New"/>
                <a:sym typeface="Courier New"/>
              </a:rPr>
              <a:t>Ne pas penser qu’une solution d’IA ne coûte rien</a:t>
            </a:r>
            <a:endParaRPr sz="1500">
              <a:latin typeface="Courier New"/>
              <a:ea typeface="Courier New"/>
              <a:cs typeface="Courier New"/>
              <a:sym typeface="Courier New"/>
            </a:endParaRPr>
          </a:p>
          <a:p>
            <a:pPr marL="914400" lvl="1" indent="-323850" algn="l" rtl="0">
              <a:spcBef>
                <a:spcPts val="0"/>
              </a:spcBef>
              <a:spcAft>
                <a:spcPts val="0"/>
              </a:spcAft>
              <a:buSzPts val="1500"/>
              <a:buFont typeface="Courier New"/>
              <a:buChar char="○"/>
            </a:pPr>
            <a:r>
              <a:rPr lang="fr" sz="1500">
                <a:latin typeface="Courier New"/>
                <a:ea typeface="Courier New"/>
                <a:cs typeface="Courier New"/>
                <a:sym typeface="Courier New"/>
              </a:rPr>
              <a:t>Ne pas penser que le travail à remplacer ne coûte rien</a:t>
            </a:r>
            <a:endParaRPr sz="1500">
              <a:latin typeface="Courier New"/>
              <a:ea typeface="Courier New"/>
              <a:cs typeface="Courier New"/>
              <a:sym typeface="Courier New"/>
            </a:endParaRPr>
          </a:p>
          <a:p>
            <a:pPr marL="914400" lvl="0" indent="0" algn="l" rtl="0">
              <a:spcBef>
                <a:spcPts val="0"/>
              </a:spcBef>
              <a:spcAft>
                <a:spcPts val="0"/>
              </a:spcAft>
              <a:buNone/>
            </a:pPr>
            <a:r>
              <a:rPr lang="fr" sz="1500">
                <a:latin typeface="Courier New"/>
                <a:ea typeface="Courier New"/>
                <a:cs typeface="Courier New"/>
                <a:sym typeface="Courier New"/>
              </a:rPr>
              <a:t>=&gt; Jeu à somme nulle, l’intérêt est autre</a:t>
            </a:r>
            <a:endParaRPr sz="1500">
              <a:latin typeface="Courier New"/>
              <a:ea typeface="Courier New"/>
              <a:cs typeface="Courier New"/>
              <a:sym typeface="Courier New"/>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4524"/>
        <p:cNvGrpSpPr/>
        <p:nvPr/>
      </p:nvGrpSpPr>
      <p:grpSpPr>
        <a:xfrm>
          <a:off x="0" y="0"/>
          <a:ext cx="0" cy="0"/>
          <a:chOff x="0" y="0"/>
          <a:chExt cx="0" cy="0"/>
        </a:xfrm>
      </p:grpSpPr>
      <p:sp>
        <p:nvSpPr>
          <p:cNvPr id="4525" name="Google Shape;4525;p479"/>
          <p:cNvSpPr txBox="1"/>
          <p:nvPr/>
        </p:nvSpPr>
        <p:spPr>
          <a:xfrm>
            <a:off x="410300" y="735625"/>
            <a:ext cx="8294100" cy="35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a:latin typeface="Courier New"/>
                <a:ea typeface="Courier New"/>
                <a:cs typeface="Courier New"/>
                <a:sym typeface="Courier New"/>
              </a:rPr>
              <a:t>Naviguer dans les bandes audio peut n’être qu’une étape…</a:t>
            </a: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Char char="●"/>
            </a:pPr>
            <a:r>
              <a:rPr lang="fr" sz="1500">
                <a:solidFill>
                  <a:schemeClr val="dk1"/>
                </a:solidFill>
                <a:latin typeface="Courier New"/>
                <a:ea typeface="Courier New"/>
                <a:cs typeface="Courier New"/>
                <a:sym typeface="Courier New"/>
              </a:rPr>
              <a:t>Chatbot sur tout ce qui concerne une intervention : bandes, etc.</a:t>
            </a:r>
            <a:endParaRPr sz="1500">
              <a:solidFill>
                <a:schemeClr val="dk1"/>
              </a:solidFill>
              <a:latin typeface="Courier New"/>
              <a:ea typeface="Courier New"/>
              <a:cs typeface="Courier New"/>
              <a:sym typeface="Courier New"/>
            </a:endParaRPr>
          </a:p>
          <a:p>
            <a:pPr marL="457200" lvl="0" indent="0" algn="l" rtl="0">
              <a:spcBef>
                <a:spcPts val="0"/>
              </a:spcBef>
              <a:spcAft>
                <a:spcPts val="0"/>
              </a:spcAft>
              <a:buNone/>
            </a:pPr>
            <a:r>
              <a:rPr lang="fr" sz="1500">
                <a:solidFill>
                  <a:schemeClr val="dk1"/>
                </a:solidFill>
                <a:latin typeface="Courier New"/>
                <a:ea typeface="Courier New"/>
                <a:cs typeface="Courier New"/>
                <a:sym typeface="Courier New"/>
              </a:rPr>
              <a:t>=&gt; tableau de bord, contentieux…</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Formation à partir de bandes extraites</a:t>
            </a:r>
            <a:endParaRPr sz="1500">
              <a:solidFill>
                <a:schemeClr val="dk1"/>
              </a:solidFill>
              <a:latin typeface="Courier New"/>
              <a:ea typeface="Courier New"/>
              <a:cs typeface="Courier New"/>
              <a:sym typeface="Courier New"/>
            </a:endParaRPr>
          </a:p>
          <a:p>
            <a:pPr marL="914400" lvl="1" indent="-323850" algn="l" rtl="0">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Mise en évidence par IA de problèmes récurrents</a:t>
            </a:r>
            <a:endParaRPr sz="1500">
              <a:solidFill>
                <a:schemeClr val="dk1"/>
              </a:solidFill>
              <a:latin typeface="Courier New"/>
              <a:ea typeface="Courier New"/>
              <a:cs typeface="Courier New"/>
              <a:sym typeface="Courier New"/>
            </a:endParaRPr>
          </a:p>
          <a:p>
            <a:pPr marL="914400" lvl="1" indent="-323850" algn="l" rtl="0">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Supports automatiques…</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l" rtl="0">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Opérateur augmenté: Analyse en continu des échanges audios</a:t>
            </a:r>
            <a:endParaRPr sz="1500">
              <a:solidFill>
                <a:schemeClr val="dk1"/>
              </a:solidFill>
              <a:latin typeface="Courier New"/>
              <a:ea typeface="Courier New"/>
              <a:cs typeface="Courier New"/>
              <a:sym typeface="Courier New"/>
            </a:endParaRPr>
          </a:p>
          <a:p>
            <a:pPr marL="914400" lvl="1" indent="-323850" algn="l" rtl="0">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Détection de fatigue</a:t>
            </a:r>
            <a:endParaRPr sz="1500">
              <a:solidFill>
                <a:schemeClr val="dk1"/>
              </a:solidFill>
              <a:latin typeface="Courier New"/>
              <a:ea typeface="Courier New"/>
              <a:cs typeface="Courier New"/>
              <a:sym typeface="Courier New"/>
            </a:endParaRPr>
          </a:p>
          <a:p>
            <a:pPr marL="914400" lvl="1" indent="-323850" algn="l" rtl="0">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Production automatique de résumés</a:t>
            </a:r>
            <a:endParaRPr sz="1500">
              <a:solidFill>
                <a:schemeClr val="dk1"/>
              </a:solidFill>
              <a:latin typeface="Courier New"/>
              <a:ea typeface="Courier New"/>
              <a:cs typeface="Courier New"/>
              <a:sym typeface="Courier New"/>
            </a:endParaRPr>
          </a:p>
          <a:p>
            <a:pPr marL="914400" lvl="1" indent="-323850" algn="l" rtl="0">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Suggestions de mots-clés, questions</a:t>
            </a:r>
            <a:endParaRPr sz="1500">
              <a:solidFill>
                <a:schemeClr val="dk1"/>
              </a:solidFill>
              <a:latin typeface="Courier New"/>
              <a:ea typeface="Courier New"/>
              <a:cs typeface="Courier New"/>
              <a:sym typeface="Courier New"/>
            </a:endParaRPr>
          </a:p>
          <a:p>
            <a:pPr marL="914400" lvl="1" indent="-323850" algn="l" rtl="0">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Enregistrement automatique en BDD</a:t>
            </a:r>
            <a:endParaRPr sz="1500">
              <a:solidFill>
                <a:schemeClr val="dk1"/>
              </a:solidFill>
              <a:latin typeface="Courier New"/>
              <a:ea typeface="Courier New"/>
              <a:cs typeface="Courier New"/>
              <a:sym typeface="Courier New"/>
            </a:endParaRPr>
          </a:p>
          <a:p>
            <a:pPr marL="914400" lvl="1" indent="-323850" algn="l" rtl="0">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Détection de risques</a:t>
            </a:r>
            <a:endParaRPr sz="1500">
              <a:solidFill>
                <a:schemeClr val="dk1"/>
              </a:solidFill>
              <a:latin typeface="Courier New"/>
              <a:ea typeface="Courier New"/>
              <a:cs typeface="Courier New"/>
              <a:sym typeface="Courier New"/>
            </a:endParaRPr>
          </a:p>
          <a:p>
            <a:pPr marL="914400" lvl="1" indent="-323850" algn="l" rtl="0">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a:t>
            </a:r>
            <a:endParaRPr sz="1500">
              <a:solidFill>
                <a:schemeClr val="dk1"/>
              </a:solidFill>
              <a:latin typeface="Courier New"/>
              <a:ea typeface="Courier New"/>
              <a:cs typeface="Courier New"/>
              <a:sym typeface="Courier New"/>
            </a:endParaRPr>
          </a:p>
        </p:txBody>
      </p:sp>
      <p:sp>
        <p:nvSpPr>
          <p:cNvPr id="4526" name="Google Shape;4526;p47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Chat 18 : Quelle ambition ?</a:t>
            </a:r>
            <a:endParaRPr sz="3200">
              <a:solidFill>
                <a:srgbClr val="707F87"/>
              </a:solidFill>
              <a:latin typeface="Calibri"/>
              <a:ea typeface="Calibri"/>
              <a:cs typeface="Calibri"/>
              <a:sym typeface="Calibri"/>
            </a:endParaRPr>
          </a:p>
        </p:txBody>
      </p:sp>
      <p:cxnSp>
        <p:nvCxnSpPr>
          <p:cNvPr id="4527" name="Google Shape;4527;p47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528" name="Google Shape;4528;p47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sp>
        <p:nvSpPr>
          <p:cNvPr id="4533" name="Google Shape;4533;p48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Chat 18 : Constitution d’un poc</a:t>
            </a:r>
            <a:endParaRPr sz="3200">
              <a:solidFill>
                <a:srgbClr val="707F87"/>
              </a:solidFill>
              <a:latin typeface="Calibri"/>
              <a:ea typeface="Calibri"/>
              <a:cs typeface="Calibri"/>
              <a:sym typeface="Calibri"/>
            </a:endParaRPr>
          </a:p>
        </p:txBody>
      </p:sp>
      <p:cxnSp>
        <p:nvCxnSpPr>
          <p:cNvPr id="4534" name="Google Shape;4534;p48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535" name="Google Shape;4535;p48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6" name="Google Shape;4536;p480"/>
          <p:cNvSpPr txBox="1"/>
          <p:nvPr/>
        </p:nvSpPr>
        <p:spPr>
          <a:xfrm>
            <a:off x="498225" y="924650"/>
            <a:ext cx="8039400" cy="3550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Interface : streamlit</a:t>
            </a:r>
            <a:endParaRPr sz="1500">
              <a:latin typeface="Courier New"/>
              <a:ea typeface="Courier New"/>
              <a:cs typeface="Courier New"/>
              <a:sym typeface="Courier New"/>
            </a:endParaRPr>
          </a:p>
          <a:p>
            <a:pPr marL="9144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Simple, gratuit</a:t>
            </a:r>
            <a:endParaRPr sz="1500">
              <a:latin typeface="Courier New"/>
              <a:ea typeface="Courier New"/>
              <a:cs typeface="Courier New"/>
              <a:sym typeface="Courier New"/>
            </a:endParaRPr>
          </a:p>
          <a:p>
            <a:pPr marL="9144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Basique</a:t>
            </a: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Audio =&gt; texte : Whisper</a:t>
            </a: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Texte =&gt; Embeddings : </a:t>
            </a:r>
            <a:r>
              <a:rPr lang="fr" sz="1500" b="1">
                <a:latin typeface="Courier New"/>
                <a:ea typeface="Courier New"/>
                <a:cs typeface="Courier New"/>
                <a:sym typeface="Courier New"/>
              </a:rPr>
              <a:t>OpenAI</a:t>
            </a:r>
            <a:endParaRPr sz="1500" b="1">
              <a:latin typeface="Courier New"/>
              <a:ea typeface="Courier New"/>
              <a:cs typeface="Courier New"/>
              <a:sym typeface="Courier New"/>
            </a:endParaRPr>
          </a:p>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(Question + Embeddings) =&gt; audios potentiels : FAISS</a:t>
            </a: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Formulation de la réponse : </a:t>
            </a:r>
            <a:r>
              <a:rPr lang="fr" sz="1500" b="1">
                <a:latin typeface="Courier New"/>
                <a:ea typeface="Courier New"/>
                <a:cs typeface="Courier New"/>
                <a:sym typeface="Courier New"/>
              </a:rPr>
              <a:t>OpenAI</a:t>
            </a:r>
            <a:endParaRPr sz="1500" b="1">
              <a:latin typeface="Courier New"/>
              <a:ea typeface="Courier New"/>
              <a:cs typeface="Courier New"/>
              <a:sym typeface="Courier New"/>
            </a:endParaRPr>
          </a:p>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Mémoire, internet… : Langchain</a:t>
            </a:r>
            <a:endParaRPr sz="1500">
              <a:latin typeface="Courier New"/>
              <a:ea typeface="Courier New"/>
              <a:cs typeface="Courier New"/>
              <a:sym typeface="Courier New"/>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4540"/>
        <p:cNvGrpSpPr/>
        <p:nvPr/>
      </p:nvGrpSpPr>
      <p:grpSpPr>
        <a:xfrm>
          <a:off x="0" y="0"/>
          <a:ext cx="0" cy="0"/>
          <a:chOff x="0" y="0"/>
          <a:chExt cx="0" cy="0"/>
        </a:xfrm>
      </p:grpSpPr>
      <p:sp>
        <p:nvSpPr>
          <p:cNvPr id="4541" name="Google Shape;4541;p48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Chat 18 : Constitution d’un poc</a:t>
            </a:r>
            <a:endParaRPr sz="3200">
              <a:solidFill>
                <a:srgbClr val="707F87"/>
              </a:solidFill>
              <a:latin typeface="Calibri"/>
              <a:ea typeface="Calibri"/>
              <a:cs typeface="Calibri"/>
              <a:sym typeface="Calibri"/>
            </a:endParaRPr>
          </a:p>
        </p:txBody>
      </p:sp>
      <p:cxnSp>
        <p:nvCxnSpPr>
          <p:cNvPr id="4542" name="Google Shape;4542;p48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543" name="Google Shape;4543;p48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4" name="Google Shape;4544;p481"/>
          <p:cNvSpPr/>
          <p:nvPr/>
        </p:nvSpPr>
        <p:spPr>
          <a:xfrm>
            <a:off x="1077050" y="3020150"/>
            <a:ext cx="6909300" cy="55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45" name="Google Shape;4545;p481"/>
          <p:cNvSpPr txBox="1"/>
          <p:nvPr/>
        </p:nvSpPr>
        <p:spPr>
          <a:xfrm>
            <a:off x="498225" y="924650"/>
            <a:ext cx="8039400" cy="35505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Interface : streamlit</a:t>
            </a:r>
            <a:endParaRPr sz="1500">
              <a:latin typeface="Courier New"/>
              <a:ea typeface="Courier New"/>
              <a:cs typeface="Courier New"/>
              <a:sym typeface="Courier New"/>
            </a:endParaRPr>
          </a:p>
          <a:p>
            <a:pPr marL="9144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Simple, gratuit</a:t>
            </a:r>
            <a:endParaRPr sz="1500">
              <a:latin typeface="Courier New"/>
              <a:ea typeface="Courier New"/>
              <a:cs typeface="Courier New"/>
              <a:sym typeface="Courier New"/>
            </a:endParaRPr>
          </a:p>
          <a:p>
            <a:pPr marL="9144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Basique</a:t>
            </a: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Audio =&gt; texte : Whisper</a:t>
            </a: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Texte =&gt; Embeddings : </a:t>
            </a:r>
            <a:r>
              <a:rPr lang="fr" sz="1500" b="1">
                <a:latin typeface="Courier New"/>
                <a:ea typeface="Courier New"/>
                <a:cs typeface="Courier New"/>
                <a:sym typeface="Courier New"/>
              </a:rPr>
              <a:t>OpenAI</a:t>
            </a:r>
            <a:endParaRPr sz="1500" b="1">
              <a:latin typeface="Courier New"/>
              <a:ea typeface="Courier New"/>
              <a:cs typeface="Courier New"/>
              <a:sym typeface="Courier New"/>
            </a:endParaRPr>
          </a:p>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(Question + Embeddings) =&gt; audios potentiels : FAISS</a:t>
            </a:r>
            <a:endParaRPr sz="1500">
              <a:latin typeface="Courier New"/>
              <a:ea typeface="Courier New"/>
              <a:cs typeface="Courier New"/>
              <a:sym typeface="Courier New"/>
            </a:endParaRPr>
          </a:p>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Formulation de la réponse : </a:t>
            </a:r>
            <a:r>
              <a:rPr lang="fr" sz="1500" b="1">
                <a:latin typeface="Courier New"/>
                <a:ea typeface="Courier New"/>
                <a:cs typeface="Courier New"/>
                <a:sym typeface="Courier New"/>
              </a:rPr>
              <a:t>OpenAI</a:t>
            </a:r>
            <a:endParaRPr sz="1500" b="1">
              <a:latin typeface="Courier New"/>
              <a:ea typeface="Courier New"/>
              <a:cs typeface="Courier New"/>
              <a:sym typeface="Courier New"/>
            </a:endParaRPr>
          </a:p>
          <a:p>
            <a:pPr marL="457200" lvl="0" indent="-323850" algn="l" rtl="0">
              <a:spcBef>
                <a:spcPts val="0"/>
              </a:spcBef>
              <a:spcAft>
                <a:spcPts val="0"/>
              </a:spcAft>
              <a:buSzPts val="1500"/>
              <a:buFont typeface="Courier New"/>
              <a:buAutoNum type="arabicPeriod"/>
            </a:pPr>
            <a:r>
              <a:rPr lang="fr" sz="1500">
                <a:latin typeface="Courier New"/>
                <a:ea typeface="Courier New"/>
                <a:cs typeface="Courier New"/>
                <a:sym typeface="Courier New"/>
              </a:rPr>
              <a:t>Mémoire, internet… : Langchain</a:t>
            </a:r>
            <a:endParaRPr sz="1500">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a:p>
            <a:pPr marL="914400" lvl="0" indent="-323850" algn="l" rtl="0">
              <a:spcBef>
                <a:spcPts val="0"/>
              </a:spcBef>
              <a:spcAft>
                <a:spcPts val="0"/>
              </a:spcAft>
              <a:buSzPts val="1500"/>
              <a:buFont typeface="Courier New"/>
              <a:buChar char="-"/>
            </a:pPr>
            <a:r>
              <a:rPr lang="fr" sz="1500">
                <a:latin typeface="Courier New"/>
                <a:ea typeface="Courier New"/>
                <a:cs typeface="Courier New"/>
                <a:sym typeface="Courier New"/>
              </a:rPr>
              <a:t>Bcp de choses à revoir entre ce POC et un résultat final</a:t>
            </a:r>
            <a:endParaRPr sz="1500">
              <a:latin typeface="Courier New"/>
              <a:ea typeface="Courier New"/>
              <a:cs typeface="Courier New"/>
              <a:sym typeface="Courier New"/>
            </a:endParaRPr>
          </a:p>
          <a:p>
            <a:pPr marL="914400" lvl="0" indent="-330200" algn="l" rtl="0">
              <a:spcBef>
                <a:spcPts val="0"/>
              </a:spcBef>
              <a:spcAft>
                <a:spcPts val="0"/>
              </a:spcAft>
              <a:buSzPts val="1600"/>
              <a:buFont typeface="Courier New"/>
              <a:buChar char="-"/>
            </a:pPr>
            <a:r>
              <a:rPr lang="fr" sz="1500">
                <a:solidFill>
                  <a:schemeClr val="dk1"/>
                </a:solidFill>
                <a:latin typeface="Courier New"/>
                <a:ea typeface="Courier New"/>
                <a:cs typeface="Courier New"/>
                <a:sym typeface="Courier New"/>
              </a:rPr>
              <a:t>Avant de se lancer dans un POC… pourquoi le faire ?</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500">
              <a:latin typeface="Courier New"/>
              <a:ea typeface="Courier New"/>
              <a:cs typeface="Courier New"/>
              <a:sym typeface="Courier New"/>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4549"/>
        <p:cNvGrpSpPr/>
        <p:nvPr/>
      </p:nvGrpSpPr>
      <p:grpSpPr>
        <a:xfrm>
          <a:off x="0" y="0"/>
          <a:ext cx="0" cy="0"/>
          <a:chOff x="0" y="0"/>
          <a:chExt cx="0" cy="0"/>
        </a:xfrm>
      </p:grpSpPr>
      <p:sp>
        <p:nvSpPr>
          <p:cNvPr id="4550" name="Google Shape;4550;p482"/>
          <p:cNvSpPr txBox="1"/>
          <p:nvPr/>
        </p:nvSpPr>
        <p:spPr>
          <a:xfrm>
            <a:off x="410300" y="744425"/>
            <a:ext cx="8294100" cy="36651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SzPts val="1300"/>
              <a:buFont typeface="Courier New"/>
              <a:buChar char="●"/>
            </a:pPr>
            <a:r>
              <a:rPr lang="fr" sz="1300">
                <a:solidFill>
                  <a:schemeClr val="dk1"/>
                </a:solidFill>
                <a:latin typeface="Courier New"/>
                <a:ea typeface="Courier New"/>
                <a:cs typeface="Courier New"/>
                <a:sym typeface="Courier New"/>
              </a:rPr>
              <a:t>La partie recherche à sa place à l’Université</a:t>
            </a:r>
            <a:endParaRPr sz="1300">
              <a:solidFill>
                <a:schemeClr val="dk1"/>
              </a:solidFill>
              <a:latin typeface="Courier New"/>
              <a:ea typeface="Courier New"/>
              <a:cs typeface="Courier New"/>
              <a:sym typeface="Courier New"/>
            </a:endParaRPr>
          </a:p>
          <a:p>
            <a:pPr marL="914400" lvl="1" indent="-311150" algn="l" rtl="0">
              <a:spcBef>
                <a:spcPts val="0"/>
              </a:spcBef>
              <a:spcAft>
                <a:spcPts val="0"/>
              </a:spcAft>
              <a:buClr>
                <a:schemeClr val="dk1"/>
              </a:buClr>
              <a:buSzPts val="1300"/>
              <a:buFont typeface="Courier New"/>
              <a:buChar char="○"/>
            </a:pPr>
            <a:r>
              <a:rPr lang="fr" sz="1300">
                <a:solidFill>
                  <a:schemeClr val="dk1"/>
                </a:solidFill>
                <a:latin typeface="Courier New"/>
                <a:ea typeface="Courier New"/>
                <a:cs typeface="Courier New"/>
                <a:sym typeface="Courier New"/>
              </a:rPr>
              <a:t>On peut gérer les coûts de recherche (matériel, calculs…)</a:t>
            </a:r>
            <a:endParaRPr sz="1300">
              <a:solidFill>
                <a:schemeClr val="dk1"/>
              </a:solidFill>
              <a:latin typeface="Courier New"/>
              <a:ea typeface="Courier New"/>
              <a:cs typeface="Courier New"/>
              <a:sym typeface="Courier New"/>
            </a:endParaRPr>
          </a:p>
          <a:p>
            <a:pPr marL="914400" lvl="1" indent="-311150" algn="l" rtl="0">
              <a:spcBef>
                <a:spcPts val="0"/>
              </a:spcBef>
              <a:spcAft>
                <a:spcPts val="0"/>
              </a:spcAft>
              <a:buClr>
                <a:schemeClr val="dk1"/>
              </a:buClr>
              <a:buSzPts val="1300"/>
              <a:buFont typeface="Courier New"/>
              <a:buChar char="○"/>
            </a:pPr>
            <a:r>
              <a:rPr lang="fr" sz="1300">
                <a:solidFill>
                  <a:schemeClr val="dk1"/>
                </a:solidFill>
                <a:latin typeface="Courier New"/>
                <a:ea typeface="Courier New"/>
                <a:cs typeface="Courier New"/>
                <a:sym typeface="Courier New"/>
              </a:rPr>
              <a:t>Résultats rendus publics, open science</a:t>
            </a:r>
            <a:br>
              <a:rPr lang="fr" sz="1300">
                <a:solidFill>
                  <a:schemeClr val="dk1"/>
                </a:solidFill>
                <a:latin typeface="Courier New"/>
                <a:ea typeface="Courier New"/>
                <a:cs typeface="Courier New"/>
                <a:sym typeface="Courier New"/>
              </a:rPr>
            </a:br>
            <a:endParaRPr sz="1300">
              <a:solidFill>
                <a:schemeClr val="dk1"/>
              </a:solidFill>
              <a:latin typeface="Courier New"/>
              <a:ea typeface="Courier New"/>
              <a:cs typeface="Courier New"/>
              <a:sym typeface="Courier New"/>
            </a:endParaRPr>
          </a:p>
          <a:p>
            <a:pPr marL="457200" lvl="0" indent="-311150" algn="l" rtl="0">
              <a:spcBef>
                <a:spcPts val="0"/>
              </a:spcBef>
              <a:spcAft>
                <a:spcPts val="0"/>
              </a:spcAft>
              <a:buSzPts val="1300"/>
              <a:buFont typeface="Courier New"/>
              <a:buChar char="●"/>
            </a:pPr>
            <a:r>
              <a:rPr lang="fr" sz="1300">
                <a:solidFill>
                  <a:schemeClr val="dk1"/>
                </a:solidFill>
                <a:latin typeface="Courier New"/>
                <a:ea typeface="Courier New"/>
                <a:cs typeface="Courier New"/>
                <a:sym typeface="Courier New"/>
              </a:rPr>
              <a:t>Voullez-vous aller jusqu’à la production ? Si oui, comment ?</a:t>
            </a:r>
            <a:endParaRPr sz="1300">
              <a:latin typeface="Courier New"/>
              <a:ea typeface="Courier New"/>
              <a:cs typeface="Courier New"/>
              <a:sym typeface="Courier New"/>
            </a:endParaRPr>
          </a:p>
          <a:p>
            <a:pPr marL="914400" lvl="1" indent="-311150" algn="l" rtl="0">
              <a:spcBef>
                <a:spcPts val="0"/>
              </a:spcBef>
              <a:spcAft>
                <a:spcPts val="0"/>
              </a:spcAft>
              <a:buSzPts val="1300"/>
              <a:buFont typeface="Courier New"/>
              <a:buChar char="○"/>
            </a:pPr>
            <a:r>
              <a:rPr lang="fr" sz="1300">
                <a:latin typeface="Courier New"/>
                <a:ea typeface="Courier New"/>
                <a:cs typeface="Courier New"/>
                <a:sym typeface="Courier New"/>
              </a:rPr>
              <a:t>Qui développera l’interface, la maintiendra ?</a:t>
            </a:r>
            <a:endParaRPr sz="1300">
              <a:latin typeface="Courier New"/>
              <a:ea typeface="Courier New"/>
              <a:cs typeface="Courier New"/>
              <a:sym typeface="Courier New"/>
            </a:endParaRPr>
          </a:p>
          <a:p>
            <a:pPr marL="914400" lvl="1" indent="-311150" algn="l" rtl="0">
              <a:spcBef>
                <a:spcPts val="0"/>
              </a:spcBef>
              <a:spcAft>
                <a:spcPts val="0"/>
              </a:spcAft>
              <a:buSzPts val="1300"/>
              <a:buFont typeface="Courier New"/>
              <a:buChar char="○"/>
            </a:pPr>
            <a:r>
              <a:rPr lang="fr" sz="1300">
                <a:latin typeface="Courier New"/>
                <a:ea typeface="Courier New"/>
                <a:cs typeface="Courier New"/>
                <a:sym typeface="Courier New"/>
              </a:rPr>
              <a:t>Et les serveurs, la BDD ? Le déploiement, la mise à jour ? </a:t>
            </a:r>
            <a:endParaRPr sz="1300">
              <a:latin typeface="Courier New"/>
              <a:ea typeface="Courier New"/>
              <a:cs typeface="Courier New"/>
              <a:sym typeface="Courier New"/>
            </a:endParaRPr>
          </a:p>
          <a:p>
            <a:pPr marL="914400" lvl="1" indent="-311150" algn="l" rtl="0">
              <a:spcBef>
                <a:spcPts val="0"/>
              </a:spcBef>
              <a:spcAft>
                <a:spcPts val="0"/>
              </a:spcAft>
              <a:buSzPts val="1300"/>
              <a:buFont typeface="Courier New"/>
              <a:buChar char="○"/>
            </a:pPr>
            <a:r>
              <a:rPr lang="fr" sz="1300">
                <a:latin typeface="Courier New"/>
                <a:ea typeface="Courier New"/>
                <a:cs typeface="Courier New"/>
                <a:sym typeface="Courier New"/>
              </a:rPr>
              <a:t>La sécurité ? Avec données sensibles…</a:t>
            </a:r>
            <a:endParaRPr sz="1300">
              <a:latin typeface="Courier New"/>
              <a:ea typeface="Courier New"/>
              <a:cs typeface="Courier New"/>
              <a:sym typeface="Courier New"/>
            </a:endParaRPr>
          </a:p>
          <a:p>
            <a:pPr marL="914400" lvl="1" indent="-311150" algn="l" rtl="0">
              <a:spcBef>
                <a:spcPts val="0"/>
              </a:spcBef>
              <a:spcAft>
                <a:spcPts val="0"/>
              </a:spcAft>
              <a:buSzPts val="1300"/>
              <a:buFont typeface="Courier New"/>
              <a:buChar char="○"/>
            </a:pPr>
            <a:r>
              <a:rPr lang="fr" sz="1300">
                <a:latin typeface="Courier New"/>
                <a:ea typeface="Courier New"/>
                <a:cs typeface="Courier New"/>
                <a:sym typeface="Courier New"/>
              </a:rPr>
              <a:t>Pour une analyse des audios en continu, s’il faut un ou des GPU (?)</a:t>
            </a:r>
            <a:endParaRPr sz="1300">
              <a:latin typeface="Courier New"/>
              <a:ea typeface="Courier New"/>
              <a:cs typeface="Courier New"/>
              <a:sym typeface="Courier New"/>
            </a:endParaRPr>
          </a:p>
          <a:p>
            <a:pPr marL="0" lvl="0" indent="457200" algn="l" rtl="0">
              <a:spcBef>
                <a:spcPts val="0"/>
              </a:spcBef>
              <a:spcAft>
                <a:spcPts val="0"/>
              </a:spcAft>
              <a:buNone/>
            </a:pPr>
            <a:r>
              <a:rPr lang="fr" sz="1300">
                <a:latin typeface="Courier New"/>
                <a:ea typeface="Courier New"/>
                <a:cs typeface="Courier New"/>
                <a:sym typeface="Courier New"/>
              </a:rPr>
              <a:t>    … qui les achète, les installe (clim), les configure, les remplace?</a:t>
            </a:r>
            <a:br>
              <a:rPr lang="fr" sz="1300">
                <a:latin typeface="Courier New"/>
                <a:ea typeface="Courier New"/>
                <a:cs typeface="Courier New"/>
                <a:sym typeface="Courier New"/>
              </a:rPr>
            </a:br>
            <a:endParaRPr sz="1300">
              <a:latin typeface="Courier New"/>
              <a:ea typeface="Courier New"/>
              <a:cs typeface="Courier New"/>
              <a:sym typeface="Courier New"/>
            </a:endParaRPr>
          </a:p>
          <a:p>
            <a:pPr marL="457200" lvl="0" indent="-311150" algn="l" rtl="0">
              <a:spcBef>
                <a:spcPts val="0"/>
              </a:spcBef>
              <a:spcAft>
                <a:spcPts val="0"/>
              </a:spcAft>
              <a:buSzPts val="1300"/>
              <a:buFont typeface="Courier New"/>
              <a:buChar char="●"/>
            </a:pPr>
            <a:r>
              <a:rPr lang="fr" sz="1300">
                <a:latin typeface="Courier New"/>
                <a:ea typeface="Courier New"/>
                <a:cs typeface="Courier New"/>
                <a:sym typeface="Courier New"/>
              </a:rPr>
              <a:t>Si oui, par qui ?</a:t>
            </a:r>
            <a:endParaRPr sz="1300">
              <a:latin typeface="Courier New"/>
              <a:ea typeface="Courier New"/>
              <a:cs typeface="Courier New"/>
              <a:sym typeface="Courier New"/>
            </a:endParaRPr>
          </a:p>
          <a:p>
            <a:pPr marL="914400" lvl="1" indent="-311150" algn="l" rtl="0">
              <a:spcBef>
                <a:spcPts val="0"/>
              </a:spcBef>
              <a:spcAft>
                <a:spcPts val="0"/>
              </a:spcAft>
              <a:buSzPts val="1300"/>
              <a:buFont typeface="Courier New"/>
              <a:buChar char="○"/>
            </a:pPr>
            <a:r>
              <a:rPr lang="fr" sz="1300">
                <a:latin typeface="Courier New"/>
                <a:ea typeface="Courier New"/>
                <a:cs typeface="Courier New"/>
                <a:sym typeface="Courier New"/>
              </a:rPr>
              <a:t>Pas l’Université : ça n’est pas sa mission, elle n’a pas la RH</a:t>
            </a:r>
            <a:endParaRPr sz="1300">
              <a:latin typeface="Courier New"/>
              <a:ea typeface="Courier New"/>
              <a:cs typeface="Courier New"/>
              <a:sym typeface="Courier New"/>
            </a:endParaRPr>
          </a:p>
          <a:p>
            <a:pPr marL="914400" lvl="1" indent="-311150" algn="l" rtl="0">
              <a:spcBef>
                <a:spcPts val="0"/>
              </a:spcBef>
              <a:spcAft>
                <a:spcPts val="0"/>
              </a:spcAft>
              <a:buSzPts val="1300"/>
              <a:buFont typeface="Courier New"/>
              <a:buChar char="○"/>
            </a:pPr>
            <a:r>
              <a:rPr lang="fr" sz="1300">
                <a:latin typeface="Courier New"/>
                <a:ea typeface="Courier New"/>
                <a:cs typeface="Courier New"/>
                <a:sym typeface="Courier New"/>
              </a:rPr>
              <a:t>Service valo / maturation =&gt; Ni le modèle économique, ni l’envie</a:t>
            </a:r>
            <a:endParaRPr sz="1300">
              <a:latin typeface="Courier New"/>
              <a:ea typeface="Courier New"/>
              <a:cs typeface="Courier New"/>
              <a:sym typeface="Courier New"/>
            </a:endParaRPr>
          </a:p>
          <a:p>
            <a:pPr marL="914400" lvl="1" indent="-311150" algn="l" rtl="0">
              <a:spcBef>
                <a:spcPts val="0"/>
              </a:spcBef>
              <a:spcAft>
                <a:spcPts val="0"/>
              </a:spcAft>
              <a:buSzPts val="1300"/>
              <a:buFont typeface="Courier New"/>
              <a:buChar char="○"/>
            </a:pPr>
            <a:r>
              <a:rPr lang="fr" sz="1300">
                <a:latin typeface="Courier New"/>
                <a:ea typeface="Courier New"/>
                <a:cs typeface="Courier New"/>
                <a:sym typeface="Courier New"/>
              </a:rPr>
              <a:t>Chaque SDIS ? Il faut la RH (temps + compétences)</a:t>
            </a:r>
            <a:endParaRPr sz="1300">
              <a:latin typeface="Courier New"/>
              <a:ea typeface="Courier New"/>
              <a:cs typeface="Courier New"/>
              <a:sym typeface="Courier New"/>
            </a:endParaRPr>
          </a:p>
          <a:p>
            <a:pPr marL="914400" lvl="1" indent="-311150" algn="l" rtl="0">
              <a:spcBef>
                <a:spcPts val="0"/>
              </a:spcBef>
              <a:spcAft>
                <a:spcPts val="0"/>
              </a:spcAft>
              <a:buSzPts val="1300"/>
              <a:buFont typeface="Courier New"/>
              <a:buChar char="○"/>
            </a:pPr>
            <a:r>
              <a:rPr lang="fr" sz="1300">
                <a:latin typeface="Courier New"/>
                <a:ea typeface="Courier New"/>
                <a:cs typeface="Courier New"/>
                <a:sym typeface="Courier New"/>
              </a:rPr>
              <a:t>Une entreprise ? Dans quel cadre et sous quelle condition ?</a:t>
            </a:r>
            <a:br>
              <a:rPr lang="fr" sz="1300">
                <a:latin typeface="Courier New"/>
                <a:ea typeface="Courier New"/>
                <a:cs typeface="Courier New"/>
                <a:sym typeface="Courier New"/>
              </a:rPr>
            </a:br>
            <a:endParaRPr sz="1300">
              <a:latin typeface="Courier New"/>
              <a:ea typeface="Courier New"/>
              <a:cs typeface="Courier New"/>
              <a:sym typeface="Courier New"/>
            </a:endParaRPr>
          </a:p>
          <a:p>
            <a:pPr marL="457200" lvl="0" indent="-311150" algn="l" rtl="0">
              <a:spcBef>
                <a:spcPts val="0"/>
              </a:spcBef>
              <a:spcAft>
                <a:spcPts val="0"/>
              </a:spcAft>
              <a:buSzPts val="1300"/>
              <a:buFont typeface="Courier New"/>
              <a:buChar char="●"/>
            </a:pPr>
            <a:r>
              <a:rPr lang="fr" sz="1300">
                <a:solidFill>
                  <a:schemeClr val="dk1"/>
                </a:solidFill>
                <a:latin typeface="Courier New"/>
                <a:ea typeface="Courier New"/>
                <a:cs typeface="Courier New"/>
                <a:sym typeface="Courier New"/>
              </a:rPr>
              <a:t>(Si non, pourquoi faire un POC ?)</a:t>
            </a:r>
            <a:endParaRPr sz="1300">
              <a:latin typeface="Courier New"/>
              <a:ea typeface="Courier New"/>
              <a:cs typeface="Courier New"/>
              <a:sym typeface="Courier New"/>
            </a:endParaRPr>
          </a:p>
        </p:txBody>
      </p:sp>
      <p:sp>
        <p:nvSpPr>
          <p:cNvPr id="4551" name="Google Shape;4551;p48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Chat 18 : POC -&gt; production</a:t>
            </a:r>
            <a:endParaRPr sz="3200">
              <a:solidFill>
                <a:srgbClr val="707F87"/>
              </a:solidFill>
              <a:latin typeface="Calibri"/>
              <a:ea typeface="Calibri"/>
              <a:cs typeface="Calibri"/>
              <a:sym typeface="Calibri"/>
            </a:endParaRPr>
          </a:p>
        </p:txBody>
      </p:sp>
      <p:cxnSp>
        <p:nvCxnSpPr>
          <p:cNvPr id="4552" name="Google Shape;4552;p48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553" name="Google Shape;4553;p48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4557"/>
        <p:cNvGrpSpPr/>
        <p:nvPr/>
      </p:nvGrpSpPr>
      <p:grpSpPr>
        <a:xfrm>
          <a:off x="0" y="0"/>
          <a:ext cx="0" cy="0"/>
          <a:chOff x="0" y="0"/>
          <a:chExt cx="0" cy="0"/>
        </a:xfrm>
      </p:grpSpPr>
      <p:sp>
        <p:nvSpPr>
          <p:cNvPr id="4558" name="Google Shape;4558;p48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Les chatbots “techniques” : analogies</a:t>
            </a:r>
            <a:endParaRPr sz="3200">
              <a:solidFill>
                <a:srgbClr val="707F87"/>
              </a:solidFill>
              <a:latin typeface="Calibri"/>
              <a:ea typeface="Calibri"/>
              <a:cs typeface="Calibri"/>
              <a:sym typeface="Calibri"/>
            </a:endParaRPr>
          </a:p>
        </p:txBody>
      </p:sp>
      <p:cxnSp>
        <p:nvCxnSpPr>
          <p:cNvPr id="4559" name="Google Shape;4559;p48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560" name="Google Shape;4560;p48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1" name="Google Shape;4561;p483"/>
          <p:cNvSpPr txBox="1"/>
          <p:nvPr/>
        </p:nvSpPr>
        <p:spPr>
          <a:xfrm>
            <a:off x="567900" y="833800"/>
            <a:ext cx="7969800" cy="35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600">
                <a:latin typeface="Courier New"/>
                <a:ea typeface="Courier New"/>
                <a:cs typeface="Courier New"/>
                <a:sym typeface="Courier New"/>
              </a:rPr>
              <a:t>Scénario : on pose à Yvon une question technique pour laquelle il ne connaît pas la réponse. Il a besoin d’informations…</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S’il va dans une bibliothèque municipale (OpenAI) :</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Peu de chances de contenir des ouvrages pertinents</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Aucun moyen de les retrouver (Enfance, BD, jardinage)</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S’il va à la bibliothèque de l’ENSOSP</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Les ouvrages permettant de répondre sont sur les rayons</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Il faut un “expert” (documentaliste pompier ?) pour les trouver</a:t>
            </a:r>
            <a:endParaRPr sz="1600">
              <a:latin typeface="Courier New"/>
              <a:ea typeface="Courier New"/>
              <a:cs typeface="Courier New"/>
              <a:sym typeface="Courier New"/>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4565"/>
        <p:cNvGrpSpPr/>
        <p:nvPr/>
      </p:nvGrpSpPr>
      <p:grpSpPr>
        <a:xfrm>
          <a:off x="0" y="0"/>
          <a:ext cx="0" cy="0"/>
          <a:chOff x="0" y="0"/>
          <a:chExt cx="0" cy="0"/>
        </a:xfrm>
      </p:grpSpPr>
      <p:sp>
        <p:nvSpPr>
          <p:cNvPr id="4566" name="Google Shape;4566;p48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Les chatbots “techniques” : analogies</a:t>
            </a:r>
            <a:endParaRPr sz="3200">
              <a:solidFill>
                <a:srgbClr val="707F87"/>
              </a:solidFill>
              <a:latin typeface="Calibri"/>
              <a:ea typeface="Calibri"/>
              <a:cs typeface="Calibri"/>
              <a:sym typeface="Calibri"/>
            </a:endParaRPr>
          </a:p>
        </p:txBody>
      </p:sp>
      <p:cxnSp>
        <p:nvCxnSpPr>
          <p:cNvPr id="4567" name="Google Shape;4567;p48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568" name="Google Shape;4568;p48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9" name="Google Shape;4569;p484"/>
          <p:cNvSpPr/>
          <p:nvPr/>
        </p:nvSpPr>
        <p:spPr>
          <a:xfrm>
            <a:off x="578825" y="3818800"/>
            <a:ext cx="5971500" cy="3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70" name="Google Shape;4570;p484"/>
          <p:cNvSpPr txBox="1"/>
          <p:nvPr/>
        </p:nvSpPr>
        <p:spPr>
          <a:xfrm>
            <a:off x="567900" y="833800"/>
            <a:ext cx="7969800" cy="35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600">
                <a:latin typeface="Courier New"/>
                <a:ea typeface="Courier New"/>
                <a:cs typeface="Courier New"/>
                <a:sym typeface="Courier New"/>
              </a:rPr>
              <a:t>Scénario : on pose à Yvon une question technique pour laquelle il ne connaît pas la réponse. Il a besoin d’informations…</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S’il va dans une bibliothèque municipale (OpenAI) :</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Peu de chances de contenir des ouvrages pertinents</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Aucun moyen de les retrouver (Enfance, BD, jardinage)</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S’il va à la bibliothèque de l’ENSOSP</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Les ouvrages permettant de répondre sont sur les rayons</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Il faut un “expert” (documentaliste pompier ?) pour les trouver</a:t>
            </a:r>
            <a:endParaRPr sz="1600">
              <a:latin typeface="Courier New"/>
              <a:ea typeface="Courier New"/>
              <a:cs typeface="Courier New"/>
              <a:sym typeface="Courier New"/>
            </a:endParaRPr>
          </a:p>
          <a:p>
            <a:pPr marL="0" lvl="0" indent="0" algn="l" rtl="0">
              <a:spcBef>
                <a:spcPts val="0"/>
              </a:spcBef>
              <a:spcAft>
                <a:spcPts val="0"/>
              </a:spcAft>
              <a:buNone/>
            </a:pPr>
            <a:endParaRPr sz="1600">
              <a:latin typeface="Courier New"/>
              <a:ea typeface="Courier New"/>
              <a:cs typeface="Courier New"/>
              <a:sym typeface="Courier New"/>
            </a:endParaRPr>
          </a:p>
          <a:p>
            <a:pPr marL="0" lvl="0" indent="0" algn="l" rtl="0">
              <a:spcBef>
                <a:spcPts val="0"/>
              </a:spcBef>
              <a:spcAft>
                <a:spcPts val="0"/>
              </a:spcAft>
              <a:buNone/>
            </a:pPr>
            <a:r>
              <a:rPr lang="fr" sz="1600">
                <a:latin typeface="Courier New"/>
                <a:ea typeface="Courier New"/>
                <a:cs typeface="Courier New"/>
                <a:sym typeface="Courier New"/>
              </a:rPr>
              <a:t>Bibliothèque (BDD) experte + “retriever” expert</a:t>
            </a:r>
            <a:endParaRPr sz="1600">
              <a:latin typeface="Courier New"/>
              <a:ea typeface="Courier New"/>
              <a:cs typeface="Courier New"/>
              <a:sym typeface="Courier New"/>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4574"/>
        <p:cNvGrpSpPr/>
        <p:nvPr/>
      </p:nvGrpSpPr>
      <p:grpSpPr>
        <a:xfrm>
          <a:off x="0" y="0"/>
          <a:ext cx="0" cy="0"/>
          <a:chOff x="0" y="0"/>
          <a:chExt cx="0" cy="0"/>
        </a:xfrm>
      </p:grpSpPr>
      <p:sp>
        <p:nvSpPr>
          <p:cNvPr id="4575" name="Google Shape;4575;p48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Les chatbots : Chat tuberculosis</a:t>
            </a:r>
            <a:endParaRPr sz="3200">
              <a:solidFill>
                <a:srgbClr val="707F87"/>
              </a:solidFill>
              <a:latin typeface="Calibri"/>
              <a:ea typeface="Calibri"/>
              <a:cs typeface="Calibri"/>
              <a:sym typeface="Calibri"/>
            </a:endParaRPr>
          </a:p>
        </p:txBody>
      </p:sp>
      <p:cxnSp>
        <p:nvCxnSpPr>
          <p:cNvPr id="4576" name="Google Shape;4576;p48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577" name="Google Shape;4577;p48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8" name="Google Shape;4578;p485"/>
          <p:cNvSpPr txBox="1"/>
          <p:nvPr/>
        </p:nvSpPr>
        <p:spPr>
          <a:xfrm>
            <a:off x="2133600" y="2744675"/>
            <a:ext cx="12162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Question</a:t>
            </a:r>
            <a:endParaRPr>
              <a:latin typeface="Courier New"/>
              <a:ea typeface="Courier New"/>
              <a:cs typeface="Courier New"/>
              <a:sym typeface="Courier New"/>
            </a:endParaRPr>
          </a:p>
        </p:txBody>
      </p:sp>
      <p:sp>
        <p:nvSpPr>
          <p:cNvPr id="4579" name="Google Shape;4579;p485"/>
          <p:cNvSpPr/>
          <p:nvPr/>
        </p:nvSpPr>
        <p:spPr>
          <a:xfrm>
            <a:off x="3833450" y="27739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80" name="Google Shape;4580;p485"/>
          <p:cNvSpPr txBox="1"/>
          <p:nvPr/>
        </p:nvSpPr>
        <p:spPr>
          <a:xfrm>
            <a:off x="3811475" y="2744675"/>
            <a:ext cx="17217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IA générative</a:t>
            </a:r>
            <a:endParaRPr>
              <a:latin typeface="Courier New"/>
              <a:ea typeface="Courier New"/>
              <a:cs typeface="Courier New"/>
              <a:sym typeface="Courier New"/>
            </a:endParaRPr>
          </a:p>
        </p:txBody>
      </p:sp>
      <p:sp>
        <p:nvSpPr>
          <p:cNvPr id="4581" name="Google Shape;4581;p485"/>
          <p:cNvSpPr/>
          <p:nvPr/>
        </p:nvSpPr>
        <p:spPr>
          <a:xfrm>
            <a:off x="3833450" y="15547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82" name="Google Shape;4582;p485"/>
          <p:cNvSpPr txBox="1"/>
          <p:nvPr/>
        </p:nvSpPr>
        <p:spPr>
          <a:xfrm>
            <a:off x="3963875" y="1449275"/>
            <a:ext cx="1295400" cy="4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Base de documents</a:t>
            </a:r>
            <a:endParaRPr>
              <a:latin typeface="Courier New"/>
              <a:ea typeface="Courier New"/>
              <a:cs typeface="Courier New"/>
              <a:sym typeface="Courier New"/>
            </a:endParaRPr>
          </a:p>
        </p:txBody>
      </p:sp>
      <p:cxnSp>
        <p:nvCxnSpPr>
          <p:cNvPr id="4583" name="Google Shape;4583;p485"/>
          <p:cNvCxnSpPr>
            <a:endCxn id="4580" idx="1"/>
          </p:cNvCxnSpPr>
          <p:nvPr/>
        </p:nvCxnSpPr>
        <p:spPr>
          <a:xfrm>
            <a:off x="3122675" y="2957225"/>
            <a:ext cx="688800" cy="3600"/>
          </a:xfrm>
          <a:prstGeom prst="straightConnector1">
            <a:avLst/>
          </a:prstGeom>
          <a:noFill/>
          <a:ln w="9525" cap="flat" cmpd="sng">
            <a:solidFill>
              <a:schemeClr val="dk2"/>
            </a:solidFill>
            <a:prstDash val="solid"/>
            <a:round/>
            <a:headEnd type="none" w="med" len="med"/>
            <a:tailEnd type="triangle" w="med" len="med"/>
          </a:ln>
        </p:spPr>
      </p:cxnSp>
      <p:cxnSp>
        <p:nvCxnSpPr>
          <p:cNvPr id="4584" name="Google Shape;4584;p485"/>
          <p:cNvCxnSpPr/>
          <p:nvPr/>
        </p:nvCxnSpPr>
        <p:spPr>
          <a:xfrm rot="10800000" flipH="1">
            <a:off x="4327275" y="1982625"/>
            <a:ext cx="14700" cy="776700"/>
          </a:xfrm>
          <a:prstGeom prst="straightConnector1">
            <a:avLst/>
          </a:prstGeom>
          <a:noFill/>
          <a:ln w="9525" cap="flat" cmpd="sng">
            <a:solidFill>
              <a:schemeClr val="dk2"/>
            </a:solidFill>
            <a:prstDash val="solid"/>
            <a:round/>
            <a:headEnd type="none" w="med" len="med"/>
            <a:tailEnd type="triangle" w="med" len="med"/>
          </a:ln>
        </p:spPr>
      </p:cxnSp>
      <p:sp>
        <p:nvSpPr>
          <p:cNvPr id="4585" name="Google Shape;4585;p485"/>
          <p:cNvSpPr txBox="1"/>
          <p:nvPr/>
        </p:nvSpPr>
        <p:spPr>
          <a:xfrm>
            <a:off x="1587000" y="2058875"/>
            <a:ext cx="2776800" cy="43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fr">
                <a:latin typeface="Courier New"/>
                <a:ea typeface="Courier New"/>
                <a:cs typeface="Courier New"/>
                <a:sym typeface="Courier New"/>
              </a:rPr>
              <a:t>Demande de documents permettant d’y répondre</a:t>
            </a:r>
            <a:endParaRPr>
              <a:latin typeface="Courier New"/>
              <a:ea typeface="Courier New"/>
              <a:cs typeface="Courier New"/>
              <a:sym typeface="Courier New"/>
            </a:endParaRPr>
          </a:p>
        </p:txBody>
      </p:sp>
      <p:cxnSp>
        <p:nvCxnSpPr>
          <p:cNvPr id="4586" name="Google Shape;4586;p485"/>
          <p:cNvCxnSpPr/>
          <p:nvPr/>
        </p:nvCxnSpPr>
        <p:spPr>
          <a:xfrm>
            <a:off x="4860675" y="1997325"/>
            <a:ext cx="7200" cy="754800"/>
          </a:xfrm>
          <a:prstGeom prst="straightConnector1">
            <a:avLst/>
          </a:prstGeom>
          <a:noFill/>
          <a:ln w="9525" cap="flat" cmpd="sng">
            <a:solidFill>
              <a:schemeClr val="dk2"/>
            </a:solidFill>
            <a:prstDash val="solid"/>
            <a:round/>
            <a:headEnd type="none" w="med" len="med"/>
            <a:tailEnd type="triangle" w="med" len="med"/>
          </a:ln>
        </p:spPr>
      </p:cxnSp>
      <p:sp>
        <p:nvSpPr>
          <p:cNvPr id="4587" name="Google Shape;4587;p485"/>
          <p:cNvSpPr txBox="1"/>
          <p:nvPr/>
        </p:nvSpPr>
        <p:spPr>
          <a:xfrm>
            <a:off x="4863600" y="2058875"/>
            <a:ext cx="27768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Transmission de documents pertinants</a:t>
            </a:r>
            <a:endParaRPr>
              <a:latin typeface="Courier New"/>
              <a:ea typeface="Courier New"/>
              <a:cs typeface="Courier New"/>
              <a:sym typeface="Courier New"/>
            </a:endParaRPr>
          </a:p>
        </p:txBody>
      </p:sp>
      <p:cxnSp>
        <p:nvCxnSpPr>
          <p:cNvPr id="4588" name="Google Shape;4588;p485"/>
          <p:cNvCxnSpPr/>
          <p:nvPr/>
        </p:nvCxnSpPr>
        <p:spPr>
          <a:xfrm>
            <a:off x="5408675" y="2957225"/>
            <a:ext cx="688800" cy="3600"/>
          </a:xfrm>
          <a:prstGeom prst="straightConnector1">
            <a:avLst/>
          </a:prstGeom>
          <a:noFill/>
          <a:ln w="9525" cap="flat" cmpd="sng">
            <a:solidFill>
              <a:schemeClr val="dk2"/>
            </a:solidFill>
            <a:prstDash val="solid"/>
            <a:round/>
            <a:headEnd type="none" w="med" len="med"/>
            <a:tailEnd type="triangle" w="med" len="med"/>
          </a:ln>
        </p:spPr>
      </p:cxnSp>
      <p:sp>
        <p:nvSpPr>
          <p:cNvPr id="4589" name="Google Shape;4589;p485"/>
          <p:cNvSpPr txBox="1"/>
          <p:nvPr/>
        </p:nvSpPr>
        <p:spPr>
          <a:xfrm>
            <a:off x="6057800" y="2744675"/>
            <a:ext cx="10257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Réponse</a:t>
            </a:r>
            <a:endParaRPr>
              <a:latin typeface="Courier New"/>
              <a:ea typeface="Courier New"/>
              <a:cs typeface="Courier New"/>
              <a:sym typeface="Courier New"/>
            </a:endParaRPr>
          </a:p>
        </p:txBody>
      </p:sp>
      <p:cxnSp>
        <p:nvCxnSpPr>
          <p:cNvPr id="4590" name="Google Shape;4590;p485"/>
          <p:cNvCxnSpPr/>
          <p:nvPr/>
        </p:nvCxnSpPr>
        <p:spPr>
          <a:xfrm rot="10800000" flipH="1">
            <a:off x="4139700" y="3100625"/>
            <a:ext cx="373800" cy="754800"/>
          </a:xfrm>
          <a:prstGeom prst="straightConnector1">
            <a:avLst/>
          </a:prstGeom>
          <a:noFill/>
          <a:ln w="9525" cap="flat" cmpd="sng">
            <a:solidFill>
              <a:schemeClr val="dk2"/>
            </a:solidFill>
            <a:prstDash val="solid"/>
            <a:round/>
            <a:headEnd type="none" w="med" len="med"/>
            <a:tailEnd type="triangle" w="med" len="med"/>
          </a:ln>
        </p:spPr>
      </p:cxnSp>
      <p:sp>
        <p:nvSpPr>
          <p:cNvPr id="4591" name="Google Shape;4591;p485"/>
          <p:cNvSpPr txBox="1"/>
          <p:nvPr/>
        </p:nvSpPr>
        <p:spPr>
          <a:xfrm>
            <a:off x="2967400" y="3801200"/>
            <a:ext cx="2337300" cy="4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GPT4</a:t>
            </a:r>
            <a:endParaRPr>
              <a:latin typeface="Courier New"/>
              <a:ea typeface="Courier New"/>
              <a:cs typeface="Courier New"/>
              <a:sym typeface="Courier New"/>
            </a:endParaRPr>
          </a:p>
        </p:txBody>
      </p:sp>
      <p:sp>
        <p:nvSpPr>
          <p:cNvPr id="4592" name="Google Shape;4592;p485"/>
          <p:cNvSpPr txBox="1"/>
          <p:nvPr/>
        </p:nvSpPr>
        <p:spPr>
          <a:xfrm>
            <a:off x="42500" y="753200"/>
            <a:ext cx="3248700" cy="5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Informations extraites des publications scientifiques</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(important, compliqué)</a:t>
            </a:r>
            <a:endParaRPr>
              <a:latin typeface="Courier New"/>
              <a:ea typeface="Courier New"/>
              <a:cs typeface="Courier New"/>
              <a:sym typeface="Courier New"/>
            </a:endParaRPr>
          </a:p>
        </p:txBody>
      </p:sp>
      <p:cxnSp>
        <p:nvCxnSpPr>
          <p:cNvPr id="4593" name="Google Shape;4593;p485"/>
          <p:cNvCxnSpPr/>
          <p:nvPr/>
        </p:nvCxnSpPr>
        <p:spPr>
          <a:xfrm>
            <a:off x="2930775" y="1085850"/>
            <a:ext cx="1201800" cy="567000"/>
          </a:xfrm>
          <a:prstGeom prst="straightConnector1">
            <a:avLst/>
          </a:prstGeom>
          <a:noFill/>
          <a:ln w="9525" cap="flat" cmpd="sng">
            <a:solidFill>
              <a:schemeClr val="dk2"/>
            </a:solidFill>
            <a:prstDash val="solid"/>
            <a:round/>
            <a:headEnd type="none" w="med" len="med"/>
            <a:tailEnd type="triangle" w="med" len="med"/>
          </a:ln>
        </p:spPr>
      </p:cxnSp>
      <p:sp>
        <p:nvSpPr>
          <p:cNvPr id="4594" name="Google Shape;4594;p485"/>
          <p:cNvSpPr txBox="1"/>
          <p:nvPr/>
        </p:nvSpPr>
        <p:spPr>
          <a:xfrm>
            <a:off x="6008075" y="981800"/>
            <a:ext cx="28443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Embeddings ad hoc</a:t>
            </a:r>
            <a:endParaRPr>
              <a:latin typeface="Courier New"/>
              <a:ea typeface="Courier New"/>
              <a:cs typeface="Courier New"/>
              <a:sym typeface="Courier New"/>
            </a:endParaRPr>
          </a:p>
          <a:p>
            <a:pPr marL="0" lvl="0" indent="0" algn="ctr" rtl="0">
              <a:spcBef>
                <a:spcPts val="0"/>
              </a:spcBef>
              <a:spcAft>
                <a:spcPts val="0"/>
              </a:spcAft>
              <a:buNone/>
            </a:pPr>
            <a:r>
              <a:rPr lang="fr">
                <a:latin typeface="Courier New"/>
                <a:ea typeface="Courier New"/>
                <a:cs typeface="Courier New"/>
                <a:sym typeface="Courier New"/>
              </a:rPr>
              <a:t>(important, compliqué)</a:t>
            </a:r>
            <a:endParaRPr>
              <a:latin typeface="Courier New"/>
              <a:ea typeface="Courier New"/>
              <a:cs typeface="Courier New"/>
              <a:sym typeface="Courier New"/>
            </a:endParaRPr>
          </a:p>
        </p:txBody>
      </p:sp>
      <p:cxnSp>
        <p:nvCxnSpPr>
          <p:cNvPr id="4595" name="Google Shape;4595;p485"/>
          <p:cNvCxnSpPr/>
          <p:nvPr/>
        </p:nvCxnSpPr>
        <p:spPr>
          <a:xfrm flipH="1">
            <a:off x="6821425" y="1701300"/>
            <a:ext cx="454200" cy="645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4599"/>
        <p:cNvGrpSpPr/>
        <p:nvPr/>
      </p:nvGrpSpPr>
      <p:grpSpPr>
        <a:xfrm>
          <a:off x="0" y="0"/>
          <a:ext cx="0" cy="0"/>
          <a:chOff x="0" y="0"/>
          <a:chExt cx="0" cy="0"/>
        </a:xfrm>
      </p:grpSpPr>
      <p:sp>
        <p:nvSpPr>
          <p:cNvPr id="4600" name="Google Shape;4600;p48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Les chatbots : Chat tuberculosis</a:t>
            </a:r>
            <a:endParaRPr sz="3200">
              <a:solidFill>
                <a:srgbClr val="707F87"/>
              </a:solidFill>
              <a:latin typeface="Calibri"/>
              <a:ea typeface="Calibri"/>
              <a:cs typeface="Calibri"/>
              <a:sym typeface="Calibri"/>
            </a:endParaRPr>
          </a:p>
        </p:txBody>
      </p:sp>
      <p:cxnSp>
        <p:nvCxnSpPr>
          <p:cNvPr id="4601" name="Google Shape;4601;p48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602" name="Google Shape;4602;p48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3" name="Google Shape;4603;p486"/>
          <p:cNvSpPr txBox="1"/>
          <p:nvPr/>
        </p:nvSpPr>
        <p:spPr>
          <a:xfrm>
            <a:off x="2133600" y="2744675"/>
            <a:ext cx="12162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Question</a:t>
            </a:r>
            <a:endParaRPr>
              <a:latin typeface="Courier New"/>
              <a:ea typeface="Courier New"/>
              <a:cs typeface="Courier New"/>
              <a:sym typeface="Courier New"/>
            </a:endParaRPr>
          </a:p>
        </p:txBody>
      </p:sp>
      <p:sp>
        <p:nvSpPr>
          <p:cNvPr id="4604" name="Google Shape;4604;p486"/>
          <p:cNvSpPr/>
          <p:nvPr/>
        </p:nvSpPr>
        <p:spPr>
          <a:xfrm>
            <a:off x="3833450" y="27739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05" name="Google Shape;4605;p486"/>
          <p:cNvSpPr txBox="1"/>
          <p:nvPr/>
        </p:nvSpPr>
        <p:spPr>
          <a:xfrm>
            <a:off x="3811475" y="2744675"/>
            <a:ext cx="17217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IA générative</a:t>
            </a:r>
            <a:endParaRPr>
              <a:latin typeface="Courier New"/>
              <a:ea typeface="Courier New"/>
              <a:cs typeface="Courier New"/>
              <a:sym typeface="Courier New"/>
            </a:endParaRPr>
          </a:p>
        </p:txBody>
      </p:sp>
      <p:sp>
        <p:nvSpPr>
          <p:cNvPr id="4606" name="Google Shape;4606;p486"/>
          <p:cNvSpPr/>
          <p:nvPr/>
        </p:nvSpPr>
        <p:spPr>
          <a:xfrm>
            <a:off x="3833450" y="1554775"/>
            <a:ext cx="1538700" cy="40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07" name="Google Shape;4607;p486"/>
          <p:cNvSpPr txBox="1"/>
          <p:nvPr/>
        </p:nvSpPr>
        <p:spPr>
          <a:xfrm>
            <a:off x="3963875" y="1449275"/>
            <a:ext cx="1295400" cy="4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Base de documents</a:t>
            </a:r>
            <a:endParaRPr>
              <a:latin typeface="Courier New"/>
              <a:ea typeface="Courier New"/>
              <a:cs typeface="Courier New"/>
              <a:sym typeface="Courier New"/>
            </a:endParaRPr>
          </a:p>
        </p:txBody>
      </p:sp>
      <p:cxnSp>
        <p:nvCxnSpPr>
          <p:cNvPr id="4608" name="Google Shape;4608;p486"/>
          <p:cNvCxnSpPr>
            <a:endCxn id="4605" idx="1"/>
          </p:cNvCxnSpPr>
          <p:nvPr/>
        </p:nvCxnSpPr>
        <p:spPr>
          <a:xfrm>
            <a:off x="3122675" y="2957225"/>
            <a:ext cx="688800" cy="3600"/>
          </a:xfrm>
          <a:prstGeom prst="straightConnector1">
            <a:avLst/>
          </a:prstGeom>
          <a:noFill/>
          <a:ln w="9525" cap="flat" cmpd="sng">
            <a:solidFill>
              <a:schemeClr val="dk2"/>
            </a:solidFill>
            <a:prstDash val="solid"/>
            <a:round/>
            <a:headEnd type="none" w="med" len="med"/>
            <a:tailEnd type="triangle" w="med" len="med"/>
          </a:ln>
        </p:spPr>
      </p:cxnSp>
      <p:cxnSp>
        <p:nvCxnSpPr>
          <p:cNvPr id="4609" name="Google Shape;4609;p486"/>
          <p:cNvCxnSpPr/>
          <p:nvPr/>
        </p:nvCxnSpPr>
        <p:spPr>
          <a:xfrm rot="10800000" flipH="1">
            <a:off x="4327275" y="1982625"/>
            <a:ext cx="14700" cy="776700"/>
          </a:xfrm>
          <a:prstGeom prst="straightConnector1">
            <a:avLst/>
          </a:prstGeom>
          <a:noFill/>
          <a:ln w="9525" cap="flat" cmpd="sng">
            <a:solidFill>
              <a:schemeClr val="dk2"/>
            </a:solidFill>
            <a:prstDash val="solid"/>
            <a:round/>
            <a:headEnd type="none" w="med" len="med"/>
            <a:tailEnd type="triangle" w="med" len="med"/>
          </a:ln>
        </p:spPr>
      </p:cxnSp>
      <p:sp>
        <p:nvSpPr>
          <p:cNvPr id="4610" name="Google Shape;4610;p486"/>
          <p:cNvSpPr txBox="1"/>
          <p:nvPr/>
        </p:nvSpPr>
        <p:spPr>
          <a:xfrm>
            <a:off x="1587000" y="2058875"/>
            <a:ext cx="2776800" cy="43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fr">
                <a:latin typeface="Courier New"/>
                <a:ea typeface="Courier New"/>
                <a:cs typeface="Courier New"/>
                <a:sym typeface="Courier New"/>
              </a:rPr>
              <a:t>Demande de documents permettant d’y répondre</a:t>
            </a:r>
            <a:endParaRPr>
              <a:latin typeface="Courier New"/>
              <a:ea typeface="Courier New"/>
              <a:cs typeface="Courier New"/>
              <a:sym typeface="Courier New"/>
            </a:endParaRPr>
          </a:p>
        </p:txBody>
      </p:sp>
      <p:cxnSp>
        <p:nvCxnSpPr>
          <p:cNvPr id="4611" name="Google Shape;4611;p486"/>
          <p:cNvCxnSpPr/>
          <p:nvPr/>
        </p:nvCxnSpPr>
        <p:spPr>
          <a:xfrm>
            <a:off x="4860675" y="1997325"/>
            <a:ext cx="7200" cy="754800"/>
          </a:xfrm>
          <a:prstGeom prst="straightConnector1">
            <a:avLst/>
          </a:prstGeom>
          <a:noFill/>
          <a:ln w="9525" cap="flat" cmpd="sng">
            <a:solidFill>
              <a:schemeClr val="dk2"/>
            </a:solidFill>
            <a:prstDash val="solid"/>
            <a:round/>
            <a:headEnd type="none" w="med" len="med"/>
            <a:tailEnd type="triangle" w="med" len="med"/>
          </a:ln>
        </p:spPr>
      </p:cxnSp>
      <p:sp>
        <p:nvSpPr>
          <p:cNvPr id="4612" name="Google Shape;4612;p486"/>
          <p:cNvSpPr txBox="1"/>
          <p:nvPr/>
        </p:nvSpPr>
        <p:spPr>
          <a:xfrm>
            <a:off x="4863600" y="2058875"/>
            <a:ext cx="27768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Transmission de documents pertinants</a:t>
            </a:r>
            <a:endParaRPr>
              <a:latin typeface="Courier New"/>
              <a:ea typeface="Courier New"/>
              <a:cs typeface="Courier New"/>
              <a:sym typeface="Courier New"/>
            </a:endParaRPr>
          </a:p>
        </p:txBody>
      </p:sp>
      <p:cxnSp>
        <p:nvCxnSpPr>
          <p:cNvPr id="4613" name="Google Shape;4613;p486"/>
          <p:cNvCxnSpPr/>
          <p:nvPr/>
        </p:nvCxnSpPr>
        <p:spPr>
          <a:xfrm>
            <a:off x="5408675" y="2957225"/>
            <a:ext cx="688800" cy="3600"/>
          </a:xfrm>
          <a:prstGeom prst="straightConnector1">
            <a:avLst/>
          </a:prstGeom>
          <a:noFill/>
          <a:ln w="9525" cap="flat" cmpd="sng">
            <a:solidFill>
              <a:schemeClr val="dk2"/>
            </a:solidFill>
            <a:prstDash val="solid"/>
            <a:round/>
            <a:headEnd type="none" w="med" len="med"/>
            <a:tailEnd type="triangle" w="med" len="med"/>
          </a:ln>
        </p:spPr>
      </p:cxnSp>
      <p:sp>
        <p:nvSpPr>
          <p:cNvPr id="4614" name="Google Shape;4614;p486"/>
          <p:cNvSpPr txBox="1"/>
          <p:nvPr/>
        </p:nvSpPr>
        <p:spPr>
          <a:xfrm>
            <a:off x="6057800" y="2744675"/>
            <a:ext cx="2522100" cy="4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Plusieurs documents =&gt; plusieurs réponses</a:t>
            </a:r>
            <a:endParaRPr>
              <a:latin typeface="Courier New"/>
              <a:ea typeface="Courier New"/>
              <a:cs typeface="Courier New"/>
              <a:sym typeface="Courier New"/>
            </a:endParaRPr>
          </a:p>
        </p:txBody>
      </p:sp>
      <p:cxnSp>
        <p:nvCxnSpPr>
          <p:cNvPr id="4615" name="Google Shape;4615;p486"/>
          <p:cNvCxnSpPr/>
          <p:nvPr/>
        </p:nvCxnSpPr>
        <p:spPr>
          <a:xfrm rot="10800000" flipH="1">
            <a:off x="4139700" y="3100625"/>
            <a:ext cx="373800" cy="754800"/>
          </a:xfrm>
          <a:prstGeom prst="straightConnector1">
            <a:avLst/>
          </a:prstGeom>
          <a:noFill/>
          <a:ln w="9525" cap="flat" cmpd="sng">
            <a:solidFill>
              <a:schemeClr val="dk2"/>
            </a:solidFill>
            <a:prstDash val="solid"/>
            <a:round/>
            <a:headEnd type="none" w="med" len="med"/>
            <a:tailEnd type="triangle" w="med" len="med"/>
          </a:ln>
        </p:spPr>
      </p:cxnSp>
      <p:sp>
        <p:nvSpPr>
          <p:cNvPr id="4616" name="Google Shape;4616;p486"/>
          <p:cNvSpPr txBox="1"/>
          <p:nvPr/>
        </p:nvSpPr>
        <p:spPr>
          <a:xfrm>
            <a:off x="2967400" y="3801200"/>
            <a:ext cx="2337300" cy="4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GPT4</a:t>
            </a:r>
            <a:endParaRPr>
              <a:latin typeface="Courier New"/>
              <a:ea typeface="Courier New"/>
              <a:cs typeface="Courier New"/>
              <a:sym typeface="Courier New"/>
            </a:endParaRPr>
          </a:p>
        </p:txBody>
      </p:sp>
      <p:sp>
        <p:nvSpPr>
          <p:cNvPr id="4617" name="Google Shape;4617;p486"/>
          <p:cNvSpPr txBox="1"/>
          <p:nvPr/>
        </p:nvSpPr>
        <p:spPr>
          <a:xfrm>
            <a:off x="42500" y="753200"/>
            <a:ext cx="3248700" cy="5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Courier New"/>
                <a:ea typeface="Courier New"/>
                <a:cs typeface="Courier New"/>
                <a:sym typeface="Courier New"/>
              </a:rPr>
              <a:t>Informations extraites des publications scientifiques</a:t>
            </a:r>
            <a:endParaRPr>
              <a:latin typeface="Courier New"/>
              <a:ea typeface="Courier New"/>
              <a:cs typeface="Courier New"/>
              <a:sym typeface="Courier New"/>
            </a:endParaRPr>
          </a:p>
          <a:p>
            <a:pPr marL="0" lvl="0" indent="0" algn="l" rtl="0">
              <a:spcBef>
                <a:spcPts val="0"/>
              </a:spcBef>
              <a:spcAft>
                <a:spcPts val="0"/>
              </a:spcAft>
              <a:buNone/>
            </a:pPr>
            <a:r>
              <a:rPr lang="fr">
                <a:latin typeface="Courier New"/>
                <a:ea typeface="Courier New"/>
                <a:cs typeface="Courier New"/>
                <a:sym typeface="Courier New"/>
              </a:rPr>
              <a:t>(important, compliqué)</a:t>
            </a:r>
            <a:endParaRPr>
              <a:latin typeface="Courier New"/>
              <a:ea typeface="Courier New"/>
              <a:cs typeface="Courier New"/>
              <a:sym typeface="Courier New"/>
            </a:endParaRPr>
          </a:p>
        </p:txBody>
      </p:sp>
      <p:cxnSp>
        <p:nvCxnSpPr>
          <p:cNvPr id="4618" name="Google Shape;4618;p486"/>
          <p:cNvCxnSpPr/>
          <p:nvPr/>
        </p:nvCxnSpPr>
        <p:spPr>
          <a:xfrm>
            <a:off x="2930775" y="1085850"/>
            <a:ext cx="1201800" cy="567000"/>
          </a:xfrm>
          <a:prstGeom prst="straightConnector1">
            <a:avLst/>
          </a:prstGeom>
          <a:noFill/>
          <a:ln w="9525" cap="flat" cmpd="sng">
            <a:solidFill>
              <a:schemeClr val="dk2"/>
            </a:solidFill>
            <a:prstDash val="solid"/>
            <a:round/>
            <a:headEnd type="none" w="med" len="med"/>
            <a:tailEnd type="triangle" w="med" len="med"/>
          </a:ln>
        </p:spPr>
      </p:cxnSp>
      <p:sp>
        <p:nvSpPr>
          <p:cNvPr id="4619" name="Google Shape;4619;p486"/>
          <p:cNvSpPr txBox="1"/>
          <p:nvPr/>
        </p:nvSpPr>
        <p:spPr>
          <a:xfrm>
            <a:off x="6008075" y="981800"/>
            <a:ext cx="28443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Embeddings ad hoc</a:t>
            </a:r>
            <a:endParaRPr>
              <a:latin typeface="Courier New"/>
              <a:ea typeface="Courier New"/>
              <a:cs typeface="Courier New"/>
              <a:sym typeface="Courier New"/>
            </a:endParaRPr>
          </a:p>
          <a:p>
            <a:pPr marL="0" lvl="0" indent="0" algn="ctr" rtl="0">
              <a:spcBef>
                <a:spcPts val="0"/>
              </a:spcBef>
              <a:spcAft>
                <a:spcPts val="0"/>
              </a:spcAft>
              <a:buNone/>
            </a:pPr>
            <a:r>
              <a:rPr lang="fr">
                <a:latin typeface="Courier New"/>
                <a:ea typeface="Courier New"/>
                <a:cs typeface="Courier New"/>
                <a:sym typeface="Courier New"/>
              </a:rPr>
              <a:t>(important, compliqué)</a:t>
            </a:r>
            <a:endParaRPr>
              <a:latin typeface="Courier New"/>
              <a:ea typeface="Courier New"/>
              <a:cs typeface="Courier New"/>
              <a:sym typeface="Courier New"/>
            </a:endParaRPr>
          </a:p>
        </p:txBody>
      </p:sp>
      <p:cxnSp>
        <p:nvCxnSpPr>
          <p:cNvPr id="4620" name="Google Shape;4620;p486"/>
          <p:cNvCxnSpPr/>
          <p:nvPr/>
        </p:nvCxnSpPr>
        <p:spPr>
          <a:xfrm flipH="1">
            <a:off x="6821425" y="1701300"/>
            <a:ext cx="454200" cy="645000"/>
          </a:xfrm>
          <a:prstGeom prst="straightConnector1">
            <a:avLst/>
          </a:prstGeom>
          <a:noFill/>
          <a:ln w="9525" cap="flat" cmpd="sng">
            <a:solidFill>
              <a:schemeClr val="dk2"/>
            </a:solidFill>
            <a:prstDash val="solid"/>
            <a:round/>
            <a:headEnd type="none" w="med" len="med"/>
            <a:tailEnd type="triangle" w="med" len="med"/>
          </a:ln>
        </p:spPr>
      </p:cxnSp>
      <p:cxnSp>
        <p:nvCxnSpPr>
          <p:cNvPr id="4621" name="Google Shape;4621;p486"/>
          <p:cNvCxnSpPr/>
          <p:nvPr/>
        </p:nvCxnSpPr>
        <p:spPr>
          <a:xfrm>
            <a:off x="7451475" y="3292725"/>
            <a:ext cx="7200" cy="754800"/>
          </a:xfrm>
          <a:prstGeom prst="straightConnector1">
            <a:avLst/>
          </a:prstGeom>
          <a:noFill/>
          <a:ln w="9525" cap="flat" cmpd="sng">
            <a:solidFill>
              <a:schemeClr val="dk2"/>
            </a:solidFill>
            <a:prstDash val="solid"/>
            <a:round/>
            <a:headEnd type="none" w="med" len="med"/>
            <a:tailEnd type="triangle" w="med" len="med"/>
          </a:ln>
        </p:spPr>
      </p:cxnSp>
      <p:sp>
        <p:nvSpPr>
          <p:cNvPr id="4622" name="Google Shape;4622;p486"/>
          <p:cNvSpPr txBox="1"/>
          <p:nvPr/>
        </p:nvSpPr>
        <p:spPr>
          <a:xfrm>
            <a:off x="4788875" y="3344000"/>
            <a:ext cx="28443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Ranking</a:t>
            </a:r>
            <a:endParaRPr>
              <a:latin typeface="Courier New"/>
              <a:ea typeface="Courier New"/>
              <a:cs typeface="Courier New"/>
              <a:sym typeface="Courier New"/>
            </a:endParaRPr>
          </a:p>
          <a:p>
            <a:pPr marL="0" lvl="0" indent="0" algn="ctr" rtl="0">
              <a:spcBef>
                <a:spcPts val="0"/>
              </a:spcBef>
              <a:spcAft>
                <a:spcPts val="0"/>
              </a:spcAft>
              <a:buNone/>
            </a:pPr>
            <a:r>
              <a:rPr lang="fr">
                <a:latin typeface="Courier New"/>
                <a:ea typeface="Courier New"/>
                <a:cs typeface="Courier New"/>
                <a:sym typeface="Courier New"/>
              </a:rPr>
              <a:t>(important, compliqué)</a:t>
            </a:r>
            <a:endParaRPr>
              <a:latin typeface="Courier New"/>
              <a:ea typeface="Courier New"/>
              <a:cs typeface="Courier New"/>
              <a:sym typeface="Courier New"/>
            </a:endParaRPr>
          </a:p>
        </p:txBody>
      </p:sp>
      <p:sp>
        <p:nvSpPr>
          <p:cNvPr id="4623" name="Google Shape;4623;p486"/>
          <p:cNvSpPr txBox="1"/>
          <p:nvPr/>
        </p:nvSpPr>
        <p:spPr>
          <a:xfrm>
            <a:off x="6008075" y="3953600"/>
            <a:ext cx="2844300" cy="5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Courier New"/>
                <a:ea typeface="Courier New"/>
                <a:cs typeface="Courier New"/>
                <a:sym typeface="Courier New"/>
              </a:rPr>
              <a:t>Réponse</a:t>
            </a:r>
            <a:endParaRPr>
              <a:latin typeface="Courier New"/>
              <a:ea typeface="Courier New"/>
              <a:cs typeface="Courier New"/>
              <a:sym typeface="Courier New"/>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4627"/>
        <p:cNvGrpSpPr/>
        <p:nvPr/>
      </p:nvGrpSpPr>
      <p:grpSpPr>
        <a:xfrm>
          <a:off x="0" y="0"/>
          <a:ext cx="0" cy="0"/>
          <a:chOff x="0" y="0"/>
          <a:chExt cx="0" cy="0"/>
        </a:xfrm>
      </p:grpSpPr>
      <p:sp>
        <p:nvSpPr>
          <p:cNvPr id="4628" name="Google Shape;4628;p48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Extraction d’information complexe</a:t>
            </a:r>
            <a:endParaRPr sz="3200">
              <a:solidFill>
                <a:srgbClr val="707F87"/>
              </a:solidFill>
              <a:latin typeface="Calibri"/>
              <a:ea typeface="Calibri"/>
              <a:cs typeface="Calibri"/>
              <a:sym typeface="Calibri"/>
            </a:endParaRPr>
          </a:p>
        </p:txBody>
      </p:sp>
      <p:cxnSp>
        <p:nvCxnSpPr>
          <p:cNvPr id="4629" name="Google Shape;4629;p48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630" name="Google Shape;4630;p48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1" name="Google Shape;4631;p487"/>
          <p:cNvSpPr txBox="1"/>
          <p:nvPr/>
        </p:nvSpPr>
        <p:spPr>
          <a:xfrm>
            <a:off x="567900" y="833800"/>
            <a:ext cx="8008200" cy="3593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Plus on fait une bonne extraction, meilleur sera le résultat</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Titre, résumé</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Texte par structures (sections…)</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Images (+ caption +(texte))</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Tableaux</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Même les docx peuvent être complexes </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Biblio ?</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a:t>
            </a:r>
            <a:endParaRPr sz="1600">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704" name="Google Shape;704;p65"/>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Preparing your working environment</a:t>
            </a:r>
            <a:endParaRPr sz="3600">
              <a:solidFill>
                <a:srgbClr val="707F87"/>
              </a:solidFill>
              <a:latin typeface="Calibri"/>
              <a:ea typeface="Calibri"/>
              <a:cs typeface="Calibri"/>
              <a:sym typeface="Calibri"/>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4635"/>
        <p:cNvGrpSpPr/>
        <p:nvPr/>
      </p:nvGrpSpPr>
      <p:grpSpPr>
        <a:xfrm>
          <a:off x="0" y="0"/>
          <a:ext cx="0" cy="0"/>
          <a:chOff x="0" y="0"/>
          <a:chExt cx="0" cy="0"/>
        </a:xfrm>
      </p:grpSpPr>
      <p:sp>
        <p:nvSpPr>
          <p:cNvPr id="4636" name="Google Shape;4636;p48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Encodage OpenAI &amp; tuberculosis</a:t>
            </a:r>
            <a:endParaRPr sz="3200">
              <a:solidFill>
                <a:srgbClr val="707F87"/>
              </a:solidFill>
              <a:latin typeface="Calibri"/>
              <a:ea typeface="Calibri"/>
              <a:cs typeface="Calibri"/>
              <a:sym typeface="Calibri"/>
            </a:endParaRPr>
          </a:p>
        </p:txBody>
      </p:sp>
      <p:cxnSp>
        <p:nvCxnSpPr>
          <p:cNvPr id="4637" name="Google Shape;4637;p48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638" name="Google Shape;4638;p48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9" name="Google Shape;4639;p488"/>
          <p:cNvSpPr/>
          <p:nvPr/>
        </p:nvSpPr>
        <p:spPr>
          <a:xfrm>
            <a:off x="37001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0" name="Google Shape;4640;p488"/>
          <p:cNvSpPr/>
          <p:nvPr/>
        </p:nvSpPr>
        <p:spPr>
          <a:xfrm>
            <a:off x="3852500" y="1504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1" name="Google Shape;4641;p488"/>
          <p:cNvSpPr/>
          <p:nvPr/>
        </p:nvSpPr>
        <p:spPr>
          <a:xfrm>
            <a:off x="40049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2" name="Google Shape;4642;p488"/>
          <p:cNvSpPr/>
          <p:nvPr/>
        </p:nvSpPr>
        <p:spPr>
          <a:xfrm>
            <a:off x="41573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3" name="Google Shape;4643;p488"/>
          <p:cNvSpPr/>
          <p:nvPr/>
        </p:nvSpPr>
        <p:spPr>
          <a:xfrm>
            <a:off x="42335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4" name="Google Shape;4644;p488"/>
          <p:cNvSpPr/>
          <p:nvPr/>
        </p:nvSpPr>
        <p:spPr>
          <a:xfrm>
            <a:off x="4385900" y="2495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5" name="Google Shape;4645;p488"/>
          <p:cNvSpPr/>
          <p:nvPr/>
        </p:nvSpPr>
        <p:spPr>
          <a:xfrm>
            <a:off x="43859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6" name="Google Shape;4646;p488"/>
          <p:cNvSpPr/>
          <p:nvPr/>
        </p:nvSpPr>
        <p:spPr>
          <a:xfrm>
            <a:off x="4538300" y="2724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7" name="Google Shape;4647;p488"/>
          <p:cNvSpPr/>
          <p:nvPr/>
        </p:nvSpPr>
        <p:spPr>
          <a:xfrm>
            <a:off x="47669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8" name="Google Shape;4648;p488"/>
          <p:cNvSpPr/>
          <p:nvPr/>
        </p:nvSpPr>
        <p:spPr>
          <a:xfrm>
            <a:off x="4614500" y="2571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49" name="Google Shape;4649;p488"/>
          <p:cNvSpPr/>
          <p:nvPr/>
        </p:nvSpPr>
        <p:spPr>
          <a:xfrm>
            <a:off x="27095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0" name="Google Shape;4650;p488"/>
          <p:cNvSpPr/>
          <p:nvPr/>
        </p:nvSpPr>
        <p:spPr>
          <a:xfrm>
            <a:off x="25571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1" name="Google Shape;4651;p488"/>
          <p:cNvSpPr/>
          <p:nvPr/>
        </p:nvSpPr>
        <p:spPr>
          <a:xfrm>
            <a:off x="2709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2" name="Google Shape;4652;p488"/>
          <p:cNvSpPr/>
          <p:nvPr/>
        </p:nvSpPr>
        <p:spPr>
          <a:xfrm>
            <a:off x="27857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3" name="Google Shape;4653;p488"/>
          <p:cNvSpPr/>
          <p:nvPr/>
        </p:nvSpPr>
        <p:spPr>
          <a:xfrm>
            <a:off x="2404700" y="1885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4" name="Google Shape;4654;p488"/>
          <p:cNvSpPr/>
          <p:nvPr/>
        </p:nvSpPr>
        <p:spPr>
          <a:xfrm>
            <a:off x="24809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5" name="Google Shape;4655;p488"/>
          <p:cNvSpPr/>
          <p:nvPr/>
        </p:nvSpPr>
        <p:spPr>
          <a:xfrm>
            <a:off x="23285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6" name="Google Shape;4656;p488"/>
          <p:cNvSpPr/>
          <p:nvPr/>
        </p:nvSpPr>
        <p:spPr>
          <a:xfrm>
            <a:off x="39287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7" name="Google Shape;4657;p488"/>
          <p:cNvSpPr/>
          <p:nvPr/>
        </p:nvSpPr>
        <p:spPr>
          <a:xfrm>
            <a:off x="3547700" y="4019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8" name="Google Shape;4658;p488"/>
          <p:cNvSpPr/>
          <p:nvPr/>
        </p:nvSpPr>
        <p:spPr>
          <a:xfrm>
            <a:off x="3852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9" name="Google Shape;4659;p488"/>
          <p:cNvSpPr/>
          <p:nvPr/>
        </p:nvSpPr>
        <p:spPr>
          <a:xfrm>
            <a:off x="3928700" y="3257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0" name="Google Shape;4660;p488"/>
          <p:cNvSpPr/>
          <p:nvPr/>
        </p:nvSpPr>
        <p:spPr>
          <a:xfrm>
            <a:off x="18713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1" name="Google Shape;4661;p488"/>
          <p:cNvSpPr/>
          <p:nvPr/>
        </p:nvSpPr>
        <p:spPr>
          <a:xfrm>
            <a:off x="17951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2" name="Google Shape;4662;p488"/>
          <p:cNvSpPr/>
          <p:nvPr/>
        </p:nvSpPr>
        <p:spPr>
          <a:xfrm>
            <a:off x="2709500" y="971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3" name="Google Shape;4663;p488"/>
          <p:cNvSpPr/>
          <p:nvPr/>
        </p:nvSpPr>
        <p:spPr>
          <a:xfrm>
            <a:off x="42335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4" name="Google Shape;4664;p488"/>
          <p:cNvSpPr/>
          <p:nvPr/>
        </p:nvSpPr>
        <p:spPr>
          <a:xfrm>
            <a:off x="4157300" y="1657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5" name="Google Shape;4665;p488"/>
          <p:cNvSpPr/>
          <p:nvPr/>
        </p:nvSpPr>
        <p:spPr>
          <a:xfrm>
            <a:off x="4233500" y="1504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6" name="Google Shape;4666;p488"/>
          <p:cNvSpPr/>
          <p:nvPr/>
        </p:nvSpPr>
        <p:spPr>
          <a:xfrm>
            <a:off x="43097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7" name="Google Shape;4667;p488"/>
          <p:cNvSpPr/>
          <p:nvPr/>
        </p:nvSpPr>
        <p:spPr>
          <a:xfrm>
            <a:off x="42335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8" name="Google Shape;4668;p488"/>
          <p:cNvSpPr/>
          <p:nvPr/>
        </p:nvSpPr>
        <p:spPr>
          <a:xfrm>
            <a:off x="3575550" y="1107825"/>
            <a:ext cx="996600" cy="74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9" name="Google Shape;4669;p488"/>
          <p:cNvSpPr/>
          <p:nvPr/>
        </p:nvSpPr>
        <p:spPr>
          <a:xfrm>
            <a:off x="4157300" y="1484550"/>
            <a:ext cx="338700" cy="363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0" name="Google Shape;4670;p488"/>
          <p:cNvSpPr/>
          <p:nvPr/>
        </p:nvSpPr>
        <p:spPr>
          <a:xfrm>
            <a:off x="4302500" y="1543050"/>
            <a:ext cx="117300" cy="152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671" name="Google Shape;4671;p488"/>
          <p:cNvCxnSpPr>
            <a:endCxn id="4668" idx="7"/>
          </p:cNvCxnSpPr>
          <p:nvPr/>
        </p:nvCxnSpPr>
        <p:spPr>
          <a:xfrm flipH="1">
            <a:off x="4426201" y="1020010"/>
            <a:ext cx="988500" cy="196200"/>
          </a:xfrm>
          <a:prstGeom prst="straightConnector1">
            <a:avLst/>
          </a:prstGeom>
          <a:noFill/>
          <a:ln w="9525" cap="flat" cmpd="sng">
            <a:solidFill>
              <a:schemeClr val="dk2"/>
            </a:solidFill>
            <a:prstDash val="solid"/>
            <a:round/>
            <a:headEnd type="none" w="med" len="med"/>
            <a:tailEnd type="triangle" w="med" len="med"/>
          </a:ln>
        </p:spPr>
      </p:cxnSp>
      <p:sp>
        <p:nvSpPr>
          <p:cNvPr id="4672" name="Google Shape;4672;p488"/>
          <p:cNvSpPr txBox="1"/>
          <p:nvPr/>
        </p:nvSpPr>
        <p:spPr>
          <a:xfrm>
            <a:off x="5394075" y="830875"/>
            <a:ext cx="2095500" cy="7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300">
                <a:latin typeface="Courier New"/>
                <a:ea typeface="Courier New"/>
                <a:cs typeface="Courier New"/>
                <a:sym typeface="Courier New"/>
              </a:rPr>
              <a:t>Génomique</a:t>
            </a:r>
            <a:endParaRPr sz="1300">
              <a:latin typeface="Courier New"/>
              <a:ea typeface="Courier New"/>
              <a:cs typeface="Courier New"/>
              <a:sym typeface="Courier New"/>
            </a:endParaRPr>
          </a:p>
          <a:p>
            <a:pPr marL="0" lvl="0" indent="0" algn="l" rtl="0">
              <a:spcBef>
                <a:spcPts val="0"/>
              </a:spcBef>
              <a:spcAft>
                <a:spcPts val="0"/>
              </a:spcAft>
              <a:buNone/>
            </a:pPr>
            <a:r>
              <a:rPr lang="fr" sz="1300">
                <a:latin typeface="Courier New"/>
                <a:ea typeface="Courier New"/>
                <a:cs typeface="Courier New"/>
                <a:sym typeface="Courier New"/>
              </a:rPr>
              <a:t>Bactérie</a:t>
            </a:r>
            <a:endParaRPr sz="1300">
              <a:latin typeface="Courier New"/>
              <a:ea typeface="Courier New"/>
              <a:cs typeface="Courier New"/>
              <a:sym typeface="Courier New"/>
            </a:endParaRPr>
          </a:p>
          <a:p>
            <a:pPr marL="0" lvl="0" indent="0" algn="l" rtl="0">
              <a:spcBef>
                <a:spcPts val="0"/>
              </a:spcBef>
              <a:spcAft>
                <a:spcPts val="0"/>
              </a:spcAft>
              <a:buNone/>
            </a:pPr>
            <a:r>
              <a:rPr lang="fr" sz="1300">
                <a:latin typeface="Courier New"/>
                <a:ea typeface="Courier New"/>
                <a:cs typeface="Courier New"/>
                <a:sym typeface="Courier New"/>
              </a:rPr>
              <a:t>Mycobacterium</a:t>
            </a:r>
            <a:br>
              <a:rPr lang="fr" sz="1300">
                <a:latin typeface="Courier New"/>
                <a:ea typeface="Courier New"/>
                <a:cs typeface="Courier New"/>
                <a:sym typeface="Courier New"/>
              </a:rPr>
            </a:br>
            <a:r>
              <a:rPr lang="fr" sz="1300">
                <a:latin typeface="Courier New"/>
                <a:ea typeface="Courier New"/>
                <a:cs typeface="Courier New"/>
                <a:sym typeface="Courier New"/>
              </a:rPr>
              <a:t> = 120000 articles</a:t>
            </a:r>
            <a:endParaRPr sz="1300">
              <a:latin typeface="Courier New"/>
              <a:ea typeface="Courier New"/>
              <a:cs typeface="Courier New"/>
              <a:sym typeface="Courier New"/>
            </a:endParaRPr>
          </a:p>
          <a:p>
            <a:pPr marL="0" lvl="0" indent="0" algn="l" rtl="0">
              <a:spcBef>
                <a:spcPts val="0"/>
              </a:spcBef>
              <a:spcAft>
                <a:spcPts val="0"/>
              </a:spcAft>
              <a:buNone/>
            </a:pPr>
            <a:endParaRPr sz="1300">
              <a:latin typeface="Courier New"/>
              <a:ea typeface="Courier New"/>
              <a:cs typeface="Courier New"/>
              <a:sym typeface="Courier New"/>
            </a:endParaRPr>
          </a:p>
        </p:txBody>
      </p:sp>
      <p:cxnSp>
        <p:nvCxnSpPr>
          <p:cNvPr id="4673" name="Google Shape;4673;p488"/>
          <p:cNvCxnSpPr>
            <a:endCxn id="4669" idx="0"/>
          </p:cNvCxnSpPr>
          <p:nvPr/>
        </p:nvCxnSpPr>
        <p:spPr>
          <a:xfrm flipH="1">
            <a:off x="4326650" y="1248750"/>
            <a:ext cx="1164300" cy="235800"/>
          </a:xfrm>
          <a:prstGeom prst="straightConnector1">
            <a:avLst/>
          </a:prstGeom>
          <a:noFill/>
          <a:ln w="9525" cap="flat" cmpd="sng">
            <a:solidFill>
              <a:schemeClr val="dk2"/>
            </a:solidFill>
            <a:prstDash val="solid"/>
            <a:round/>
            <a:headEnd type="none" w="med" len="med"/>
            <a:tailEnd type="triangle" w="med" len="med"/>
          </a:ln>
        </p:spPr>
      </p:cxnSp>
      <p:cxnSp>
        <p:nvCxnSpPr>
          <p:cNvPr id="4674" name="Google Shape;4674;p488"/>
          <p:cNvCxnSpPr>
            <a:endCxn id="4670" idx="6"/>
          </p:cNvCxnSpPr>
          <p:nvPr/>
        </p:nvCxnSpPr>
        <p:spPr>
          <a:xfrm flipH="1">
            <a:off x="4419800" y="1428750"/>
            <a:ext cx="1019100" cy="190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4678"/>
        <p:cNvGrpSpPr/>
        <p:nvPr/>
      </p:nvGrpSpPr>
      <p:grpSpPr>
        <a:xfrm>
          <a:off x="0" y="0"/>
          <a:ext cx="0" cy="0"/>
          <a:chOff x="0" y="0"/>
          <a:chExt cx="0" cy="0"/>
        </a:xfrm>
      </p:grpSpPr>
      <p:sp>
        <p:nvSpPr>
          <p:cNvPr id="4679" name="Google Shape;4679;p48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Encodage OpenAI &amp; tuberculosis</a:t>
            </a:r>
            <a:endParaRPr sz="3200">
              <a:solidFill>
                <a:srgbClr val="707F87"/>
              </a:solidFill>
              <a:latin typeface="Calibri"/>
              <a:ea typeface="Calibri"/>
              <a:cs typeface="Calibri"/>
              <a:sym typeface="Calibri"/>
            </a:endParaRPr>
          </a:p>
        </p:txBody>
      </p:sp>
      <p:cxnSp>
        <p:nvCxnSpPr>
          <p:cNvPr id="4680" name="Google Shape;4680;p48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681" name="Google Shape;4681;p48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2" name="Google Shape;4682;p489"/>
          <p:cNvSpPr/>
          <p:nvPr/>
        </p:nvSpPr>
        <p:spPr>
          <a:xfrm>
            <a:off x="37001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3" name="Google Shape;4683;p489"/>
          <p:cNvSpPr/>
          <p:nvPr/>
        </p:nvSpPr>
        <p:spPr>
          <a:xfrm>
            <a:off x="3852500" y="1504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4" name="Google Shape;4684;p489"/>
          <p:cNvSpPr/>
          <p:nvPr/>
        </p:nvSpPr>
        <p:spPr>
          <a:xfrm>
            <a:off x="40049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5" name="Google Shape;4685;p489"/>
          <p:cNvSpPr/>
          <p:nvPr/>
        </p:nvSpPr>
        <p:spPr>
          <a:xfrm>
            <a:off x="41573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6" name="Google Shape;4686;p489"/>
          <p:cNvSpPr/>
          <p:nvPr/>
        </p:nvSpPr>
        <p:spPr>
          <a:xfrm>
            <a:off x="42335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7" name="Google Shape;4687;p489"/>
          <p:cNvSpPr/>
          <p:nvPr/>
        </p:nvSpPr>
        <p:spPr>
          <a:xfrm>
            <a:off x="4385900" y="2495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8" name="Google Shape;4688;p489"/>
          <p:cNvSpPr/>
          <p:nvPr/>
        </p:nvSpPr>
        <p:spPr>
          <a:xfrm>
            <a:off x="4385900" y="2647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89" name="Google Shape;4689;p489"/>
          <p:cNvSpPr/>
          <p:nvPr/>
        </p:nvSpPr>
        <p:spPr>
          <a:xfrm>
            <a:off x="4538300" y="2724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0" name="Google Shape;4690;p489"/>
          <p:cNvSpPr/>
          <p:nvPr/>
        </p:nvSpPr>
        <p:spPr>
          <a:xfrm>
            <a:off x="47669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1" name="Google Shape;4691;p489"/>
          <p:cNvSpPr/>
          <p:nvPr/>
        </p:nvSpPr>
        <p:spPr>
          <a:xfrm>
            <a:off x="4614500" y="2571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2" name="Google Shape;4692;p489"/>
          <p:cNvSpPr/>
          <p:nvPr/>
        </p:nvSpPr>
        <p:spPr>
          <a:xfrm>
            <a:off x="2709500" y="2800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3" name="Google Shape;4693;p489"/>
          <p:cNvSpPr/>
          <p:nvPr/>
        </p:nvSpPr>
        <p:spPr>
          <a:xfrm>
            <a:off x="25571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4" name="Google Shape;4694;p489"/>
          <p:cNvSpPr/>
          <p:nvPr/>
        </p:nvSpPr>
        <p:spPr>
          <a:xfrm>
            <a:off x="2709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5" name="Google Shape;4695;p489"/>
          <p:cNvSpPr/>
          <p:nvPr/>
        </p:nvSpPr>
        <p:spPr>
          <a:xfrm>
            <a:off x="2785700" y="2952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6" name="Google Shape;4696;p489"/>
          <p:cNvSpPr/>
          <p:nvPr/>
        </p:nvSpPr>
        <p:spPr>
          <a:xfrm>
            <a:off x="2404700" y="1885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7" name="Google Shape;4697;p489"/>
          <p:cNvSpPr/>
          <p:nvPr/>
        </p:nvSpPr>
        <p:spPr>
          <a:xfrm>
            <a:off x="24809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8" name="Google Shape;4698;p489"/>
          <p:cNvSpPr/>
          <p:nvPr/>
        </p:nvSpPr>
        <p:spPr>
          <a:xfrm>
            <a:off x="2328500" y="2038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99" name="Google Shape;4699;p489"/>
          <p:cNvSpPr/>
          <p:nvPr/>
        </p:nvSpPr>
        <p:spPr>
          <a:xfrm>
            <a:off x="39287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0" name="Google Shape;4700;p489"/>
          <p:cNvSpPr/>
          <p:nvPr/>
        </p:nvSpPr>
        <p:spPr>
          <a:xfrm>
            <a:off x="3547700" y="4019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1" name="Google Shape;4701;p489"/>
          <p:cNvSpPr/>
          <p:nvPr/>
        </p:nvSpPr>
        <p:spPr>
          <a:xfrm>
            <a:off x="3852500" y="3105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2" name="Google Shape;4702;p489"/>
          <p:cNvSpPr/>
          <p:nvPr/>
        </p:nvSpPr>
        <p:spPr>
          <a:xfrm>
            <a:off x="3928700" y="3257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3" name="Google Shape;4703;p489"/>
          <p:cNvSpPr/>
          <p:nvPr/>
        </p:nvSpPr>
        <p:spPr>
          <a:xfrm>
            <a:off x="1871300" y="1276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4" name="Google Shape;4704;p489"/>
          <p:cNvSpPr/>
          <p:nvPr/>
        </p:nvSpPr>
        <p:spPr>
          <a:xfrm>
            <a:off x="1795100" y="14287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5" name="Google Shape;4705;p489"/>
          <p:cNvSpPr/>
          <p:nvPr/>
        </p:nvSpPr>
        <p:spPr>
          <a:xfrm>
            <a:off x="2709500" y="9715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6" name="Google Shape;4706;p489"/>
          <p:cNvSpPr/>
          <p:nvPr/>
        </p:nvSpPr>
        <p:spPr>
          <a:xfrm>
            <a:off x="42335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7" name="Google Shape;4707;p489"/>
          <p:cNvSpPr/>
          <p:nvPr/>
        </p:nvSpPr>
        <p:spPr>
          <a:xfrm>
            <a:off x="4157300" y="16573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8" name="Google Shape;4708;p489"/>
          <p:cNvSpPr/>
          <p:nvPr/>
        </p:nvSpPr>
        <p:spPr>
          <a:xfrm>
            <a:off x="4233500" y="15049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9" name="Google Shape;4709;p489"/>
          <p:cNvSpPr/>
          <p:nvPr/>
        </p:nvSpPr>
        <p:spPr>
          <a:xfrm>
            <a:off x="43097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0" name="Google Shape;4710;p489"/>
          <p:cNvSpPr/>
          <p:nvPr/>
        </p:nvSpPr>
        <p:spPr>
          <a:xfrm>
            <a:off x="4233500" y="1581150"/>
            <a:ext cx="117300" cy="132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1" name="Google Shape;4711;p489"/>
          <p:cNvSpPr/>
          <p:nvPr/>
        </p:nvSpPr>
        <p:spPr>
          <a:xfrm>
            <a:off x="3575550" y="1107825"/>
            <a:ext cx="996600" cy="74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2" name="Google Shape;4712;p489"/>
          <p:cNvSpPr/>
          <p:nvPr/>
        </p:nvSpPr>
        <p:spPr>
          <a:xfrm>
            <a:off x="4157300" y="1484550"/>
            <a:ext cx="338700" cy="363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3" name="Google Shape;4713;p489"/>
          <p:cNvSpPr/>
          <p:nvPr/>
        </p:nvSpPr>
        <p:spPr>
          <a:xfrm>
            <a:off x="4302500" y="1543050"/>
            <a:ext cx="117300" cy="152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714" name="Google Shape;4714;p489"/>
          <p:cNvCxnSpPr>
            <a:endCxn id="4711" idx="7"/>
          </p:cNvCxnSpPr>
          <p:nvPr/>
        </p:nvCxnSpPr>
        <p:spPr>
          <a:xfrm flipH="1">
            <a:off x="4426201" y="1020010"/>
            <a:ext cx="988500" cy="196200"/>
          </a:xfrm>
          <a:prstGeom prst="straightConnector1">
            <a:avLst/>
          </a:prstGeom>
          <a:noFill/>
          <a:ln w="9525" cap="flat" cmpd="sng">
            <a:solidFill>
              <a:schemeClr val="dk2"/>
            </a:solidFill>
            <a:prstDash val="solid"/>
            <a:round/>
            <a:headEnd type="none" w="med" len="med"/>
            <a:tailEnd type="triangle" w="med" len="med"/>
          </a:ln>
        </p:spPr>
      </p:cxnSp>
      <p:sp>
        <p:nvSpPr>
          <p:cNvPr id="4715" name="Google Shape;4715;p489"/>
          <p:cNvSpPr txBox="1"/>
          <p:nvPr/>
        </p:nvSpPr>
        <p:spPr>
          <a:xfrm>
            <a:off x="5394075" y="830875"/>
            <a:ext cx="2404500" cy="38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300">
                <a:latin typeface="Courier New"/>
                <a:ea typeface="Courier New"/>
                <a:cs typeface="Courier New"/>
                <a:sym typeface="Courier New"/>
              </a:rPr>
              <a:t>Génomique</a:t>
            </a:r>
            <a:endParaRPr sz="1300">
              <a:latin typeface="Courier New"/>
              <a:ea typeface="Courier New"/>
              <a:cs typeface="Courier New"/>
              <a:sym typeface="Courier New"/>
            </a:endParaRPr>
          </a:p>
          <a:p>
            <a:pPr marL="0" lvl="0" indent="0" algn="l" rtl="0">
              <a:spcBef>
                <a:spcPts val="0"/>
              </a:spcBef>
              <a:spcAft>
                <a:spcPts val="0"/>
              </a:spcAft>
              <a:buNone/>
            </a:pPr>
            <a:r>
              <a:rPr lang="fr" sz="1300">
                <a:latin typeface="Courier New"/>
                <a:ea typeface="Courier New"/>
                <a:cs typeface="Courier New"/>
                <a:sym typeface="Courier New"/>
              </a:rPr>
              <a:t>Bactérie</a:t>
            </a:r>
            <a:endParaRPr sz="1300">
              <a:latin typeface="Courier New"/>
              <a:ea typeface="Courier New"/>
              <a:cs typeface="Courier New"/>
              <a:sym typeface="Courier New"/>
            </a:endParaRPr>
          </a:p>
          <a:p>
            <a:pPr marL="0" lvl="0" indent="0" algn="l" rtl="0">
              <a:spcBef>
                <a:spcPts val="0"/>
              </a:spcBef>
              <a:spcAft>
                <a:spcPts val="0"/>
              </a:spcAft>
              <a:buNone/>
            </a:pPr>
            <a:r>
              <a:rPr lang="fr" sz="1300">
                <a:latin typeface="Courier New"/>
                <a:ea typeface="Courier New"/>
                <a:cs typeface="Courier New"/>
                <a:sym typeface="Courier New"/>
              </a:rPr>
              <a:t>Mycobacterium</a:t>
            </a:r>
            <a:br>
              <a:rPr lang="fr" sz="1300">
                <a:latin typeface="Courier New"/>
                <a:ea typeface="Courier New"/>
                <a:cs typeface="Courier New"/>
                <a:sym typeface="Courier New"/>
              </a:rPr>
            </a:br>
            <a:r>
              <a:rPr lang="fr" sz="1300">
                <a:latin typeface="Courier New"/>
                <a:ea typeface="Courier New"/>
                <a:cs typeface="Courier New"/>
                <a:sym typeface="Courier New"/>
              </a:rPr>
              <a:t> = 120000 articles</a:t>
            </a:r>
            <a:endParaRPr sz="1300">
              <a:latin typeface="Courier New"/>
              <a:ea typeface="Courier New"/>
              <a:cs typeface="Courier New"/>
              <a:sym typeface="Courier New"/>
            </a:endParaRPr>
          </a:p>
          <a:p>
            <a:pPr marL="0" lvl="0" indent="0" algn="l" rtl="0">
              <a:spcBef>
                <a:spcPts val="0"/>
              </a:spcBef>
              <a:spcAft>
                <a:spcPts val="0"/>
              </a:spcAft>
              <a:buNone/>
            </a:pPr>
            <a:br>
              <a:rPr lang="fr" sz="1300">
                <a:latin typeface="Courier New"/>
                <a:ea typeface="Courier New"/>
                <a:cs typeface="Courier New"/>
                <a:sym typeface="Courier New"/>
              </a:rPr>
            </a:br>
            <a:r>
              <a:rPr lang="fr" sz="1300">
                <a:latin typeface="Courier New"/>
                <a:ea typeface="Courier New"/>
                <a:cs typeface="Courier New"/>
                <a:sym typeface="Courier New"/>
              </a:rPr>
              <a:t>=&gt; Information retrieval impossible</a:t>
            </a:r>
            <a:br>
              <a:rPr lang="fr" sz="1300">
                <a:latin typeface="Courier New"/>
                <a:ea typeface="Courier New"/>
                <a:cs typeface="Courier New"/>
                <a:sym typeface="Courier New"/>
              </a:rPr>
            </a:br>
            <a:br>
              <a:rPr lang="fr" sz="1300">
                <a:latin typeface="Courier New"/>
                <a:ea typeface="Courier New"/>
                <a:cs typeface="Courier New"/>
                <a:sym typeface="Courier New"/>
              </a:rPr>
            </a:br>
            <a:r>
              <a:rPr lang="fr" sz="1300">
                <a:latin typeface="Courier New"/>
                <a:ea typeface="Courier New"/>
                <a:cs typeface="Courier New"/>
                <a:sym typeface="Courier New"/>
              </a:rPr>
              <a:t>=&gt; Faire son propre GPT, sur corpus technique, conséquent, et non partagé</a:t>
            </a:r>
            <a:endParaRPr sz="1300">
              <a:latin typeface="Courier New"/>
              <a:ea typeface="Courier New"/>
              <a:cs typeface="Courier New"/>
              <a:sym typeface="Courier New"/>
            </a:endParaRPr>
          </a:p>
          <a:p>
            <a:pPr marL="0" lvl="0" indent="0" algn="l" rtl="0">
              <a:spcBef>
                <a:spcPts val="0"/>
              </a:spcBef>
              <a:spcAft>
                <a:spcPts val="0"/>
              </a:spcAft>
              <a:buNone/>
            </a:pPr>
            <a:endParaRPr sz="1300">
              <a:latin typeface="Courier New"/>
              <a:ea typeface="Courier New"/>
              <a:cs typeface="Courier New"/>
              <a:sym typeface="Courier New"/>
            </a:endParaRPr>
          </a:p>
          <a:p>
            <a:pPr marL="0" lvl="0" indent="0" algn="l" rtl="0">
              <a:spcBef>
                <a:spcPts val="0"/>
              </a:spcBef>
              <a:spcAft>
                <a:spcPts val="0"/>
              </a:spcAft>
              <a:buNone/>
            </a:pPr>
            <a:r>
              <a:rPr lang="fr" sz="1300">
                <a:latin typeface="Courier New"/>
                <a:ea typeface="Courier New"/>
                <a:cs typeface="Courier New"/>
                <a:sym typeface="Courier New"/>
              </a:rPr>
              <a:t>=&gt; Quid de doctrinops, des mémoires de master, de la génération de formation ?</a:t>
            </a:r>
            <a:endParaRPr sz="1300">
              <a:latin typeface="Courier New"/>
              <a:ea typeface="Courier New"/>
              <a:cs typeface="Courier New"/>
              <a:sym typeface="Courier New"/>
            </a:endParaRPr>
          </a:p>
        </p:txBody>
      </p:sp>
      <p:cxnSp>
        <p:nvCxnSpPr>
          <p:cNvPr id="4716" name="Google Shape;4716;p489"/>
          <p:cNvCxnSpPr>
            <a:endCxn id="4712" idx="0"/>
          </p:cNvCxnSpPr>
          <p:nvPr/>
        </p:nvCxnSpPr>
        <p:spPr>
          <a:xfrm flipH="1">
            <a:off x="4326650" y="1248750"/>
            <a:ext cx="1164300" cy="235800"/>
          </a:xfrm>
          <a:prstGeom prst="straightConnector1">
            <a:avLst/>
          </a:prstGeom>
          <a:noFill/>
          <a:ln w="9525" cap="flat" cmpd="sng">
            <a:solidFill>
              <a:schemeClr val="dk2"/>
            </a:solidFill>
            <a:prstDash val="solid"/>
            <a:round/>
            <a:headEnd type="none" w="med" len="med"/>
            <a:tailEnd type="triangle" w="med" len="med"/>
          </a:ln>
        </p:spPr>
      </p:cxnSp>
      <p:cxnSp>
        <p:nvCxnSpPr>
          <p:cNvPr id="4717" name="Google Shape;4717;p489"/>
          <p:cNvCxnSpPr>
            <a:endCxn id="4713" idx="6"/>
          </p:cNvCxnSpPr>
          <p:nvPr/>
        </p:nvCxnSpPr>
        <p:spPr>
          <a:xfrm flipH="1">
            <a:off x="4419800" y="1428750"/>
            <a:ext cx="1019100" cy="190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4721"/>
        <p:cNvGrpSpPr/>
        <p:nvPr/>
      </p:nvGrpSpPr>
      <p:grpSpPr>
        <a:xfrm>
          <a:off x="0" y="0"/>
          <a:ext cx="0" cy="0"/>
          <a:chOff x="0" y="0"/>
          <a:chExt cx="0" cy="0"/>
        </a:xfrm>
      </p:grpSpPr>
      <p:sp>
        <p:nvSpPr>
          <p:cNvPr id="4722" name="Google Shape;4722;p49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Une proposition</a:t>
            </a:r>
            <a:endParaRPr sz="3200">
              <a:solidFill>
                <a:srgbClr val="707F87"/>
              </a:solidFill>
              <a:latin typeface="Calibri"/>
              <a:ea typeface="Calibri"/>
              <a:cs typeface="Calibri"/>
              <a:sym typeface="Calibri"/>
            </a:endParaRPr>
          </a:p>
        </p:txBody>
      </p:sp>
      <p:cxnSp>
        <p:nvCxnSpPr>
          <p:cNvPr id="4723" name="Google Shape;4723;p49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724" name="Google Shape;4724;p49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5" name="Google Shape;4725;p490"/>
          <p:cNvSpPr txBox="1"/>
          <p:nvPr/>
        </p:nvSpPr>
        <p:spPr>
          <a:xfrm>
            <a:off x="567900" y="833800"/>
            <a:ext cx="8008200" cy="3593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Produire une IA spécialisée pompiers (PubMedBERT, BioBERT…)</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Doctrines locales, nationales, européeenes</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Textes de lois</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Mémoires, livres, thèses…</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Plusieurs profils / corpora</a:t>
            </a: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Développer dessus des solutions logicielles</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Par les SDIS, l’ENSOSP</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Par des partenaires privés</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a:t>
            </a: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Ex : aide juridique, à l’intervention, à la formation…</a:t>
            </a: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fr" sz="1600">
                <a:latin typeface="Courier New"/>
                <a:ea typeface="Courier New"/>
                <a:cs typeface="Courier New"/>
                <a:sym typeface="Courier New"/>
              </a:rPr>
              <a:t>Cadre à trouver : modèle viable, gagnant-gagnant</a:t>
            </a:r>
            <a:endParaRPr sz="1600">
              <a:latin typeface="Courier New"/>
              <a:ea typeface="Courier New"/>
              <a:cs typeface="Courier New"/>
              <a:sym typeface="Courier New"/>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4729"/>
        <p:cNvGrpSpPr/>
        <p:nvPr/>
      </p:nvGrpSpPr>
      <p:grpSpPr>
        <a:xfrm>
          <a:off x="0" y="0"/>
          <a:ext cx="0" cy="0"/>
          <a:chOff x="0" y="0"/>
          <a:chExt cx="0" cy="0"/>
        </a:xfrm>
      </p:grpSpPr>
      <p:sp>
        <p:nvSpPr>
          <p:cNvPr id="4730" name="Google Shape;4730;p49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Le double encodeur : utilisation</a:t>
            </a:r>
            <a:endParaRPr sz="3200">
              <a:solidFill>
                <a:srgbClr val="707F87"/>
              </a:solidFill>
              <a:latin typeface="Calibri"/>
              <a:ea typeface="Calibri"/>
              <a:cs typeface="Calibri"/>
              <a:sym typeface="Calibri"/>
            </a:endParaRPr>
          </a:p>
        </p:txBody>
      </p:sp>
      <p:cxnSp>
        <p:nvCxnSpPr>
          <p:cNvPr id="4731" name="Google Shape;4731;p49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4732" name="Google Shape;4732;p49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3" name="Google Shape;4733;p491"/>
          <p:cNvSpPr txBox="1"/>
          <p:nvPr/>
        </p:nvSpPr>
        <p:spPr>
          <a:xfrm>
            <a:off x="567900" y="833800"/>
            <a:ext cx="8008200" cy="21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600">
                <a:latin typeface="Courier New"/>
                <a:ea typeface="Courier New"/>
                <a:cs typeface="Courier New"/>
                <a:sym typeface="Courier New"/>
              </a:rPr>
              <a:t>Une fois l’apprentissage du double encodeur réalisé :</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AutoNum type="arabicPeriod"/>
            </a:pPr>
            <a:r>
              <a:rPr lang="fr" sz="1600">
                <a:latin typeface="Courier New"/>
                <a:ea typeface="Courier New"/>
                <a:cs typeface="Courier New"/>
                <a:sym typeface="Courier New"/>
              </a:rPr>
              <a:t>On peut associer, à chaque chunk de la bdd, un vecteur</a:t>
            </a:r>
            <a:br>
              <a:rPr lang="fr" sz="1600">
                <a:latin typeface="Courier New"/>
                <a:ea typeface="Courier New"/>
                <a:cs typeface="Courier New"/>
                <a:sym typeface="Courier New"/>
              </a:rPr>
            </a:b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AutoNum type="arabicPeriod"/>
            </a:pPr>
            <a:r>
              <a:rPr lang="fr" sz="1600">
                <a:latin typeface="Courier New"/>
                <a:ea typeface="Courier New"/>
                <a:cs typeface="Courier New"/>
                <a:sym typeface="Courier New"/>
              </a:rPr>
              <a:t>Quand on reçoit une nouvelle information :</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On peut la traduire en vecteur</a:t>
            </a:r>
            <a:endParaRPr sz="1600">
              <a:latin typeface="Courier New"/>
              <a:ea typeface="Courier New"/>
              <a:cs typeface="Courier New"/>
              <a:sym typeface="Courier New"/>
            </a:endParaRPr>
          </a:p>
          <a:p>
            <a:pPr marL="914400" lvl="1" indent="-330200" algn="l" rtl="0">
              <a:spcBef>
                <a:spcPts val="0"/>
              </a:spcBef>
              <a:spcAft>
                <a:spcPts val="0"/>
              </a:spcAft>
              <a:buSzPts val="1600"/>
              <a:buFont typeface="Courier New"/>
              <a:buChar char="○"/>
            </a:pPr>
            <a:r>
              <a:rPr lang="fr" sz="1600">
                <a:latin typeface="Courier New"/>
                <a:ea typeface="Courier New"/>
                <a:cs typeface="Courier New"/>
                <a:sym typeface="Courier New"/>
              </a:rPr>
              <a:t>Puis rechercher dans la bdd les vecteurs les plus proches</a:t>
            </a:r>
            <a:endParaRPr sz="1600">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6"/>
          <p:cNvSpPr txBox="1"/>
          <p:nvPr/>
        </p:nvSpPr>
        <p:spPr>
          <a:xfrm>
            <a:off x="471125" y="817250"/>
            <a:ext cx="8174700" cy="4299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Jupyter notebook, jupyter-lab, google colaboratory, jupyter-book…</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710" name="Google Shape;710;p6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Jupyter notebooks</a:t>
            </a:r>
            <a:endParaRPr sz="3200">
              <a:solidFill>
                <a:srgbClr val="707F87"/>
              </a:solidFill>
              <a:latin typeface="Calibri"/>
              <a:ea typeface="Calibri"/>
              <a:cs typeface="Calibri"/>
              <a:sym typeface="Calibri"/>
            </a:endParaRPr>
          </a:p>
        </p:txBody>
      </p:sp>
      <p:cxnSp>
        <p:nvCxnSpPr>
          <p:cNvPr id="711" name="Google Shape;711;p6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712" name="Google Shape;712;p6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13" name="Google Shape;713;p66"/>
          <p:cNvPicPr preferRelativeResize="0"/>
          <p:nvPr/>
        </p:nvPicPr>
        <p:blipFill>
          <a:blip r:embed="rId3">
            <a:alphaModFix/>
          </a:blip>
          <a:stretch>
            <a:fillRect/>
          </a:stretch>
        </p:blipFill>
        <p:spPr>
          <a:xfrm>
            <a:off x="609600" y="1247150"/>
            <a:ext cx="6271274" cy="3591551"/>
          </a:xfrm>
          <a:prstGeom prst="rect">
            <a:avLst/>
          </a:prstGeom>
          <a:noFill/>
          <a:ln>
            <a:noFill/>
          </a:ln>
        </p:spPr>
      </p:pic>
      <p:cxnSp>
        <p:nvCxnSpPr>
          <p:cNvPr id="714" name="Google Shape;714;p66"/>
          <p:cNvCxnSpPr/>
          <p:nvPr/>
        </p:nvCxnSpPr>
        <p:spPr>
          <a:xfrm rot="10800000">
            <a:off x="6330325" y="2111650"/>
            <a:ext cx="1135800" cy="87900"/>
          </a:xfrm>
          <a:prstGeom prst="straightConnector1">
            <a:avLst/>
          </a:prstGeom>
          <a:noFill/>
          <a:ln w="9525" cap="flat" cmpd="sng">
            <a:solidFill>
              <a:schemeClr val="dk2"/>
            </a:solidFill>
            <a:prstDash val="solid"/>
            <a:round/>
            <a:headEnd type="none" w="med" len="med"/>
            <a:tailEnd type="triangle" w="med" len="med"/>
          </a:ln>
        </p:spPr>
      </p:cxnSp>
      <p:cxnSp>
        <p:nvCxnSpPr>
          <p:cNvPr id="715" name="Google Shape;715;p66"/>
          <p:cNvCxnSpPr/>
          <p:nvPr/>
        </p:nvCxnSpPr>
        <p:spPr>
          <a:xfrm rot="10800000">
            <a:off x="6301300" y="2705100"/>
            <a:ext cx="1098900" cy="520200"/>
          </a:xfrm>
          <a:prstGeom prst="straightConnector1">
            <a:avLst/>
          </a:prstGeom>
          <a:noFill/>
          <a:ln w="9525" cap="flat" cmpd="sng">
            <a:solidFill>
              <a:schemeClr val="dk2"/>
            </a:solidFill>
            <a:prstDash val="solid"/>
            <a:round/>
            <a:headEnd type="none" w="med" len="med"/>
            <a:tailEnd type="triangle" w="med" len="med"/>
          </a:ln>
        </p:spPr>
      </p:cxnSp>
      <p:cxnSp>
        <p:nvCxnSpPr>
          <p:cNvPr id="716" name="Google Shape;716;p66"/>
          <p:cNvCxnSpPr/>
          <p:nvPr/>
        </p:nvCxnSpPr>
        <p:spPr>
          <a:xfrm rot="10800000">
            <a:off x="6037500" y="3833575"/>
            <a:ext cx="1252800" cy="146400"/>
          </a:xfrm>
          <a:prstGeom prst="straightConnector1">
            <a:avLst/>
          </a:prstGeom>
          <a:noFill/>
          <a:ln w="9525" cap="flat" cmpd="sng">
            <a:solidFill>
              <a:schemeClr val="dk2"/>
            </a:solidFill>
            <a:prstDash val="solid"/>
            <a:round/>
            <a:headEnd type="none" w="med" len="med"/>
            <a:tailEnd type="triangle" w="med" len="med"/>
          </a:ln>
        </p:spPr>
      </p:cxnSp>
      <p:sp>
        <p:nvSpPr>
          <p:cNvPr id="717" name="Google Shape;717;p66"/>
          <p:cNvSpPr txBox="1"/>
          <p:nvPr/>
        </p:nvSpPr>
        <p:spPr>
          <a:xfrm>
            <a:off x="7532075" y="2029550"/>
            <a:ext cx="1626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t>markdown cells</a:t>
            </a:r>
            <a:endParaRPr sz="1100"/>
          </a:p>
        </p:txBody>
      </p:sp>
      <p:sp>
        <p:nvSpPr>
          <p:cNvPr id="718" name="Google Shape;718;p66"/>
          <p:cNvSpPr txBox="1"/>
          <p:nvPr/>
        </p:nvSpPr>
        <p:spPr>
          <a:xfrm>
            <a:off x="7532075" y="3096350"/>
            <a:ext cx="1626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t>python cells</a:t>
            </a:r>
            <a:endParaRPr sz="1100"/>
          </a:p>
        </p:txBody>
      </p:sp>
      <p:sp>
        <p:nvSpPr>
          <p:cNvPr id="719" name="Google Shape;719;p66"/>
          <p:cNvSpPr txBox="1"/>
          <p:nvPr/>
        </p:nvSpPr>
        <p:spPr>
          <a:xfrm>
            <a:off x="7379675" y="3782150"/>
            <a:ext cx="16266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100"/>
              <a:t>output cells</a:t>
            </a:r>
            <a:endParaRPr sz="1100"/>
          </a:p>
          <a:p>
            <a:pPr marL="0" lvl="0" indent="0" algn="l" rtl="0">
              <a:spcBef>
                <a:spcPts val="0"/>
              </a:spcBef>
              <a:spcAft>
                <a:spcPts val="0"/>
              </a:spcAft>
              <a:buNone/>
            </a:pPr>
            <a:endParaRPr sz="1100"/>
          </a:p>
          <a:p>
            <a:pPr marL="457200" lvl="0" indent="-298450" algn="l" rtl="0">
              <a:spcBef>
                <a:spcPts val="0"/>
              </a:spcBef>
              <a:spcAft>
                <a:spcPts val="0"/>
              </a:spcAft>
              <a:buSzPts val="1100"/>
              <a:buChar char="+"/>
            </a:pPr>
            <a:r>
              <a:rPr lang="fr" sz="1100"/>
              <a:t>pdf/latex/html…</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67"/>
          <p:cNvSpPr txBox="1"/>
          <p:nvPr/>
        </p:nvSpPr>
        <p:spPr>
          <a:xfrm>
            <a:off x="471125" y="817250"/>
            <a:ext cx="8229600" cy="37536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python -m venv myenv create</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source myenv/bin/activate</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pip install pandas</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To use it in jupyter-lab:</a:t>
            </a:r>
            <a:br>
              <a:rPr lang="fr" sz="1500">
                <a:solidFill>
                  <a:srgbClr val="0000FF"/>
                </a:solidFill>
              </a:rPr>
            </a:br>
            <a:endParaRPr sz="1500">
              <a:solidFill>
                <a:srgbClr val="0000FF"/>
              </a:solidFill>
            </a:endParaRPr>
          </a:p>
          <a:p>
            <a:pPr marL="45720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pip install ipykernel</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r>
              <a:rPr lang="fr" sz="1500">
                <a:solidFill>
                  <a:schemeClr val="dk1"/>
                </a:solidFill>
                <a:latin typeface="Courier New"/>
                <a:ea typeface="Courier New"/>
                <a:cs typeface="Courier New"/>
                <a:sym typeface="Courier New"/>
              </a:rPr>
              <a:t>python -m ipykernel install --user --name=myenv</a:t>
            </a:r>
            <a:br>
              <a:rPr lang="fr" sz="1500">
                <a:solidFill>
                  <a:schemeClr val="dk1"/>
                </a:solidFill>
                <a:latin typeface="Courier New"/>
                <a:ea typeface="Courier New"/>
                <a:cs typeface="Courier New"/>
                <a:sym typeface="Courier New"/>
              </a:rPr>
            </a:b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rgbClr val="0000FF"/>
              </a:buClr>
              <a:buSzPts val="1500"/>
              <a:buChar char="●"/>
            </a:pPr>
            <a:r>
              <a:rPr lang="fr" sz="1500">
                <a:solidFill>
                  <a:srgbClr val="0000FF"/>
                </a:solidFill>
              </a:rPr>
              <a:t>export / install environment libraries:</a:t>
            </a:r>
            <a:endParaRPr sz="1500">
              <a:solidFill>
                <a:srgbClr val="0000FF"/>
              </a:solidFill>
            </a:endParaRPr>
          </a:p>
          <a:p>
            <a:pPr marL="9144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pip freeze &gt; requirements.txt</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Clr>
                <a:schemeClr val="dk1"/>
              </a:buClr>
              <a:buSzPts val="1100"/>
              <a:buFont typeface="Arial"/>
              <a:buNone/>
            </a:pPr>
            <a:r>
              <a:rPr lang="fr" sz="1500">
                <a:solidFill>
                  <a:schemeClr val="dk1"/>
                </a:solidFill>
                <a:latin typeface="Courier New"/>
                <a:ea typeface="Courier New"/>
                <a:cs typeface="Courier New"/>
                <a:sym typeface="Courier New"/>
              </a:rPr>
              <a:t>pip install -r requirements.txt</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725" name="Google Shape;725;p6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Python environment</a:t>
            </a:r>
            <a:endParaRPr sz="3200">
              <a:solidFill>
                <a:srgbClr val="707F87"/>
              </a:solidFill>
              <a:latin typeface="Calibri"/>
              <a:ea typeface="Calibri"/>
              <a:cs typeface="Calibri"/>
              <a:sym typeface="Calibri"/>
            </a:endParaRPr>
          </a:p>
        </p:txBody>
      </p:sp>
      <p:cxnSp>
        <p:nvCxnSpPr>
          <p:cNvPr id="726" name="Google Shape;726;p6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727" name="Google Shape;727;p6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Clustering</a:t>
            </a:r>
            <a:endParaRPr sz="3200" dirty="0">
              <a:solidFill>
                <a:srgbClr val="707F87"/>
              </a:solidFill>
              <a:latin typeface="Calibri"/>
              <a:ea typeface="Calibri"/>
              <a:cs typeface="Calibri"/>
              <a:sym typeface="Calibri"/>
            </a:endParaRPr>
          </a:p>
        </p:txBody>
      </p:sp>
      <p:cxnSp>
        <p:nvCxnSpPr>
          <p:cNvPr id="118" name="Google Shape;118;p1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19" name="Google Shape;119;p1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1" name="Google Shape;121;p17"/>
          <p:cNvPicPr preferRelativeResize="0"/>
          <p:nvPr/>
        </p:nvPicPr>
        <p:blipFill>
          <a:blip r:embed="rId3">
            <a:alphaModFix/>
          </a:blip>
          <a:stretch>
            <a:fillRect/>
          </a:stretch>
        </p:blipFill>
        <p:spPr>
          <a:xfrm>
            <a:off x="3801375" y="911401"/>
            <a:ext cx="4709014" cy="3566699"/>
          </a:xfrm>
          <a:prstGeom prst="rect">
            <a:avLst/>
          </a:prstGeom>
          <a:noFill/>
          <a:ln>
            <a:noFill/>
          </a:ln>
        </p:spPr>
      </p:pic>
      <p:pic>
        <p:nvPicPr>
          <p:cNvPr id="122" name="Google Shape;122;p17"/>
          <p:cNvPicPr preferRelativeResize="0"/>
          <p:nvPr/>
        </p:nvPicPr>
        <p:blipFill>
          <a:blip r:embed="rId4">
            <a:alphaModFix/>
          </a:blip>
          <a:stretch>
            <a:fillRect/>
          </a:stretch>
        </p:blipFill>
        <p:spPr>
          <a:xfrm>
            <a:off x="152400" y="1652250"/>
            <a:ext cx="3496575" cy="244870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733" name="Google Shape;733;p68"/>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Introducing Pandas</a:t>
            </a:r>
            <a:endParaRPr sz="3600">
              <a:solidFill>
                <a:srgbClr val="707F87"/>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9"/>
          <p:cNvSpPr txBox="1"/>
          <p:nvPr/>
        </p:nvSpPr>
        <p:spPr>
          <a:xfrm>
            <a:off x="471125" y="817250"/>
            <a:ext cx="8229600" cy="3753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Pandas is a practical library to analyze and visualize big data, integrating the functionalities of Numpy and matplotlib.</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Pandas defines three data structures:</a:t>
            </a:r>
            <a:endParaRPr sz="1500">
              <a:solidFill>
                <a:schemeClr val="dk1"/>
              </a:solidFill>
              <a:latin typeface="Courier New"/>
              <a:ea typeface="Courier New"/>
              <a:cs typeface="Courier New"/>
              <a:sym typeface="Courier New"/>
            </a:endParaRPr>
          </a:p>
          <a:p>
            <a:pPr marL="457200" lvl="0" indent="-298450" algn="l" rtl="0">
              <a:lnSpc>
                <a:spcPct val="115000"/>
              </a:lnSpc>
              <a:spcBef>
                <a:spcPts val="1200"/>
              </a:spcBef>
              <a:spcAft>
                <a:spcPts val="0"/>
              </a:spcAft>
              <a:buClr>
                <a:schemeClr val="dk1"/>
              </a:buClr>
              <a:buSzPts val="1100"/>
              <a:buChar char="●"/>
            </a:pPr>
            <a:r>
              <a:rPr lang="fr" sz="1500">
                <a:solidFill>
                  <a:schemeClr val="dk1"/>
                </a:solidFill>
                <a:latin typeface="Courier New"/>
                <a:ea typeface="Courier New"/>
                <a:cs typeface="Courier New"/>
                <a:sym typeface="Courier New"/>
              </a:rPr>
              <a:t>Series: object labelled in the form of a one-dimensional table, capable of containing any type of object.</a:t>
            </a:r>
            <a:endParaRPr sz="1500">
              <a:solidFill>
                <a:schemeClr val="dk1"/>
              </a:solidFill>
              <a:latin typeface="Courier New"/>
              <a:ea typeface="Courier New"/>
              <a:cs typeface="Courier New"/>
              <a:sym typeface="Courier New"/>
            </a:endParaRPr>
          </a:p>
          <a:p>
            <a:pPr marL="457200" lvl="0" indent="-298450" algn="l" rtl="0">
              <a:lnSpc>
                <a:spcPct val="115000"/>
              </a:lnSpc>
              <a:spcBef>
                <a:spcPts val="0"/>
              </a:spcBef>
              <a:spcAft>
                <a:spcPts val="0"/>
              </a:spcAft>
              <a:buClr>
                <a:schemeClr val="dk1"/>
              </a:buClr>
              <a:buSzPts val="1100"/>
              <a:buChar char="●"/>
            </a:pPr>
            <a:r>
              <a:rPr lang="fr" sz="1500">
                <a:solidFill>
                  <a:schemeClr val="dk1"/>
                </a:solidFill>
                <a:latin typeface="Courier New"/>
                <a:ea typeface="Courier New"/>
                <a:cs typeface="Courier New"/>
                <a:sym typeface="Courier New"/>
              </a:rPr>
              <a:t>DataFrame: a two-dimensional data structure, where columns can be of different types.</a:t>
            </a:r>
            <a:endParaRPr sz="1500">
              <a:solidFill>
                <a:schemeClr val="dk1"/>
              </a:solidFill>
              <a:latin typeface="Courier New"/>
              <a:ea typeface="Courier New"/>
              <a:cs typeface="Courier New"/>
              <a:sym typeface="Courier New"/>
            </a:endParaRPr>
          </a:p>
          <a:p>
            <a:pPr marL="457200" lvl="0" indent="-298450" algn="l" rtl="0">
              <a:lnSpc>
                <a:spcPct val="115000"/>
              </a:lnSpc>
              <a:spcBef>
                <a:spcPts val="0"/>
              </a:spcBef>
              <a:spcAft>
                <a:spcPts val="0"/>
              </a:spcAft>
              <a:buClr>
                <a:schemeClr val="dk1"/>
              </a:buClr>
              <a:buSzPts val="1100"/>
              <a:buChar char="●"/>
            </a:pPr>
            <a:r>
              <a:rPr lang="fr" sz="1500">
                <a:solidFill>
                  <a:schemeClr val="dk1"/>
                </a:solidFill>
                <a:latin typeface="Courier New"/>
                <a:ea typeface="Courier New"/>
                <a:cs typeface="Courier New"/>
                <a:sym typeface="Courier New"/>
              </a:rPr>
              <a:t>Panel: three-dimensional data structure, DataFrames dictionary.</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As DataFrames are two-dimensional arrays, they are ideal for CSV files. They correspond to a Series stack whose indexes are shared (and therefore aligned).</a:t>
            </a:r>
            <a:endParaRPr sz="1500">
              <a:solidFill>
                <a:schemeClr val="dk1"/>
              </a:solidFill>
              <a:latin typeface="Courier New"/>
              <a:ea typeface="Courier New"/>
              <a:cs typeface="Courier New"/>
              <a:sym typeface="Courier New"/>
            </a:endParaRPr>
          </a:p>
          <a:p>
            <a:pPr marL="457200" lvl="0" indent="-323850" algn="just" rtl="0">
              <a:lnSpc>
                <a:spcPct val="115000"/>
              </a:lnSpc>
              <a:spcBef>
                <a:spcPts val="1200"/>
              </a:spcBef>
              <a:spcAft>
                <a:spcPts val="0"/>
              </a:spcAft>
              <a:buClr>
                <a:schemeClr val="dk1"/>
              </a:buClr>
              <a:buSzPts val="1500"/>
              <a:buFont typeface="Courier New"/>
              <a:buChar char="●"/>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739" name="Google Shape;739;p6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Presentation</a:t>
            </a:r>
            <a:endParaRPr sz="3200">
              <a:solidFill>
                <a:srgbClr val="707F87"/>
              </a:solidFill>
              <a:latin typeface="Calibri"/>
              <a:ea typeface="Calibri"/>
              <a:cs typeface="Calibri"/>
              <a:sym typeface="Calibri"/>
            </a:endParaRPr>
          </a:p>
        </p:txBody>
      </p:sp>
      <p:cxnSp>
        <p:nvCxnSpPr>
          <p:cNvPr id="740" name="Google Shape;740;p6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741" name="Google Shape;741;p6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Creation of series</a:t>
            </a:r>
            <a:endParaRPr sz="3200">
              <a:solidFill>
                <a:srgbClr val="707F87"/>
              </a:solidFill>
              <a:latin typeface="Calibri"/>
              <a:ea typeface="Calibri"/>
              <a:cs typeface="Calibri"/>
              <a:sym typeface="Calibri"/>
            </a:endParaRPr>
          </a:p>
        </p:txBody>
      </p:sp>
      <p:cxnSp>
        <p:nvCxnSpPr>
          <p:cNvPr id="747" name="Google Shape;747;p7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748" name="Google Shape;748;p7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49" name="Google Shape;749;p70"/>
          <p:cNvPicPr preferRelativeResize="0"/>
          <p:nvPr/>
        </p:nvPicPr>
        <p:blipFill>
          <a:blip r:embed="rId3">
            <a:alphaModFix/>
          </a:blip>
          <a:stretch>
            <a:fillRect/>
          </a:stretch>
        </p:blipFill>
        <p:spPr>
          <a:xfrm>
            <a:off x="914400" y="1368601"/>
            <a:ext cx="7134225" cy="2114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Creation of dataframes</a:t>
            </a:r>
            <a:endParaRPr sz="3200">
              <a:solidFill>
                <a:srgbClr val="707F87"/>
              </a:solidFill>
              <a:latin typeface="Calibri"/>
              <a:ea typeface="Calibri"/>
              <a:cs typeface="Calibri"/>
              <a:sym typeface="Calibri"/>
            </a:endParaRPr>
          </a:p>
        </p:txBody>
      </p:sp>
      <p:cxnSp>
        <p:nvCxnSpPr>
          <p:cNvPr id="755" name="Google Shape;755;p7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756" name="Google Shape;756;p7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57" name="Google Shape;757;p71"/>
          <p:cNvPicPr preferRelativeResize="0"/>
          <p:nvPr/>
        </p:nvPicPr>
        <p:blipFill>
          <a:blip r:embed="rId3">
            <a:alphaModFix/>
          </a:blip>
          <a:stretch>
            <a:fillRect/>
          </a:stretch>
        </p:blipFill>
        <p:spPr>
          <a:xfrm>
            <a:off x="838200" y="911401"/>
            <a:ext cx="7181850" cy="3228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Creation of dataframes</a:t>
            </a:r>
            <a:endParaRPr sz="3200">
              <a:solidFill>
                <a:srgbClr val="707F87"/>
              </a:solidFill>
              <a:latin typeface="Calibri"/>
              <a:ea typeface="Calibri"/>
              <a:cs typeface="Calibri"/>
              <a:sym typeface="Calibri"/>
            </a:endParaRPr>
          </a:p>
        </p:txBody>
      </p:sp>
      <p:cxnSp>
        <p:nvCxnSpPr>
          <p:cNvPr id="763" name="Google Shape;763;p7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764" name="Google Shape;764;p7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65" name="Google Shape;765;p72"/>
          <p:cNvPicPr preferRelativeResize="0"/>
          <p:nvPr/>
        </p:nvPicPr>
        <p:blipFill>
          <a:blip r:embed="rId3">
            <a:alphaModFix/>
          </a:blip>
          <a:stretch>
            <a:fillRect/>
          </a:stretch>
        </p:blipFill>
        <p:spPr>
          <a:xfrm>
            <a:off x="838200" y="911401"/>
            <a:ext cx="7305675" cy="3486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Importing an illustrative dataset</a:t>
            </a:r>
            <a:endParaRPr sz="3200">
              <a:solidFill>
                <a:srgbClr val="707F87"/>
              </a:solidFill>
              <a:latin typeface="Calibri"/>
              <a:ea typeface="Calibri"/>
              <a:cs typeface="Calibri"/>
              <a:sym typeface="Calibri"/>
            </a:endParaRPr>
          </a:p>
        </p:txBody>
      </p:sp>
      <p:cxnSp>
        <p:nvCxnSpPr>
          <p:cNvPr id="771" name="Google Shape;771;p7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772" name="Google Shape;772;p7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73" name="Google Shape;773;p73"/>
          <p:cNvPicPr preferRelativeResize="0"/>
          <p:nvPr/>
        </p:nvPicPr>
        <p:blipFill>
          <a:blip r:embed="rId3">
            <a:alphaModFix/>
          </a:blip>
          <a:stretch>
            <a:fillRect/>
          </a:stretch>
        </p:blipFill>
        <p:spPr>
          <a:xfrm>
            <a:off x="1600200" y="835201"/>
            <a:ext cx="6546792" cy="4079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Importing an illustrative dataset</a:t>
            </a:r>
            <a:endParaRPr sz="3200">
              <a:solidFill>
                <a:srgbClr val="707F87"/>
              </a:solidFill>
              <a:latin typeface="Calibri"/>
              <a:ea typeface="Calibri"/>
              <a:cs typeface="Calibri"/>
              <a:sym typeface="Calibri"/>
            </a:endParaRPr>
          </a:p>
        </p:txBody>
      </p:sp>
      <p:cxnSp>
        <p:nvCxnSpPr>
          <p:cNvPr id="779" name="Google Shape;779;p7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780" name="Google Shape;780;p7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81" name="Google Shape;781;p74"/>
          <p:cNvPicPr preferRelativeResize="0"/>
          <p:nvPr/>
        </p:nvPicPr>
        <p:blipFill>
          <a:blip r:embed="rId3">
            <a:alphaModFix/>
          </a:blip>
          <a:stretch>
            <a:fillRect/>
          </a:stretch>
        </p:blipFill>
        <p:spPr>
          <a:xfrm>
            <a:off x="1828800" y="759001"/>
            <a:ext cx="5427400" cy="407969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 information</a:t>
            </a:r>
            <a:endParaRPr sz="3200">
              <a:solidFill>
                <a:srgbClr val="707F87"/>
              </a:solidFill>
              <a:latin typeface="Calibri"/>
              <a:ea typeface="Calibri"/>
              <a:cs typeface="Calibri"/>
              <a:sym typeface="Calibri"/>
            </a:endParaRPr>
          </a:p>
        </p:txBody>
      </p:sp>
      <p:cxnSp>
        <p:nvCxnSpPr>
          <p:cNvPr id="787" name="Google Shape;787;p7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788" name="Google Shape;788;p7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89" name="Google Shape;789;p75"/>
          <p:cNvPicPr preferRelativeResize="0"/>
          <p:nvPr/>
        </p:nvPicPr>
        <p:blipFill>
          <a:blip r:embed="rId3">
            <a:alphaModFix/>
          </a:blip>
          <a:stretch>
            <a:fillRect/>
          </a:stretch>
        </p:blipFill>
        <p:spPr>
          <a:xfrm>
            <a:off x="914400" y="987601"/>
            <a:ext cx="7134225" cy="1476375"/>
          </a:xfrm>
          <a:prstGeom prst="rect">
            <a:avLst/>
          </a:prstGeom>
          <a:noFill/>
          <a:ln>
            <a:noFill/>
          </a:ln>
        </p:spPr>
      </p:pic>
      <p:pic>
        <p:nvPicPr>
          <p:cNvPr id="790" name="Google Shape;790;p75"/>
          <p:cNvPicPr preferRelativeResize="0"/>
          <p:nvPr/>
        </p:nvPicPr>
        <p:blipFill>
          <a:blip r:embed="rId4">
            <a:alphaModFix/>
          </a:blip>
          <a:stretch>
            <a:fillRect/>
          </a:stretch>
        </p:blipFill>
        <p:spPr>
          <a:xfrm>
            <a:off x="914400" y="2616376"/>
            <a:ext cx="7124700" cy="1419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Column information</a:t>
            </a:r>
            <a:endParaRPr sz="3200">
              <a:solidFill>
                <a:srgbClr val="707F87"/>
              </a:solidFill>
              <a:latin typeface="Calibri"/>
              <a:ea typeface="Calibri"/>
              <a:cs typeface="Calibri"/>
              <a:sym typeface="Calibri"/>
            </a:endParaRPr>
          </a:p>
        </p:txBody>
      </p:sp>
      <p:cxnSp>
        <p:nvCxnSpPr>
          <p:cNvPr id="796" name="Google Shape;796;p7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797" name="Google Shape;797;p7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98" name="Google Shape;798;p76"/>
          <p:cNvPicPr preferRelativeResize="0"/>
          <p:nvPr/>
        </p:nvPicPr>
        <p:blipFill>
          <a:blip r:embed="rId3">
            <a:alphaModFix/>
          </a:blip>
          <a:stretch>
            <a:fillRect/>
          </a:stretch>
        </p:blipFill>
        <p:spPr>
          <a:xfrm>
            <a:off x="1371600" y="911401"/>
            <a:ext cx="6508503" cy="40796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Access to data</a:t>
            </a:r>
            <a:endParaRPr sz="3200">
              <a:solidFill>
                <a:srgbClr val="707F87"/>
              </a:solidFill>
              <a:latin typeface="Calibri"/>
              <a:ea typeface="Calibri"/>
              <a:cs typeface="Calibri"/>
              <a:sym typeface="Calibri"/>
            </a:endParaRPr>
          </a:p>
        </p:txBody>
      </p:sp>
      <p:cxnSp>
        <p:nvCxnSpPr>
          <p:cNvPr id="804" name="Google Shape;804;p7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05" name="Google Shape;805;p7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06" name="Google Shape;806;p77"/>
          <p:cNvPicPr preferRelativeResize="0"/>
          <p:nvPr/>
        </p:nvPicPr>
        <p:blipFill>
          <a:blip r:embed="rId3">
            <a:alphaModFix/>
          </a:blip>
          <a:stretch>
            <a:fillRect/>
          </a:stretch>
        </p:blipFill>
        <p:spPr>
          <a:xfrm>
            <a:off x="990600" y="1597201"/>
            <a:ext cx="7200900" cy="1495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dirty="0">
                <a:solidFill>
                  <a:srgbClr val="707F87"/>
                </a:solidFill>
                <a:latin typeface="Calibri"/>
                <a:ea typeface="Calibri"/>
                <a:cs typeface="Calibri"/>
                <a:sym typeface="Calibri"/>
              </a:rPr>
              <a:t>Clustering</a:t>
            </a:r>
            <a:endParaRPr sz="3200" dirty="0">
              <a:solidFill>
                <a:srgbClr val="707F87"/>
              </a:solidFill>
              <a:latin typeface="Calibri"/>
              <a:ea typeface="Calibri"/>
              <a:cs typeface="Calibri"/>
              <a:sym typeface="Calibri"/>
            </a:endParaRPr>
          </a:p>
        </p:txBody>
      </p:sp>
      <p:cxnSp>
        <p:nvCxnSpPr>
          <p:cNvPr id="128" name="Google Shape;128;p1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29" name="Google Shape;129;p1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1" name="Google Shape;131;p18"/>
          <p:cNvPicPr preferRelativeResize="0"/>
          <p:nvPr/>
        </p:nvPicPr>
        <p:blipFill>
          <a:blip r:embed="rId3">
            <a:alphaModFix/>
          </a:blip>
          <a:stretch>
            <a:fillRect/>
          </a:stretch>
        </p:blipFill>
        <p:spPr>
          <a:xfrm>
            <a:off x="3801375" y="911401"/>
            <a:ext cx="4709014" cy="3566699"/>
          </a:xfrm>
          <a:prstGeom prst="rect">
            <a:avLst/>
          </a:prstGeom>
          <a:noFill/>
          <a:ln>
            <a:noFill/>
          </a:ln>
        </p:spPr>
      </p:pic>
      <p:sp>
        <p:nvSpPr>
          <p:cNvPr id="132" name="Google Shape;132;p18"/>
          <p:cNvSpPr/>
          <p:nvPr/>
        </p:nvSpPr>
        <p:spPr>
          <a:xfrm>
            <a:off x="4288525" y="3252000"/>
            <a:ext cx="1947900" cy="95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4593800" y="911400"/>
            <a:ext cx="4077600" cy="2507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8"/>
          <p:cNvPicPr preferRelativeResize="0"/>
          <p:nvPr/>
        </p:nvPicPr>
        <p:blipFill>
          <a:blip r:embed="rId4">
            <a:alphaModFix/>
          </a:blip>
          <a:stretch>
            <a:fillRect/>
          </a:stretch>
        </p:blipFill>
        <p:spPr>
          <a:xfrm>
            <a:off x="152400" y="1652250"/>
            <a:ext cx="3496575" cy="244870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Graphics</a:t>
            </a:r>
            <a:endParaRPr sz="3200">
              <a:solidFill>
                <a:srgbClr val="707F87"/>
              </a:solidFill>
              <a:latin typeface="Calibri"/>
              <a:ea typeface="Calibri"/>
              <a:cs typeface="Calibri"/>
              <a:sym typeface="Calibri"/>
            </a:endParaRPr>
          </a:p>
        </p:txBody>
      </p:sp>
      <p:cxnSp>
        <p:nvCxnSpPr>
          <p:cNvPr id="812" name="Google Shape;812;p7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13" name="Google Shape;813;p7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14" name="Google Shape;814;p78"/>
          <p:cNvPicPr preferRelativeResize="0"/>
          <p:nvPr/>
        </p:nvPicPr>
        <p:blipFill>
          <a:blip r:embed="rId3">
            <a:alphaModFix/>
          </a:blip>
          <a:stretch>
            <a:fillRect/>
          </a:stretch>
        </p:blipFill>
        <p:spPr>
          <a:xfrm>
            <a:off x="685800" y="1063801"/>
            <a:ext cx="7172325" cy="847725"/>
          </a:xfrm>
          <a:prstGeom prst="rect">
            <a:avLst/>
          </a:prstGeom>
          <a:noFill/>
          <a:ln>
            <a:noFill/>
          </a:ln>
        </p:spPr>
      </p:pic>
      <p:pic>
        <p:nvPicPr>
          <p:cNvPr id="815" name="Google Shape;815;p78"/>
          <p:cNvPicPr preferRelativeResize="0"/>
          <p:nvPr/>
        </p:nvPicPr>
        <p:blipFill>
          <a:blip r:embed="rId4">
            <a:alphaModFix/>
          </a:blip>
          <a:stretch>
            <a:fillRect/>
          </a:stretch>
        </p:blipFill>
        <p:spPr>
          <a:xfrm>
            <a:off x="685800" y="1835326"/>
            <a:ext cx="7219950" cy="20288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Graphics</a:t>
            </a:r>
            <a:endParaRPr sz="3200">
              <a:solidFill>
                <a:srgbClr val="707F87"/>
              </a:solidFill>
              <a:latin typeface="Calibri"/>
              <a:ea typeface="Calibri"/>
              <a:cs typeface="Calibri"/>
              <a:sym typeface="Calibri"/>
            </a:endParaRPr>
          </a:p>
        </p:txBody>
      </p:sp>
      <p:cxnSp>
        <p:nvCxnSpPr>
          <p:cNvPr id="821" name="Google Shape;821;p7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22" name="Google Shape;822;p7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23" name="Google Shape;823;p79"/>
          <p:cNvPicPr preferRelativeResize="0"/>
          <p:nvPr/>
        </p:nvPicPr>
        <p:blipFill>
          <a:blip r:embed="rId3">
            <a:alphaModFix/>
          </a:blip>
          <a:stretch>
            <a:fillRect/>
          </a:stretch>
        </p:blipFill>
        <p:spPr>
          <a:xfrm>
            <a:off x="838200" y="1140001"/>
            <a:ext cx="7219950" cy="2476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8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Graphics: point clouds</a:t>
            </a:r>
            <a:endParaRPr sz="3200">
              <a:solidFill>
                <a:srgbClr val="707F87"/>
              </a:solidFill>
              <a:latin typeface="Calibri"/>
              <a:ea typeface="Calibri"/>
              <a:cs typeface="Calibri"/>
              <a:sym typeface="Calibri"/>
            </a:endParaRPr>
          </a:p>
        </p:txBody>
      </p:sp>
      <p:cxnSp>
        <p:nvCxnSpPr>
          <p:cNvPr id="829" name="Google Shape;829;p8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30" name="Google Shape;830;p8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31" name="Google Shape;831;p80"/>
          <p:cNvPicPr preferRelativeResize="0"/>
          <p:nvPr/>
        </p:nvPicPr>
        <p:blipFill>
          <a:blip r:embed="rId3">
            <a:alphaModFix/>
          </a:blip>
          <a:stretch>
            <a:fillRect/>
          </a:stretch>
        </p:blipFill>
        <p:spPr>
          <a:xfrm>
            <a:off x="2514600" y="911401"/>
            <a:ext cx="4783932" cy="40796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8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Graphics: point clouds</a:t>
            </a:r>
            <a:endParaRPr sz="3200">
              <a:solidFill>
                <a:srgbClr val="707F87"/>
              </a:solidFill>
              <a:latin typeface="Calibri"/>
              <a:ea typeface="Calibri"/>
              <a:cs typeface="Calibri"/>
              <a:sym typeface="Calibri"/>
            </a:endParaRPr>
          </a:p>
        </p:txBody>
      </p:sp>
      <p:cxnSp>
        <p:nvCxnSpPr>
          <p:cNvPr id="837" name="Google Shape;837;p8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38" name="Google Shape;838;p8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39" name="Google Shape;839;p81"/>
          <p:cNvPicPr preferRelativeResize="0"/>
          <p:nvPr/>
        </p:nvPicPr>
        <p:blipFill>
          <a:blip r:embed="rId3">
            <a:alphaModFix/>
          </a:blip>
          <a:stretch>
            <a:fillRect/>
          </a:stretch>
        </p:blipFill>
        <p:spPr>
          <a:xfrm>
            <a:off x="1981200" y="911401"/>
            <a:ext cx="5481350" cy="40796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8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Graphics: point clouds</a:t>
            </a:r>
            <a:endParaRPr sz="3200">
              <a:solidFill>
                <a:srgbClr val="707F87"/>
              </a:solidFill>
              <a:latin typeface="Calibri"/>
              <a:ea typeface="Calibri"/>
              <a:cs typeface="Calibri"/>
              <a:sym typeface="Calibri"/>
            </a:endParaRPr>
          </a:p>
        </p:txBody>
      </p:sp>
      <p:cxnSp>
        <p:nvCxnSpPr>
          <p:cNvPr id="845" name="Google Shape;845;p8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46" name="Google Shape;846;p8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47" name="Google Shape;847;p82"/>
          <p:cNvPicPr preferRelativeResize="0"/>
          <p:nvPr/>
        </p:nvPicPr>
        <p:blipFill>
          <a:blip r:embed="rId3">
            <a:alphaModFix/>
          </a:blip>
          <a:stretch>
            <a:fillRect/>
          </a:stretch>
        </p:blipFill>
        <p:spPr>
          <a:xfrm>
            <a:off x="1752600" y="911401"/>
            <a:ext cx="5463247" cy="407969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 location</a:t>
            </a:r>
            <a:endParaRPr sz="3200">
              <a:solidFill>
                <a:srgbClr val="707F87"/>
              </a:solidFill>
              <a:latin typeface="Calibri"/>
              <a:ea typeface="Calibri"/>
              <a:cs typeface="Calibri"/>
              <a:sym typeface="Calibri"/>
            </a:endParaRPr>
          </a:p>
        </p:txBody>
      </p:sp>
      <p:cxnSp>
        <p:nvCxnSpPr>
          <p:cNvPr id="853" name="Google Shape;853;p8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54" name="Google Shape;854;p8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55" name="Google Shape;855;p83"/>
          <p:cNvPicPr preferRelativeResize="0"/>
          <p:nvPr/>
        </p:nvPicPr>
        <p:blipFill>
          <a:blip r:embed="rId3">
            <a:alphaModFix/>
          </a:blip>
          <a:stretch>
            <a:fillRect/>
          </a:stretch>
        </p:blipFill>
        <p:spPr>
          <a:xfrm>
            <a:off x="1371600" y="911401"/>
            <a:ext cx="6692839" cy="40796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8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 location</a:t>
            </a:r>
            <a:endParaRPr sz="3200">
              <a:solidFill>
                <a:srgbClr val="707F87"/>
              </a:solidFill>
              <a:latin typeface="Calibri"/>
              <a:ea typeface="Calibri"/>
              <a:cs typeface="Calibri"/>
              <a:sym typeface="Calibri"/>
            </a:endParaRPr>
          </a:p>
        </p:txBody>
      </p:sp>
      <p:cxnSp>
        <p:nvCxnSpPr>
          <p:cNvPr id="861" name="Google Shape;861;p8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62" name="Google Shape;862;p8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63" name="Google Shape;863;p84"/>
          <p:cNvPicPr preferRelativeResize="0"/>
          <p:nvPr/>
        </p:nvPicPr>
        <p:blipFill>
          <a:blip r:embed="rId3">
            <a:alphaModFix/>
          </a:blip>
          <a:stretch>
            <a:fillRect/>
          </a:stretch>
        </p:blipFill>
        <p:spPr>
          <a:xfrm>
            <a:off x="990600" y="911401"/>
            <a:ext cx="7172325" cy="3009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8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Dataframes modification</a:t>
            </a:r>
            <a:endParaRPr sz="3200">
              <a:solidFill>
                <a:srgbClr val="707F87"/>
              </a:solidFill>
              <a:latin typeface="Calibri"/>
              <a:ea typeface="Calibri"/>
              <a:cs typeface="Calibri"/>
              <a:sym typeface="Calibri"/>
            </a:endParaRPr>
          </a:p>
        </p:txBody>
      </p:sp>
      <p:cxnSp>
        <p:nvCxnSpPr>
          <p:cNvPr id="869" name="Google Shape;869;p8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70" name="Google Shape;870;p8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71" name="Google Shape;871;p85"/>
          <p:cNvPicPr preferRelativeResize="0"/>
          <p:nvPr/>
        </p:nvPicPr>
        <p:blipFill>
          <a:blip r:embed="rId3">
            <a:alphaModFix/>
          </a:blip>
          <a:stretch>
            <a:fillRect/>
          </a:stretch>
        </p:blipFill>
        <p:spPr>
          <a:xfrm>
            <a:off x="1524000" y="911401"/>
            <a:ext cx="6031899" cy="40796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Operations on columns</a:t>
            </a:r>
            <a:endParaRPr sz="3200">
              <a:solidFill>
                <a:srgbClr val="707F87"/>
              </a:solidFill>
              <a:latin typeface="Calibri"/>
              <a:ea typeface="Calibri"/>
              <a:cs typeface="Calibri"/>
              <a:sym typeface="Calibri"/>
            </a:endParaRPr>
          </a:p>
        </p:txBody>
      </p:sp>
      <p:cxnSp>
        <p:nvCxnSpPr>
          <p:cNvPr id="877" name="Google Shape;877;p8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78" name="Google Shape;878;p8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79" name="Google Shape;879;p86"/>
          <p:cNvPicPr preferRelativeResize="0"/>
          <p:nvPr/>
        </p:nvPicPr>
        <p:blipFill>
          <a:blip r:embed="rId3">
            <a:alphaModFix/>
          </a:blip>
          <a:stretch>
            <a:fillRect/>
          </a:stretch>
        </p:blipFill>
        <p:spPr>
          <a:xfrm>
            <a:off x="914400" y="987601"/>
            <a:ext cx="7162800" cy="2847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8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Correlations</a:t>
            </a:r>
            <a:endParaRPr sz="3200">
              <a:solidFill>
                <a:srgbClr val="707F87"/>
              </a:solidFill>
              <a:latin typeface="Calibri"/>
              <a:ea typeface="Calibri"/>
              <a:cs typeface="Calibri"/>
              <a:sym typeface="Calibri"/>
            </a:endParaRPr>
          </a:p>
        </p:txBody>
      </p:sp>
      <p:cxnSp>
        <p:nvCxnSpPr>
          <p:cNvPr id="885" name="Google Shape;885;p8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86" name="Google Shape;886;p8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87" name="Google Shape;887;p87"/>
          <p:cNvPicPr preferRelativeResize="0"/>
          <p:nvPr/>
        </p:nvPicPr>
        <p:blipFill>
          <a:blip r:embed="rId3">
            <a:alphaModFix/>
          </a:blip>
          <a:stretch>
            <a:fillRect/>
          </a:stretch>
        </p:blipFill>
        <p:spPr>
          <a:xfrm>
            <a:off x="990600" y="1216201"/>
            <a:ext cx="7162800" cy="232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Clustering: challenges</a:t>
            </a:r>
            <a:endParaRPr sz="3200">
              <a:solidFill>
                <a:srgbClr val="707F87"/>
              </a:solidFill>
              <a:latin typeface="Calibri"/>
              <a:ea typeface="Calibri"/>
              <a:cs typeface="Calibri"/>
              <a:sym typeface="Calibri"/>
            </a:endParaRPr>
          </a:p>
        </p:txBody>
      </p:sp>
      <p:cxnSp>
        <p:nvCxnSpPr>
          <p:cNvPr id="140" name="Google Shape;140;p1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41" name="Google Shape;141;p1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9"/>
          <p:cNvSpPr txBox="1"/>
          <p:nvPr/>
        </p:nvSpPr>
        <p:spPr>
          <a:xfrm>
            <a:off x="421575" y="853350"/>
            <a:ext cx="322740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dirty="0">
                <a:latin typeface="Courier New"/>
                <a:ea typeface="Courier New"/>
                <a:cs typeface="Courier New"/>
                <a:sym typeface="Courier New"/>
              </a:rPr>
              <a:t>Combien de groupes ?</a:t>
            </a:r>
            <a:endParaRPr sz="1500" dirty="0">
              <a:latin typeface="Courier New"/>
              <a:ea typeface="Courier New"/>
              <a:cs typeface="Courier New"/>
              <a:sym typeface="Courier New"/>
            </a:endParaRPr>
          </a:p>
        </p:txBody>
      </p:sp>
      <p:pic>
        <p:nvPicPr>
          <p:cNvPr id="143" name="Google Shape;143;p19"/>
          <p:cNvPicPr preferRelativeResize="0"/>
          <p:nvPr/>
        </p:nvPicPr>
        <p:blipFill>
          <a:blip r:embed="rId3">
            <a:alphaModFix/>
          </a:blip>
          <a:stretch>
            <a:fillRect/>
          </a:stretch>
        </p:blipFill>
        <p:spPr>
          <a:xfrm>
            <a:off x="3801375" y="911401"/>
            <a:ext cx="4709014" cy="3566699"/>
          </a:xfrm>
          <a:prstGeom prst="rect">
            <a:avLst/>
          </a:prstGeom>
          <a:noFill/>
          <a:ln>
            <a:noFill/>
          </a:ln>
        </p:spPr>
      </p:pic>
      <p:sp>
        <p:nvSpPr>
          <p:cNvPr id="144" name="Google Shape;144;p19"/>
          <p:cNvSpPr/>
          <p:nvPr/>
        </p:nvSpPr>
        <p:spPr>
          <a:xfrm>
            <a:off x="4288525" y="3252000"/>
            <a:ext cx="1947900" cy="95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4593800" y="911400"/>
            <a:ext cx="4077600" cy="2507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8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Crosstab</a:t>
            </a:r>
            <a:endParaRPr sz="3200">
              <a:solidFill>
                <a:srgbClr val="707F87"/>
              </a:solidFill>
              <a:latin typeface="Calibri"/>
              <a:ea typeface="Calibri"/>
              <a:cs typeface="Calibri"/>
              <a:sym typeface="Calibri"/>
            </a:endParaRPr>
          </a:p>
        </p:txBody>
      </p:sp>
      <p:cxnSp>
        <p:nvCxnSpPr>
          <p:cNvPr id="893" name="Google Shape;893;p8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894" name="Google Shape;894;p8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95" name="Google Shape;895;p88"/>
          <p:cNvPicPr preferRelativeResize="0"/>
          <p:nvPr/>
        </p:nvPicPr>
        <p:blipFill>
          <a:blip r:embed="rId3">
            <a:alphaModFix/>
          </a:blip>
          <a:stretch>
            <a:fillRect/>
          </a:stretch>
        </p:blipFill>
        <p:spPr>
          <a:xfrm>
            <a:off x="457200" y="911401"/>
            <a:ext cx="8144401" cy="355224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8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csv files</a:t>
            </a:r>
            <a:endParaRPr sz="3200">
              <a:solidFill>
                <a:srgbClr val="707F87"/>
              </a:solidFill>
              <a:latin typeface="Calibri"/>
              <a:ea typeface="Calibri"/>
              <a:cs typeface="Calibri"/>
              <a:sym typeface="Calibri"/>
            </a:endParaRPr>
          </a:p>
        </p:txBody>
      </p:sp>
      <p:cxnSp>
        <p:nvCxnSpPr>
          <p:cNvPr id="901" name="Google Shape;901;p8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902" name="Google Shape;902;p8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03" name="Google Shape;903;p89"/>
          <p:cNvPicPr preferRelativeResize="0"/>
          <p:nvPr/>
        </p:nvPicPr>
        <p:blipFill>
          <a:blip r:embed="rId3">
            <a:alphaModFix/>
          </a:blip>
          <a:stretch>
            <a:fillRect/>
          </a:stretch>
        </p:blipFill>
        <p:spPr>
          <a:xfrm>
            <a:off x="914400" y="911401"/>
            <a:ext cx="7172325" cy="3476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9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909" name="Google Shape;909;p90"/>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The practice of pandas</a:t>
            </a:r>
            <a:endParaRPr sz="3600">
              <a:solidFill>
                <a:srgbClr val="707F87"/>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91"/>
          <p:cNvSpPr txBox="1"/>
          <p:nvPr/>
        </p:nvSpPr>
        <p:spPr>
          <a:xfrm>
            <a:off x="471125" y="817250"/>
            <a:ext cx="8229600" cy="3753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https://www.w3resource.com/python-exercises/pandas/index.php</a:t>
            </a:r>
            <a:endParaRPr sz="1500">
              <a:solidFill>
                <a:schemeClr val="dk1"/>
              </a:solidFill>
              <a:latin typeface="Courier New"/>
              <a:ea typeface="Courier New"/>
              <a:cs typeface="Courier New"/>
              <a:sym typeface="Courier New"/>
            </a:endParaRPr>
          </a:p>
          <a:p>
            <a:pPr marL="457200" lvl="0" indent="-323850" algn="just" rtl="0">
              <a:lnSpc>
                <a:spcPct val="115000"/>
              </a:lnSpc>
              <a:spcBef>
                <a:spcPts val="120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Do at least 2 exercises per section (up to "Pandas plotting")</a:t>
            </a:r>
            <a:endParaRPr sz="1500">
              <a:solidFill>
                <a:schemeClr val="dk1"/>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dk1"/>
              </a:buClr>
              <a:buSzPts val="1500"/>
              <a:buFont typeface="Courier New"/>
              <a:buChar char="●"/>
            </a:pPr>
            <a:r>
              <a:rPr lang="fr" sz="1500">
                <a:solidFill>
                  <a:schemeClr val="dk1"/>
                </a:solidFill>
                <a:latin typeface="Courier New"/>
                <a:ea typeface="Courier New"/>
                <a:cs typeface="Courier New"/>
                <a:sym typeface="Courier New"/>
              </a:rPr>
              <a:t>Send me a well-documented notebook by email:</a:t>
            </a:r>
            <a:br>
              <a:rPr lang="fr" sz="1500">
                <a:solidFill>
                  <a:schemeClr val="dk1"/>
                </a:solidFill>
                <a:latin typeface="Courier New"/>
                <a:ea typeface="Courier New"/>
                <a:cs typeface="Courier New"/>
                <a:sym typeface="Courier New"/>
              </a:rPr>
            </a:br>
            <a:r>
              <a:rPr lang="fr" sz="1500" u="sng">
                <a:solidFill>
                  <a:schemeClr val="hlink"/>
                </a:solidFill>
                <a:latin typeface="Courier New"/>
                <a:ea typeface="Courier New"/>
                <a:cs typeface="Courier New"/>
                <a:sym typeface="Courier New"/>
                <a:hlinkClick r:id="rId3"/>
              </a:rPr>
              <a:t>christophe.guyeux@univ-fcomte.fr</a:t>
            </a: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a:p>
            <a:pPr marL="457200" lvl="0" indent="0" algn="just" rtl="0">
              <a:lnSpc>
                <a:spcPct val="115000"/>
              </a:lnSpc>
              <a:spcBef>
                <a:spcPts val="0"/>
              </a:spcBef>
              <a:spcAft>
                <a:spcPts val="0"/>
              </a:spcAft>
              <a:buNone/>
            </a:pPr>
            <a:endParaRPr sz="1500">
              <a:solidFill>
                <a:schemeClr val="dk1"/>
              </a:solidFill>
              <a:latin typeface="Courier New"/>
              <a:ea typeface="Courier New"/>
              <a:cs typeface="Courier New"/>
              <a:sym typeface="Courier New"/>
            </a:endParaRPr>
          </a:p>
        </p:txBody>
      </p:sp>
      <p:sp>
        <p:nvSpPr>
          <p:cNvPr id="915" name="Google Shape;915;p9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Project</a:t>
            </a:r>
            <a:endParaRPr sz="3200">
              <a:solidFill>
                <a:srgbClr val="707F87"/>
              </a:solidFill>
              <a:latin typeface="Calibri"/>
              <a:ea typeface="Calibri"/>
              <a:cs typeface="Calibri"/>
              <a:sym typeface="Calibri"/>
            </a:endParaRPr>
          </a:p>
        </p:txBody>
      </p:sp>
      <p:cxnSp>
        <p:nvCxnSpPr>
          <p:cNvPr id="916" name="Google Shape;916;p9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917" name="Google Shape;917;p9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pic>
        <p:nvPicPr>
          <p:cNvPr id="922" name="Google Shape;922;p92" descr="Femto-header_PowerPoint.jpg"/>
          <p:cNvPicPr preferRelativeResize="0"/>
          <p:nvPr/>
        </p:nvPicPr>
        <p:blipFill rotWithShape="1">
          <a:blip r:embed="rId3">
            <a:alphaModFix/>
          </a:blip>
          <a:srcRect l="22015"/>
          <a:stretch/>
        </p:blipFill>
        <p:spPr>
          <a:xfrm>
            <a:off x="2250282" y="0"/>
            <a:ext cx="6893700" cy="1815900"/>
          </a:xfrm>
          <a:prstGeom prst="rect">
            <a:avLst/>
          </a:prstGeom>
          <a:noFill/>
          <a:ln>
            <a:noFill/>
          </a:ln>
        </p:spPr>
      </p:pic>
      <p:sp>
        <p:nvSpPr>
          <p:cNvPr id="923" name="Google Shape;923;p92"/>
          <p:cNvSpPr txBox="1"/>
          <p:nvPr/>
        </p:nvSpPr>
        <p:spPr>
          <a:xfrm>
            <a:off x="864675" y="1423050"/>
            <a:ext cx="7526400" cy="2297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 sz="2400">
                <a:solidFill>
                  <a:srgbClr val="707F87"/>
                </a:solidFill>
              </a:rPr>
              <a:t>3. Data visualisation</a:t>
            </a:r>
            <a:endParaRPr sz="2400">
              <a:solidFill>
                <a:srgbClr val="707F87"/>
              </a:solidFill>
            </a:endParaRPr>
          </a:p>
          <a:p>
            <a:pPr marL="0" marR="0" lvl="0" indent="0" algn="l" rtl="0">
              <a:spcBef>
                <a:spcPts val="0"/>
              </a:spcBef>
              <a:spcAft>
                <a:spcPts val="0"/>
              </a:spcAft>
              <a:buNone/>
            </a:pPr>
            <a:endParaRPr sz="2400">
              <a:solidFill>
                <a:srgbClr val="707F87"/>
              </a:solidFill>
            </a:endParaRPr>
          </a:p>
          <a:p>
            <a:pPr marL="0" marR="0" lvl="0" indent="0" algn="l" rtl="0">
              <a:spcBef>
                <a:spcPts val="0"/>
              </a:spcBef>
              <a:spcAft>
                <a:spcPts val="0"/>
              </a:spcAft>
              <a:buNone/>
            </a:pPr>
            <a:r>
              <a:rPr lang="fr" sz="1800" i="1">
                <a:solidFill>
                  <a:srgbClr val="707F87"/>
                </a:solidFill>
              </a:rPr>
              <a:t>C. Guyeux</a:t>
            </a:r>
            <a:endParaRPr sz="1800" i="1"/>
          </a:p>
          <a:p>
            <a:pPr marL="0" marR="0" lvl="0" indent="0" algn="l" rtl="0">
              <a:spcBef>
                <a:spcPts val="0"/>
              </a:spcBef>
              <a:spcAft>
                <a:spcPts val="0"/>
              </a:spcAft>
              <a:buNone/>
            </a:pPr>
            <a:endParaRPr sz="1700" b="0" i="0" u="none" strike="noStrike" cap="none">
              <a:solidFill>
                <a:srgbClr val="707F87"/>
              </a:solidFill>
              <a:latin typeface="Arial"/>
              <a:ea typeface="Arial"/>
              <a:cs typeface="Arial"/>
              <a:sym typeface="Arial"/>
            </a:endParaRPr>
          </a:p>
          <a:p>
            <a:pPr marL="0" marR="0" lvl="0" indent="0" algn="l" rtl="0">
              <a:spcBef>
                <a:spcPts val="0"/>
              </a:spcBef>
              <a:spcAft>
                <a:spcPts val="0"/>
              </a:spcAft>
              <a:buNone/>
            </a:pPr>
            <a:r>
              <a:rPr lang="fr" sz="1600">
                <a:solidFill>
                  <a:srgbClr val="707F87"/>
                </a:solidFill>
              </a:rPr>
              <a:t>Master IoT</a:t>
            </a:r>
            <a:endParaRPr sz="1100"/>
          </a:p>
        </p:txBody>
      </p:sp>
      <p:pic>
        <p:nvPicPr>
          <p:cNvPr id="924" name="Google Shape;924;p92" descr="G:\sophie.roger\Nvelle Charte Graphique\fin\Logotype\Logos\Fichiers bitmap\PNG - fond transparent\Femto-logo_couleur-2012-transp.png"/>
          <p:cNvPicPr preferRelativeResize="0"/>
          <p:nvPr/>
        </p:nvPicPr>
        <p:blipFill rotWithShape="1">
          <a:blip r:embed="rId4">
            <a:alphaModFix/>
          </a:blip>
          <a:srcRect/>
          <a:stretch/>
        </p:blipFill>
        <p:spPr>
          <a:xfrm>
            <a:off x="307976" y="239668"/>
            <a:ext cx="1942200" cy="604500"/>
          </a:xfrm>
          <a:prstGeom prst="rect">
            <a:avLst/>
          </a:prstGeom>
          <a:noFill/>
          <a:ln>
            <a:noFill/>
          </a:ln>
        </p:spPr>
      </p:pic>
      <p:pic>
        <p:nvPicPr>
          <p:cNvPr id="925" name="Google Shape;925;p92" descr="G:\sophie.roger\Nvelle Charte Graphique\fin\Logotype\Logos\Fichiers bitmap\PNG - fond transparent\Femto-logo_couleur-2012-transp.png"/>
          <p:cNvPicPr preferRelativeResize="0"/>
          <p:nvPr/>
        </p:nvPicPr>
        <p:blipFill rotWithShape="1">
          <a:blip r:embed="rId4">
            <a:alphaModFix/>
          </a:blip>
          <a:srcRect/>
          <a:stretch/>
        </p:blipFill>
        <p:spPr>
          <a:xfrm>
            <a:off x="-3397680" y="-1970899"/>
            <a:ext cx="1352700" cy="421200"/>
          </a:xfrm>
          <a:prstGeom prst="rect">
            <a:avLst/>
          </a:prstGeom>
          <a:noFill/>
          <a:ln>
            <a:noFill/>
          </a:ln>
        </p:spPr>
      </p:pic>
      <p:pic>
        <p:nvPicPr>
          <p:cNvPr id="926" name="Google Shape;926;p92" descr="G:\sophie.roger\Nvelle Charte Graphique\fin\logos tutelles\Logo-ensmm.jpg"/>
          <p:cNvPicPr preferRelativeResize="0"/>
          <p:nvPr/>
        </p:nvPicPr>
        <p:blipFill rotWithShape="1">
          <a:blip r:embed="rId5">
            <a:alphaModFix/>
          </a:blip>
          <a:srcRect/>
          <a:stretch/>
        </p:blipFill>
        <p:spPr>
          <a:xfrm>
            <a:off x="1577399" y="4673074"/>
            <a:ext cx="794400" cy="127500"/>
          </a:xfrm>
          <a:prstGeom prst="rect">
            <a:avLst/>
          </a:prstGeom>
          <a:noFill/>
          <a:ln>
            <a:noFill/>
          </a:ln>
        </p:spPr>
      </p:pic>
      <p:pic>
        <p:nvPicPr>
          <p:cNvPr id="927" name="Google Shape;927;p92" descr="G:\sophie.roger\Nvelle Charte Graphique\fin\logos tutelles\cnrs_quadri.jpeg"/>
          <p:cNvPicPr preferRelativeResize="0"/>
          <p:nvPr/>
        </p:nvPicPr>
        <p:blipFill rotWithShape="1">
          <a:blip r:embed="rId6">
            <a:alphaModFix/>
          </a:blip>
          <a:srcRect/>
          <a:stretch/>
        </p:blipFill>
        <p:spPr>
          <a:xfrm>
            <a:off x="966255" y="4580120"/>
            <a:ext cx="287400" cy="287400"/>
          </a:xfrm>
          <a:prstGeom prst="rect">
            <a:avLst/>
          </a:prstGeom>
          <a:noFill/>
          <a:ln>
            <a:noFill/>
          </a:ln>
        </p:spPr>
      </p:pic>
      <p:pic>
        <p:nvPicPr>
          <p:cNvPr id="928" name="Google Shape;928;p92" descr="G:\sophie.roger\Nvelle Charte Graphique\fin\logos tutelles\ufc Quadri.jpg"/>
          <p:cNvPicPr preferRelativeResize="0"/>
          <p:nvPr/>
        </p:nvPicPr>
        <p:blipFill rotWithShape="1">
          <a:blip r:embed="rId7">
            <a:alphaModFix/>
          </a:blip>
          <a:srcRect/>
          <a:stretch/>
        </p:blipFill>
        <p:spPr>
          <a:xfrm>
            <a:off x="307976" y="4580120"/>
            <a:ext cx="414000" cy="255000"/>
          </a:xfrm>
          <a:prstGeom prst="rect">
            <a:avLst/>
          </a:prstGeom>
          <a:noFill/>
          <a:ln>
            <a:noFill/>
          </a:ln>
        </p:spPr>
      </p:pic>
      <p:pic>
        <p:nvPicPr>
          <p:cNvPr id="929" name="Google Shape;929;p92" descr="G:\sophie.roger\Nvelle Charte Graphique\fin\logos tutelles\utbm quadri.jpg"/>
          <p:cNvPicPr preferRelativeResize="0"/>
          <p:nvPr/>
        </p:nvPicPr>
        <p:blipFill rotWithShape="1">
          <a:blip r:embed="rId8">
            <a:alphaModFix/>
          </a:blip>
          <a:srcRect/>
          <a:stretch/>
        </p:blipFill>
        <p:spPr>
          <a:xfrm>
            <a:off x="2616344" y="4645549"/>
            <a:ext cx="680700" cy="222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Importing an illustrative dataset</a:t>
            </a:r>
            <a:endParaRPr sz="3200">
              <a:solidFill>
                <a:srgbClr val="707F87"/>
              </a:solidFill>
              <a:latin typeface="Calibri"/>
              <a:ea typeface="Calibri"/>
              <a:cs typeface="Calibri"/>
              <a:sym typeface="Calibri"/>
            </a:endParaRPr>
          </a:p>
        </p:txBody>
      </p:sp>
      <p:cxnSp>
        <p:nvCxnSpPr>
          <p:cNvPr id="935" name="Google Shape;935;p9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936" name="Google Shape;936;p9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37" name="Google Shape;937;p93"/>
          <p:cNvPicPr preferRelativeResize="0"/>
          <p:nvPr/>
        </p:nvPicPr>
        <p:blipFill>
          <a:blip r:embed="rId3">
            <a:alphaModFix/>
          </a:blip>
          <a:stretch>
            <a:fillRect/>
          </a:stretch>
        </p:blipFill>
        <p:spPr>
          <a:xfrm>
            <a:off x="1600200" y="835201"/>
            <a:ext cx="6546792" cy="4079699"/>
          </a:xfrm>
          <a:prstGeom prst="rect">
            <a:avLst/>
          </a:prstGeom>
          <a:noFill/>
          <a:ln>
            <a:noFill/>
          </a:ln>
        </p:spPr>
      </p:pic>
      <p:sp>
        <p:nvSpPr>
          <p:cNvPr id="938" name="Google Shape;938;p93"/>
          <p:cNvSpPr txBox="1"/>
          <p:nvPr/>
        </p:nvSpPr>
        <p:spPr>
          <a:xfrm>
            <a:off x="161200" y="1440475"/>
            <a:ext cx="32166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9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Importing an illustrative dataset</a:t>
            </a:r>
            <a:endParaRPr sz="3200">
              <a:solidFill>
                <a:srgbClr val="707F87"/>
              </a:solidFill>
              <a:latin typeface="Calibri"/>
              <a:ea typeface="Calibri"/>
              <a:cs typeface="Calibri"/>
              <a:sym typeface="Calibri"/>
            </a:endParaRPr>
          </a:p>
        </p:txBody>
      </p:sp>
      <p:cxnSp>
        <p:nvCxnSpPr>
          <p:cNvPr id="944" name="Google Shape;944;p9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945" name="Google Shape;945;p9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46" name="Google Shape;946;p94"/>
          <p:cNvPicPr preferRelativeResize="0"/>
          <p:nvPr/>
        </p:nvPicPr>
        <p:blipFill>
          <a:blip r:embed="rId3">
            <a:alphaModFix/>
          </a:blip>
          <a:stretch>
            <a:fillRect/>
          </a:stretch>
        </p:blipFill>
        <p:spPr>
          <a:xfrm>
            <a:off x="1828800" y="759001"/>
            <a:ext cx="5427400" cy="4079697"/>
          </a:xfrm>
          <a:prstGeom prst="rect">
            <a:avLst/>
          </a:prstGeom>
          <a:noFill/>
          <a:ln>
            <a:noFill/>
          </a:ln>
        </p:spPr>
      </p:pic>
      <p:sp>
        <p:nvSpPr>
          <p:cNvPr id="947" name="Google Shape;947;p94"/>
          <p:cNvSpPr txBox="1"/>
          <p:nvPr/>
        </p:nvSpPr>
        <p:spPr>
          <a:xfrm>
            <a:off x="161200" y="1440475"/>
            <a:ext cx="32166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9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Central tendency measurements</a:t>
            </a:r>
            <a:endParaRPr sz="3200">
              <a:solidFill>
                <a:srgbClr val="707F87"/>
              </a:solidFill>
              <a:latin typeface="Calibri"/>
              <a:ea typeface="Calibri"/>
              <a:cs typeface="Calibri"/>
              <a:sym typeface="Calibri"/>
            </a:endParaRPr>
          </a:p>
        </p:txBody>
      </p:sp>
      <p:cxnSp>
        <p:nvCxnSpPr>
          <p:cNvPr id="953" name="Google Shape;953;p9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954" name="Google Shape;954;p9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55" name="Google Shape;955;p95"/>
          <p:cNvPicPr preferRelativeResize="0"/>
          <p:nvPr/>
        </p:nvPicPr>
        <p:blipFill>
          <a:blip r:embed="rId3">
            <a:alphaModFix/>
          </a:blip>
          <a:stretch>
            <a:fillRect/>
          </a:stretch>
        </p:blipFill>
        <p:spPr>
          <a:xfrm>
            <a:off x="2057400" y="911401"/>
            <a:ext cx="5352455" cy="40796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Dispersion measurements</a:t>
            </a:r>
            <a:endParaRPr sz="3200">
              <a:solidFill>
                <a:srgbClr val="707F87"/>
              </a:solidFill>
              <a:latin typeface="Calibri"/>
              <a:ea typeface="Calibri"/>
              <a:cs typeface="Calibri"/>
              <a:sym typeface="Calibri"/>
            </a:endParaRPr>
          </a:p>
        </p:txBody>
      </p:sp>
      <p:cxnSp>
        <p:nvCxnSpPr>
          <p:cNvPr id="961" name="Google Shape;961;p9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962" name="Google Shape;962;p9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63" name="Google Shape;963;p96"/>
          <p:cNvPicPr preferRelativeResize="0"/>
          <p:nvPr/>
        </p:nvPicPr>
        <p:blipFill>
          <a:blip r:embed="rId3">
            <a:alphaModFix/>
          </a:blip>
          <a:stretch>
            <a:fillRect/>
          </a:stretch>
        </p:blipFill>
        <p:spPr>
          <a:xfrm>
            <a:off x="2057400" y="911401"/>
            <a:ext cx="5264563" cy="40797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9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Summary</a:t>
            </a:r>
            <a:endParaRPr sz="3200">
              <a:solidFill>
                <a:srgbClr val="707F87"/>
              </a:solidFill>
              <a:latin typeface="Calibri"/>
              <a:ea typeface="Calibri"/>
              <a:cs typeface="Calibri"/>
              <a:sym typeface="Calibri"/>
            </a:endParaRPr>
          </a:p>
        </p:txBody>
      </p:sp>
      <p:cxnSp>
        <p:nvCxnSpPr>
          <p:cNvPr id="969" name="Google Shape;969;p97"/>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970" name="Google Shape;970;p97"/>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71" name="Google Shape;971;p97"/>
          <p:cNvPicPr preferRelativeResize="0"/>
          <p:nvPr/>
        </p:nvPicPr>
        <p:blipFill>
          <a:blip r:embed="rId3">
            <a:alphaModFix/>
          </a:blip>
          <a:stretch>
            <a:fillRect/>
          </a:stretch>
        </p:blipFill>
        <p:spPr>
          <a:xfrm>
            <a:off x="1054500" y="949325"/>
            <a:ext cx="6926275" cy="331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Clustering: challenges</a:t>
            </a:r>
            <a:endParaRPr sz="3200">
              <a:solidFill>
                <a:srgbClr val="707F87"/>
              </a:solidFill>
              <a:latin typeface="Calibri"/>
              <a:ea typeface="Calibri"/>
              <a:cs typeface="Calibri"/>
              <a:sym typeface="Calibri"/>
            </a:endParaRPr>
          </a:p>
        </p:txBody>
      </p:sp>
      <p:cxnSp>
        <p:nvCxnSpPr>
          <p:cNvPr id="151" name="Google Shape;151;p2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52" name="Google Shape;152;p2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4" name="Google Shape;154;p20"/>
          <p:cNvPicPr preferRelativeResize="0"/>
          <p:nvPr/>
        </p:nvPicPr>
        <p:blipFill>
          <a:blip r:embed="rId3">
            <a:alphaModFix/>
          </a:blip>
          <a:stretch>
            <a:fillRect/>
          </a:stretch>
        </p:blipFill>
        <p:spPr>
          <a:xfrm>
            <a:off x="3801375" y="911401"/>
            <a:ext cx="4709014" cy="3566699"/>
          </a:xfrm>
          <a:prstGeom prst="rect">
            <a:avLst/>
          </a:prstGeom>
          <a:noFill/>
          <a:ln>
            <a:noFill/>
          </a:ln>
        </p:spPr>
      </p:pic>
      <p:sp>
        <p:nvSpPr>
          <p:cNvPr id="155" name="Google Shape;155;p20"/>
          <p:cNvSpPr/>
          <p:nvPr/>
        </p:nvSpPr>
        <p:spPr>
          <a:xfrm>
            <a:off x="4288525" y="3252000"/>
            <a:ext cx="1947900" cy="95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5247975" y="911400"/>
            <a:ext cx="3423300" cy="119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4375750" y="2045400"/>
            <a:ext cx="3368400" cy="1158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p19">
            <a:extLst>
              <a:ext uri="{FF2B5EF4-FFF2-40B4-BE49-F238E27FC236}">
                <a16:creationId xmlns:a16="http://schemas.microsoft.com/office/drawing/2014/main" id="{BAF625E7-DEDB-4EC2-4FCE-309C6E96293B}"/>
              </a:ext>
            </a:extLst>
          </p:cNvPr>
          <p:cNvSpPr txBox="1"/>
          <p:nvPr/>
        </p:nvSpPr>
        <p:spPr>
          <a:xfrm>
            <a:off x="421575" y="853350"/>
            <a:ext cx="3227400" cy="4154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500" dirty="0">
                <a:latin typeface="Courier New"/>
                <a:ea typeface="Courier New"/>
                <a:cs typeface="Courier New"/>
                <a:sym typeface="Courier New"/>
              </a:rPr>
              <a:t>Combien de groupes ?</a:t>
            </a:r>
            <a:endParaRPr sz="1500" dirty="0">
              <a:latin typeface="Courier New"/>
              <a:ea typeface="Courier New"/>
              <a:cs typeface="Courier New"/>
              <a:sym typeface="Courier New"/>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9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 distribution</a:t>
            </a:r>
            <a:endParaRPr sz="3200">
              <a:solidFill>
                <a:srgbClr val="707F87"/>
              </a:solidFill>
              <a:latin typeface="Calibri"/>
              <a:ea typeface="Calibri"/>
              <a:cs typeface="Calibri"/>
              <a:sym typeface="Calibri"/>
            </a:endParaRPr>
          </a:p>
        </p:txBody>
      </p:sp>
      <p:cxnSp>
        <p:nvCxnSpPr>
          <p:cNvPr id="977" name="Google Shape;977;p9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978" name="Google Shape;978;p9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979" name="Google Shape;979;p98"/>
          <p:cNvPicPr preferRelativeResize="0"/>
          <p:nvPr/>
        </p:nvPicPr>
        <p:blipFill>
          <a:blip r:embed="rId3">
            <a:alphaModFix/>
          </a:blip>
          <a:stretch>
            <a:fillRect/>
          </a:stretch>
        </p:blipFill>
        <p:spPr>
          <a:xfrm>
            <a:off x="4114800" y="835201"/>
            <a:ext cx="4448767" cy="4079699"/>
          </a:xfrm>
          <a:prstGeom prst="rect">
            <a:avLst/>
          </a:prstGeom>
          <a:noFill/>
          <a:ln>
            <a:noFill/>
          </a:ln>
        </p:spPr>
      </p:pic>
      <p:sp>
        <p:nvSpPr>
          <p:cNvPr id="980" name="Google Shape;980;p98"/>
          <p:cNvSpPr txBox="1"/>
          <p:nvPr/>
        </p:nvSpPr>
        <p:spPr>
          <a:xfrm>
            <a:off x="136550" y="896700"/>
            <a:ext cx="3785400" cy="3451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0000FF"/>
              </a:buClr>
              <a:buSzPts val="1500"/>
              <a:buChar char="●"/>
            </a:pPr>
            <a:r>
              <a:rPr lang="fr" sz="1500">
                <a:solidFill>
                  <a:srgbClr val="0000FF"/>
                </a:solidFill>
              </a:rPr>
              <a:t>Histograms and boxplots are essential for understanding the distribution of data.</a:t>
            </a:r>
            <a:endParaRPr sz="1500">
              <a:solidFill>
                <a:srgbClr val="0000FF"/>
              </a:solidFill>
            </a:endParaRPr>
          </a:p>
          <a:p>
            <a:pPr marL="457200" lvl="0" indent="0" algn="l" rtl="0">
              <a:spcBef>
                <a:spcPts val="0"/>
              </a:spcBef>
              <a:spcAft>
                <a:spcPts val="0"/>
              </a:spcAft>
              <a:buNone/>
            </a:pPr>
            <a:endParaRPr sz="1500">
              <a:solidFill>
                <a:srgbClr val="0000FF"/>
              </a:solidFill>
            </a:endParaRPr>
          </a:p>
          <a:p>
            <a:pPr marL="457200" lvl="0" indent="-323850" algn="l" rtl="0">
              <a:spcBef>
                <a:spcPts val="0"/>
              </a:spcBef>
              <a:spcAft>
                <a:spcPts val="0"/>
              </a:spcAft>
              <a:buClr>
                <a:srgbClr val="0000FF"/>
              </a:buClr>
              <a:buSzPts val="1500"/>
              <a:buChar char="●"/>
            </a:pPr>
            <a:r>
              <a:rPr lang="fr" sz="1500">
                <a:solidFill>
                  <a:srgbClr val="0000FF"/>
                </a:solidFill>
              </a:rPr>
              <a:t>This code generates a histogram of sepal length in the Iris dataset.</a:t>
            </a:r>
            <a:endParaRPr sz="1500">
              <a:solidFill>
                <a:srgbClr val="0000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9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 distribution</a:t>
            </a:r>
            <a:endParaRPr sz="3200">
              <a:solidFill>
                <a:srgbClr val="707F87"/>
              </a:solidFill>
              <a:latin typeface="Calibri"/>
              <a:ea typeface="Calibri"/>
              <a:cs typeface="Calibri"/>
              <a:sym typeface="Calibri"/>
            </a:endParaRPr>
          </a:p>
        </p:txBody>
      </p:sp>
      <p:cxnSp>
        <p:nvCxnSpPr>
          <p:cNvPr id="986" name="Google Shape;986;p9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987" name="Google Shape;987;p9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8" name="Google Shape;988;p99"/>
          <p:cNvSpPr txBox="1"/>
          <p:nvPr/>
        </p:nvSpPr>
        <p:spPr>
          <a:xfrm>
            <a:off x="136550" y="896700"/>
            <a:ext cx="3785400" cy="3633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0000FF"/>
              </a:buClr>
              <a:buSzPts val="1500"/>
              <a:buChar char="●"/>
            </a:pPr>
            <a:r>
              <a:rPr lang="fr" sz="1500">
                <a:solidFill>
                  <a:srgbClr val="0000FF"/>
                </a:solidFill>
              </a:rPr>
              <a:t>Histograms and boxplots are essential for understanding the distribution of data.</a:t>
            </a:r>
            <a:endParaRPr sz="1500">
              <a:solidFill>
                <a:srgbClr val="0000FF"/>
              </a:solidFill>
            </a:endParaRPr>
          </a:p>
          <a:p>
            <a:pPr marL="457200" lvl="0" indent="0" algn="l" rtl="0">
              <a:spcBef>
                <a:spcPts val="0"/>
              </a:spcBef>
              <a:spcAft>
                <a:spcPts val="0"/>
              </a:spcAft>
              <a:buNone/>
            </a:pPr>
            <a:endParaRPr sz="1500">
              <a:solidFill>
                <a:srgbClr val="0000FF"/>
              </a:solidFill>
            </a:endParaRPr>
          </a:p>
          <a:p>
            <a:pPr marL="457200" lvl="0" indent="-323850" algn="l" rtl="0">
              <a:spcBef>
                <a:spcPts val="0"/>
              </a:spcBef>
              <a:spcAft>
                <a:spcPts val="0"/>
              </a:spcAft>
              <a:buClr>
                <a:srgbClr val="0000FF"/>
              </a:buClr>
              <a:buSzPts val="1500"/>
              <a:buChar char="●"/>
            </a:pPr>
            <a:r>
              <a:rPr lang="fr" sz="1500">
                <a:solidFill>
                  <a:srgbClr val="0000FF"/>
                </a:solidFill>
              </a:rPr>
              <a:t>This code creates a boxplot to compare the length of sepals between different iris species.</a:t>
            </a:r>
            <a:endParaRPr sz="1500">
              <a:solidFill>
                <a:srgbClr val="0000FF"/>
              </a:solidFill>
            </a:endParaRPr>
          </a:p>
          <a:p>
            <a:pPr marL="0" lvl="0" indent="0" algn="l" rtl="0">
              <a:spcBef>
                <a:spcPts val="0"/>
              </a:spcBef>
              <a:spcAft>
                <a:spcPts val="0"/>
              </a:spcAft>
              <a:buNone/>
            </a:pPr>
            <a:endParaRPr sz="1500">
              <a:solidFill>
                <a:srgbClr val="0000FF"/>
              </a:solidFill>
            </a:endParaRPr>
          </a:p>
          <a:p>
            <a:pPr marL="0" lvl="0" indent="0" algn="l" rtl="0">
              <a:spcBef>
                <a:spcPts val="0"/>
              </a:spcBef>
              <a:spcAft>
                <a:spcPts val="0"/>
              </a:spcAft>
              <a:buNone/>
            </a:pPr>
            <a:endParaRPr sz="1500">
              <a:solidFill>
                <a:srgbClr val="0000FF"/>
              </a:solidFill>
            </a:endParaRPr>
          </a:p>
          <a:p>
            <a:pPr marL="0" lvl="0" indent="0" algn="r" rtl="0">
              <a:spcBef>
                <a:spcPts val="0"/>
              </a:spcBef>
              <a:spcAft>
                <a:spcPts val="0"/>
              </a:spcAft>
              <a:buNone/>
            </a:pPr>
            <a:r>
              <a:rPr lang="fr" sz="1500">
                <a:solidFill>
                  <a:srgbClr val="0000FF"/>
                </a:solidFill>
              </a:rPr>
              <a:t>Q3 + 1.5 * IQR</a:t>
            </a:r>
            <a:endParaRPr sz="1500">
              <a:solidFill>
                <a:srgbClr val="0000FF"/>
              </a:solidFill>
            </a:endParaRPr>
          </a:p>
          <a:p>
            <a:pPr marL="0" lvl="0" indent="0" algn="r" rtl="0">
              <a:spcBef>
                <a:spcPts val="0"/>
              </a:spcBef>
              <a:spcAft>
                <a:spcPts val="0"/>
              </a:spcAft>
              <a:buNone/>
            </a:pPr>
            <a:r>
              <a:rPr lang="fr" sz="1500">
                <a:solidFill>
                  <a:srgbClr val="0000FF"/>
                </a:solidFill>
              </a:rPr>
              <a:t>    </a:t>
            </a:r>
            <a:endParaRPr sz="1500">
              <a:solidFill>
                <a:srgbClr val="0000FF"/>
              </a:solidFill>
            </a:endParaRPr>
          </a:p>
          <a:p>
            <a:pPr marL="0" lvl="0" indent="0" algn="r" rtl="0">
              <a:spcBef>
                <a:spcPts val="0"/>
              </a:spcBef>
              <a:spcAft>
                <a:spcPts val="0"/>
              </a:spcAft>
              <a:buClr>
                <a:schemeClr val="dk1"/>
              </a:buClr>
              <a:buSzPts val="1100"/>
              <a:buFont typeface="Arial"/>
              <a:buNone/>
            </a:pPr>
            <a:r>
              <a:rPr lang="fr" sz="1500">
                <a:solidFill>
                  <a:srgbClr val="0000FF"/>
                </a:solidFill>
              </a:rPr>
              <a:t>Q1 - 1.5 * IQR</a:t>
            </a:r>
            <a:endParaRPr sz="1500">
              <a:solidFill>
                <a:srgbClr val="0000FF"/>
              </a:solidFill>
            </a:endParaRPr>
          </a:p>
          <a:p>
            <a:pPr marL="0" lvl="0" indent="0" algn="r" rtl="0">
              <a:spcBef>
                <a:spcPts val="0"/>
              </a:spcBef>
              <a:spcAft>
                <a:spcPts val="0"/>
              </a:spcAft>
              <a:buNone/>
            </a:pPr>
            <a:endParaRPr sz="1500">
              <a:solidFill>
                <a:srgbClr val="0000FF"/>
              </a:solidFill>
            </a:endParaRPr>
          </a:p>
          <a:p>
            <a:pPr marL="0" lvl="0" indent="0" algn="r" rtl="0">
              <a:spcBef>
                <a:spcPts val="0"/>
              </a:spcBef>
              <a:spcAft>
                <a:spcPts val="0"/>
              </a:spcAft>
              <a:buNone/>
            </a:pPr>
            <a:r>
              <a:rPr lang="fr" sz="1500">
                <a:solidFill>
                  <a:srgbClr val="0000FF"/>
                </a:solidFill>
              </a:rPr>
              <a:t>IRQ : Interquartile interval (Q3-Q1)</a:t>
            </a:r>
            <a:endParaRPr sz="1500">
              <a:solidFill>
                <a:srgbClr val="0000FF"/>
              </a:solidFill>
            </a:endParaRPr>
          </a:p>
        </p:txBody>
      </p:sp>
      <p:pic>
        <p:nvPicPr>
          <p:cNvPr id="989" name="Google Shape;989;p99"/>
          <p:cNvPicPr preferRelativeResize="0"/>
          <p:nvPr/>
        </p:nvPicPr>
        <p:blipFill>
          <a:blip r:embed="rId3">
            <a:alphaModFix/>
          </a:blip>
          <a:stretch>
            <a:fillRect/>
          </a:stretch>
        </p:blipFill>
        <p:spPr>
          <a:xfrm>
            <a:off x="4074350" y="911401"/>
            <a:ext cx="4378431" cy="3566699"/>
          </a:xfrm>
          <a:prstGeom prst="rect">
            <a:avLst/>
          </a:prstGeom>
          <a:noFill/>
          <a:ln>
            <a:noFill/>
          </a:ln>
        </p:spPr>
      </p:pic>
      <p:sp>
        <p:nvSpPr>
          <p:cNvPr id="990" name="Google Shape;990;p99"/>
          <p:cNvSpPr txBox="1"/>
          <p:nvPr/>
        </p:nvSpPr>
        <p:spPr>
          <a:xfrm>
            <a:off x="7988350" y="2960175"/>
            <a:ext cx="10242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0000FF"/>
                </a:solidFill>
              </a:rPr>
              <a:t>median</a:t>
            </a:r>
            <a:endParaRPr>
              <a:solidFill>
                <a:srgbClr val="0000FF"/>
              </a:solidFill>
            </a:endParaRPr>
          </a:p>
        </p:txBody>
      </p:sp>
      <p:cxnSp>
        <p:nvCxnSpPr>
          <p:cNvPr id="991" name="Google Shape;991;p99"/>
          <p:cNvCxnSpPr>
            <a:stCxn id="990" idx="1"/>
          </p:cNvCxnSpPr>
          <p:nvPr/>
        </p:nvCxnSpPr>
        <p:spPr>
          <a:xfrm rot="10800000">
            <a:off x="7388950" y="2649075"/>
            <a:ext cx="599400" cy="440100"/>
          </a:xfrm>
          <a:prstGeom prst="straightConnector1">
            <a:avLst/>
          </a:prstGeom>
          <a:noFill/>
          <a:ln w="9525" cap="flat" cmpd="sng">
            <a:solidFill>
              <a:schemeClr val="dk2"/>
            </a:solidFill>
            <a:prstDash val="solid"/>
            <a:round/>
            <a:headEnd type="none" w="med" len="med"/>
            <a:tailEnd type="triangle" w="med" len="med"/>
          </a:ln>
        </p:spPr>
      </p:cxnSp>
      <p:sp>
        <p:nvSpPr>
          <p:cNvPr id="992" name="Google Shape;992;p99"/>
          <p:cNvSpPr txBox="1"/>
          <p:nvPr/>
        </p:nvSpPr>
        <p:spPr>
          <a:xfrm>
            <a:off x="8064550" y="3569775"/>
            <a:ext cx="873000" cy="4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0000FF"/>
                </a:solidFill>
              </a:rPr>
              <a:t>outlier</a:t>
            </a:r>
            <a:endParaRPr>
              <a:solidFill>
                <a:srgbClr val="0000FF"/>
              </a:solidFill>
            </a:endParaRPr>
          </a:p>
        </p:txBody>
      </p:sp>
      <p:cxnSp>
        <p:nvCxnSpPr>
          <p:cNvPr id="993" name="Google Shape;993;p99"/>
          <p:cNvCxnSpPr/>
          <p:nvPr/>
        </p:nvCxnSpPr>
        <p:spPr>
          <a:xfrm flipH="1">
            <a:off x="6326950" y="1739125"/>
            <a:ext cx="1585200" cy="1001100"/>
          </a:xfrm>
          <a:prstGeom prst="straightConnector1">
            <a:avLst/>
          </a:prstGeom>
          <a:noFill/>
          <a:ln w="9525" cap="flat" cmpd="sng">
            <a:solidFill>
              <a:schemeClr val="dk2"/>
            </a:solidFill>
            <a:prstDash val="solid"/>
            <a:round/>
            <a:headEnd type="none" w="med" len="med"/>
            <a:tailEnd type="triangle" w="med" len="med"/>
          </a:ln>
        </p:spPr>
      </p:cxnSp>
      <p:sp>
        <p:nvSpPr>
          <p:cNvPr id="994" name="Google Shape;994;p99"/>
          <p:cNvSpPr txBox="1"/>
          <p:nvPr/>
        </p:nvSpPr>
        <p:spPr>
          <a:xfrm>
            <a:off x="7912150" y="1512375"/>
            <a:ext cx="1176600" cy="67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0000FF"/>
                </a:solidFill>
              </a:rPr>
              <a:t>1st Q1 &amp; 3rd Q3</a:t>
            </a:r>
            <a:endParaRPr>
              <a:solidFill>
                <a:srgbClr val="0000FF"/>
              </a:solidFill>
            </a:endParaRPr>
          </a:p>
          <a:p>
            <a:pPr marL="0" lvl="0" indent="0" algn="l" rtl="0">
              <a:spcBef>
                <a:spcPts val="0"/>
              </a:spcBef>
              <a:spcAft>
                <a:spcPts val="0"/>
              </a:spcAft>
              <a:buNone/>
            </a:pPr>
            <a:r>
              <a:rPr lang="fr">
                <a:solidFill>
                  <a:srgbClr val="0000FF"/>
                </a:solidFill>
              </a:rPr>
              <a:t>quartiles</a:t>
            </a:r>
            <a:endParaRPr>
              <a:solidFill>
                <a:srgbClr val="0000FF"/>
              </a:solidFill>
            </a:endParaRPr>
          </a:p>
        </p:txBody>
      </p:sp>
      <p:cxnSp>
        <p:nvCxnSpPr>
          <p:cNvPr id="995" name="Google Shape;995;p99"/>
          <p:cNvCxnSpPr/>
          <p:nvPr/>
        </p:nvCxnSpPr>
        <p:spPr>
          <a:xfrm flipH="1">
            <a:off x="6053950" y="1815325"/>
            <a:ext cx="1858200" cy="1380000"/>
          </a:xfrm>
          <a:prstGeom prst="straightConnector1">
            <a:avLst/>
          </a:prstGeom>
          <a:noFill/>
          <a:ln w="9525" cap="flat" cmpd="sng">
            <a:solidFill>
              <a:schemeClr val="dk2"/>
            </a:solidFill>
            <a:prstDash val="solid"/>
            <a:round/>
            <a:headEnd type="none" w="med" len="med"/>
            <a:tailEnd type="triangle" w="med" len="med"/>
          </a:ln>
        </p:spPr>
      </p:cxnSp>
      <p:cxnSp>
        <p:nvCxnSpPr>
          <p:cNvPr id="996" name="Google Shape;996;p99"/>
          <p:cNvCxnSpPr/>
          <p:nvPr/>
        </p:nvCxnSpPr>
        <p:spPr>
          <a:xfrm rot="10800000">
            <a:off x="7328400" y="3658075"/>
            <a:ext cx="796500" cy="129000"/>
          </a:xfrm>
          <a:prstGeom prst="straightConnector1">
            <a:avLst/>
          </a:prstGeom>
          <a:noFill/>
          <a:ln w="9525" cap="flat" cmpd="sng">
            <a:solidFill>
              <a:schemeClr val="dk2"/>
            </a:solidFill>
            <a:prstDash val="solid"/>
            <a:round/>
            <a:headEnd type="none" w="med" len="med"/>
            <a:tailEnd type="triangle" w="med" len="med"/>
          </a:ln>
        </p:spPr>
      </p:cxnSp>
      <p:cxnSp>
        <p:nvCxnSpPr>
          <p:cNvPr id="997" name="Google Shape;997;p99"/>
          <p:cNvCxnSpPr/>
          <p:nvPr/>
        </p:nvCxnSpPr>
        <p:spPr>
          <a:xfrm rot="10800000" flipH="1">
            <a:off x="3861425" y="3073975"/>
            <a:ext cx="1084800" cy="318600"/>
          </a:xfrm>
          <a:prstGeom prst="straightConnector1">
            <a:avLst/>
          </a:prstGeom>
          <a:noFill/>
          <a:ln w="9525" cap="flat" cmpd="sng">
            <a:solidFill>
              <a:schemeClr val="dk2"/>
            </a:solidFill>
            <a:prstDash val="solid"/>
            <a:round/>
            <a:headEnd type="none" w="med" len="med"/>
            <a:tailEnd type="triangle" w="med" len="med"/>
          </a:ln>
        </p:spPr>
      </p:cxnSp>
      <p:cxnSp>
        <p:nvCxnSpPr>
          <p:cNvPr id="998" name="Google Shape;998;p99"/>
          <p:cNvCxnSpPr/>
          <p:nvPr/>
        </p:nvCxnSpPr>
        <p:spPr>
          <a:xfrm>
            <a:off x="3861425" y="3862925"/>
            <a:ext cx="1092300" cy="136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0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Data distribution: violinplot</a:t>
            </a:r>
            <a:endParaRPr sz="3200">
              <a:solidFill>
                <a:srgbClr val="707F87"/>
              </a:solidFill>
              <a:latin typeface="Calibri"/>
              <a:ea typeface="Calibri"/>
              <a:cs typeface="Calibri"/>
              <a:sym typeface="Calibri"/>
            </a:endParaRPr>
          </a:p>
        </p:txBody>
      </p:sp>
      <p:cxnSp>
        <p:nvCxnSpPr>
          <p:cNvPr id="1004" name="Google Shape;1004;p10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005" name="Google Shape;1005;p10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06" name="Google Shape;1006;p100"/>
          <p:cNvPicPr preferRelativeResize="0"/>
          <p:nvPr/>
        </p:nvPicPr>
        <p:blipFill>
          <a:blip r:embed="rId3">
            <a:alphaModFix/>
          </a:blip>
          <a:stretch>
            <a:fillRect/>
          </a:stretch>
        </p:blipFill>
        <p:spPr>
          <a:xfrm>
            <a:off x="2438400" y="911401"/>
            <a:ext cx="4372335" cy="407969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0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Correlation analysis</a:t>
            </a:r>
            <a:endParaRPr sz="3200">
              <a:solidFill>
                <a:srgbClr val="707F87"/>
              </a:solidFill>
              <a:latin typeface="Calibri"/>
              <a:ea typeface="Calibri"/>
              <a:cs typeface="Calibri"/>
              <a:sym typeface="Calibri"/>
            </a:endParaRPr>
          </a:p>
        </p:txBody>
      </p:sp>
      <p:cxnSp>
        <p:nvCxnSpPr>
          <p:cNvPr id="1012" name="Google Shape;1012;p10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013" name="Google Shape;1013;p10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14" name="Google Shape;1014;p101"/>
          <p:cNvPicPr preferRelativeResize="0"/>
          <p:nvPr/>
        </p:nvPicPr>
        <p:blipFill>
          <a:blip r:embed="rId3">
            <a:alphaModFix/>
          </a:blip>
          <a:stretch>
            <a:fillRect/>
          </a:stretch>
        </p:blipFill>
        <p:spPr>
          <a:xfrm>
            <a:off x="2057400" y="1292400"/>
            <a:ext cx="5051800" cy="25324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0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Correlation analysis: heatmap</a:t>
            </a:r>
            <a:endParaRPr sz="3200">
              <a:solidFill>
                <a:srgbClr val="707F87"/>
              </a:solidFill>
              <a:latin typeface="Calibri"/>
              <a:ea typeface="Calibri"/>
              <a:cs typeface="Calibri"/>
              <a:sym typeface="Calibri"/>
            </a:endParaRPr>
          </a:p>
        </p:txBody>
      </p:sp>
      <p:cxnSp>
        <p:nvCxnSpPr>
          <p:cNvPr id="1020" name="Google Shape;1020;p102"/>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021" name="Google Shape;1021;p102"/>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22" name="Google Shape;1022;p102"/>
          <p:cNvPicPr preferRelativeResize="0"/>
          <p:nvPr/>
        </p:nvPicPr>
        <p:blipFill>
          <a:blip r:embed="rId3">
            <a:alphaModFix/>
          </a:blip>
          <a:stretch>
            <a:fillRect/>
          </a:stretch>
        </p:blipFill>
        <p:spPr>
          <a:xfrm>
            <a:off x="2971800" y="911401"/>
            <a:ext cx="3683658" cy="40796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0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Grouping and aggregation</a:t>
            </a:r>
            <a:endParaRPr sz="3200">
              <a:solidFill>
                <a:srgbClr val="707F87"/>
              </a:solidFill>
              <a:latin typeface="Calibri"/>
              <a:ea typeface="Calibri"/>
              <a:cs typeface="Calibri"/>
              <a:sym typeface="Calibri"/>
            </a:endParaRPr>
          </a:p>
        </p:txBody>
      </p:sp>
      <p:cxnSp>
        <p:nvCxnSpPr>
          <p:cNvPr id="1028" name="Google Shape;1028;p10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029" name="Google Shape;1029;p10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30" name="Google Shape;1030;p103"/>
          <p:cNvPicPr preferRelativeResize="0"/>
          <p:nvPr/>
        </p:nvPicPr>
        <p:blipFill>
          <a:blip r:embed="rId3">
            <a:alphaModFix/>
          </a:blip>
          <a:stretch>
            <a:fillRect/>
          </a:stretch>
        </p:blipFill>
        <p:spPr>
          <a:xfrm>
            <a:off x="5105400" y="911401"/>
            <a:ext cx="3782017" cy="4079699"/>
          </a:xfrm>
          <a:prstGeom prst="rect">
            <a:avLst/>
          </a:prstGeom>
          <a:noFill/>
          <a:ln>
            <a:noFill/>
          </a:ln>
        </p:spPr>
      </p:pic>
      <p:sp>
        <p:nvSpPr>
          <p:cNvPr id="1031" name="Google Shape;1031;p103"/>
          <p:cNvSpPr txBox="1"/>
          <p:nvPr/>
        </p:nvSpPr>
        <p:spPr>
          <a:xfrm>
            <a:off x="295875" y="1002900"/>
            <a:ext cx="4688400" cy="34518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rgbClr val="0000FF"/>
              </a:buClr>
              <a:buSzPts val="1500"/>
              <a:buChar char="●"/>
            </a:pPr>
            <a:r>
              <a:rPr lang="fr" sz="1500">
                <a:solidFill>
                  <a:srgbClr val="0000FF"/>
                </a:solidFill>
              </a:rPr>
              <a:t>The Iris dataset can be grouped by species to analyse the characteristics of each group.</a:t>
            </a:r>
            <a:br>
              <a:rPr lang="fr" sz="1500">
                <a:solidFill>
                  <a:srgbClr val="0000FF"/>
                </a:solidFill>
              </a:rPr>
            </a:br>
            <a:endParaRPr sz="1500">
              <a:solidFill>
                <a:srgbClr val="0000FF"/>
              </a:solidFill>
            </a:endParaRPr>
          </a:p>
          <a:p>
            <a:pPr marL="457200" lvl="0" indent="-323850" algn="l" rtl="0">
              <a:spcBef>
                <a:spcPts val="0"/>
              </a:spcBef>
              <a:spcAft>
                <a:spcPts val="0"/>
              </a:spcAft>
              <a:buClr>
                <a:srgbClr val="0000FF"/>
              </a:buClr>
              <a:buSzPts val="1500"/>
              <a:buChar char="●"/>
            </a:pPr>
            <a:r>
              <a:rPr lang="fr" sz="1500">
                <a:solidFill>
                  <a:srgbClr val="0000FF"/>
                </a:solidFill>
              </a:rPr>
              <a:t>This code groups the data by species and calculates the average of each characteristic for each group.</a:t>
            </a:r>
            <a:br>
              <a:rPr lang="fr" sz="1500">
                <a:solidFill>
                  <a:srgbClr val="0000FF"/>
                </a:solidFill>
              </a:rPr>
            </a:br>
            <a:endParaRPr sz="1500">
              <a:solidFill>
                <a:srgbClr val="0000FF"/>
              </a:solidFill>
            </a:endParaRPr>
          </a:p>
          <a:p>
            <a:pPr marL="457200" lvl="0" indent="-323850" algn="l" rtl="0">
              <a:spcBef>
                <a:spcPts val="0"/>
              </a:spcBef>
              <a:spcAft>
                <a:spcPts val="0"/>
              </a:spcAft>
              <a:buClr>
                <a:srgbClr val="0000FF"/>
              </a:buClr>
              <a:buSzPts val="1500"/>
              <a:buChar char="●"/>
            </a:pPr>
            <a:r>
              <a:rPr lang="fr" sz="1500">
                <a:solidFill>
                  <a:srgbClr val="0000FF"/>
                </a:solidFill>
              </a:rPr>
              <a:t>The bar graph shows the average sepal and petal dimensions for each species.</a:t>
            </a:r>
            <a:br>
              <a:rPr lang="fr" sz="1500">
                <a:solidFill>
                  <a:srgbClr val="0000FF"/>
                </a:solidFill>
              </a:rPr>
            </a:br>
            <a:endParaRPr sz="1500">
              <a:solidFill>
                <a:srgbClr val="0000FF"/>
              </a:solidFill>
            </a:endParaRPr>
          </a:p>
          <a:p>
            <a:pPr marL="457200" lvl="0" indent="-323850" algn="l" rtl="0">
              <a:spcBef>
                <a:spcPts val="0"/>
              </a:spcBef>
              <a:spcAft>
                <a:spcPts val="0"/>
              </a:spcAft>
              <a:buClr>
                <a:srgbClr val="0000FF"/>
              </a:buClr>
              <a:buSzPts val="1500"/>
              <a:buChar char="●"/>
            </a:pPr>
            <a:r>
              <a:rPr lang="fr" sz="1500">
                <a:solidFill>
                  <a:srgbClr val="0000FF"/>
                </a:solidFill>
              </a:rPr>
              <a:t>Other ideas: min / max per species, medians…</a:t>
            </a:r>
            <a:endParaRPr sz="1500">
              <a:solidFill>
                <a:srgbClr val="0000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04"/>
          <p:cNvSpPr txBox="1"/>
          <p:nvPr/>
        </p:nvSpPr>
        <p:spPr>
          <a:xfrm>
            <a:off x="646925" y="969650"/>
            <a:ext cx="8053800" cy="3263700"/>
          </a:xfrm>
          <a:prstGeom prst="rect">
            <a:avLst/>
          </a:prstGeom>
          <a:noFill/>
          <a:ln>
            <a:noFill/>
          </a:ln>
        </p:spPr>
        <p:txBody>
          <a:bodyPr spcFirstLastPara="1" wrap="square" lIns="0" tIns="0" rIns="0" bIns="0" anchor="t" anchorCtr="0">
            <a:noAutofit/>
          </a:bodyPr>
          <a:lstStyle/>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Use data visualization and descriptive statistics to analyse the scikit-learn breast cancer dataset (start by creating a dataframe).</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Do some research on the internet to gain a better understanding of the data by using matplotlib, seaborn, statistics...</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Add markdown cells to describe the data : what you see, if there is some outliers, etc.</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Do it with other datasets from https://archive.ics.uci.edu/</a:t>
            </a:r>
            <a:endParaRPr sz="1500">
              <a:solidFill>
                <a:srgbClr val="0000FF"/>
              </a:solidFill>
            </a:endParaRPr>
          </a:p>
          <a:p>
            <a:pPr marL="457200" lvl="0" indent="-323850" algn="just" rtl="0">
              <a:lnSpc>
                <a:spcPct val="115000"/>
              </a:lnSpc>
              <a:spcBef>
                <a:spcPts val="0"/>
              </a:spcBef>
              <a:spcAft>
                <a:spcPts val="0"/>
              </a:spcAft>
              <a:buClr>
                <a:srgbClr val="0000FF"/>
              </a:buClr>
              <a:buSzPts val="1500"/>
              <a:buAutoNum type="arabicPeriod"/>
            </a:pPr>
            <a:r>
              <a:rPr lang="fr" sz="1500">
                <a:solidFill>
                  <a:srgbClr val="0000FF"/>
                </a:solidFill>
              </a:rPr>
              <a:t>Send me your project to: christophe.guyeux@univ-fcomte.fr</a:t>
            </a:r>
            <a:endParaRPr sz="1500">
              <a:solidFill>
                <a:srgbClr val="0000FF"/>
              </a:solidFill>
            </a:endParaRPr>
          </a:p>
          <a:p>
            <a:pPr marL="0" lvl="0" indent="0" algn="just" rtl="0">
              <a:lnSpc>
                <a:spcPct val="115000"/>
              </a:lnSpc>
              <a:spcBef>
                <a:spcPts val="0"/>
              </a:spcBef>
              <a:spcAft>
                <a:spcPts val="0"/>
              </a:spcAft>
              <a:buNone/>
            </a:pPr>
            <a:endParaRPr sz="1500">
              <a:solidFill>
                <a:srgbClr val="0000FF"/>
              </a:solidFill>
            </a:endParaRPr>
          </a:p>
          <a:p>
            <a:pPr marL="0" lvl="0" indent="0" algn="just" rtl="0">
              <a:lnSpc>
                <a:spcPct val="115000"/>
              </a:lnSpc>
              <a:spcBef>
                <a:spcPts val="0"/>
              </a:spcBef>
              <a:spcAft>
                <a:spcPts val="0"/>
              </a:spcAft>
              <a:buNone/>
            </a:pPr>
            <a:r>
              <a:rPr lang="fr" sz="1500">
                <a:latin typeface="Courier New"/>
                <a:ea typeface="Courier New"/>
                <a:cs typeface="Courier New"/>
                <a:sym typeface="Courier New"/>
              </a:rPr>
              <a:t>		&gt;&gt;&gt; from sklearn import datasets</a:t>
            </a:r>
            <a:endParaRPr sz="1500">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latin typeface="Courier New"/>
                <a:ea typeface="Courier New"/>
                <a:cs typeface="Courier New"/>
                <a:sym typeface="Courier New"/>
              </a:rPr>
              <a:t>		&gt;&gt;&gt; data = datasets.load_breast_cancer()</a:t>
            </a:r>
            <a:endParaRPr sz="1500">
              <a:latin typeface="Courier New"/>
              <a:ea typeface="Courier New"/>
              <a:cs typeface="Courier New"/>
              <a:sym typeface="Courier New"/>
            </a:endParaRPr>
          </a:p>
          <a:p>
            <a:pPr marL="0" lvl="0" indent="0" algn="just" rtl="0">
              <a:lnSpc>
                <a:spcPct val="115000"/>
              </a:lnSpc>
              <a:spcBef>
                <a:spcPts val="0"/>
              </a:spcBef>
              <a:spcAft>
                <a:spcPts val="0"/>
              </a:spcAft>
              <a:buNone/>
            </a:pPr>
            <a:r>
              <a:rPr lang="fr" sz="1500">
                <a:latin typeface="Courier New"/>
                <a:ea typeface="Courier New"/>
                <a:cs typeface="Courier New"/>
                <a:sym typeface="Courier New"/>
              </a:rPr>
              <a:t>		&gt;&gt;&gt; print(data.DESCR)</a:t>
            </a:r>
            <a:endParaRPr sz="1500">
              <a:latin typeface="Courier New"/>
              <a:ea typeface="Courier New"/>
              <a:cs typeface="Courier New"/>
              <a:sym typeface="Courier New"/>
            </a:endParaRPr>
          </a:p>
        </p:txBody>
      </p:sp>
      <p:sp>
        <p:nvSpPr>
          <p:cNvPr id="1037" name="Google Shape;1037;p10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Project</a:t>
            </a:r>
            <a:endParaRPr sz="3200">
              <a:solidFill>
                <a:srgbClr val="707F87"/>
              </a:solidFill>
              <a:latin typeface="Calibri"/>
              <a:ea typeface="Calibri"/>
              <a:cs typeface="Calibri"/>
              <a:sym typeface="Calibri"/>
            </a:endParaRPr>
          </a:p>
        </p:txBody>
      </p:sp>
      <p:cxnSp>
        <p:nvCxnSpPr>
          <p:cNvPr id="1038" name="Google Shape;1038;p10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039" name="Google Shape;1039;p10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pic>
        <p:nvPicPr>
          <p:cNvPr id="1044" name="Google Shape;1044;p105" descr="Femto-header_PowerPoint.jpg"/>
          <p:cNvPicPr preferRelativeResize="0"/>
          <p:nvPr/>
        </p:nvPicPr>
        <p:blipFill rotWithShape="1">
          <a:blip r:embed="rId3">
            <a:alphaModFix/>
          </a:blip>
          <a:srcRect l="22015"/>
          <a:stretch/>
        </p:blipFill>
        <p:spPr>
          <a:xfrm>
            <a:off x="2250282" y="0"/>
            <a:ext cx="6893700" cy="1815900"/>
          </a:xfrm>
          <a:prstGeom prst="rect">
            <a:avLst/>
          </a:prstGeom>
          <a:noFill/>
          <a:ln>
            <a:noFill/>
          </a:ln>
        </p:spPr>
      </p:pic>
      <p:sp>
        <p:nvSpPr>
          <p:cNvPr id="1045" name="Google Shape;1045;p105"/>
          <p:cNvSpPr txBox="1"/>
          <p:nvPr/>
        </p:nvSpPr>
        <p:spPr>
          <a:xfrm>
            <a:off x="864675" y="1423050"/>
            <a:ext cx="7526400" cy="2297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fr" sz="2400">
                <a:solidFill>
                  <a:srgbClr val="707F87"/>
                </a:solidFill>
              </a:rPr>
              <a:t>4. Clustering</a:t>
            </a:r>
            <a:endParaRPr sz="2400">
              <a:solidFill>
                <a:srgbClr val="707F87"/>
              </a:solidFill>
            </a:endParaRPr>
          </a:p>
          <a:p>
            <a:pPr marL="0" marR="0" lvl="0" indent="0" algn="l" rtl="0">
              <a:spcBef>
                <a:spcPts val="0"/>
              </a:spcBef>
              <a:spcAft>
                <a:spcPts val="0"/>
              </a:spcAft>
              <a:buNone/>
            </a:pPr>
            <a:endParaRPr sz="2400">
              <a:solidFill>
                <a:srgbClr val="707F87"/>
              </a:solidFill>
            </a:endParaRPr>
          </a:p>
          <a:p>
            <a:pPr marL="0" marR="0" lvl="0" indent="0" algn="l" rtl="0">
              <a:spcBef>
                <a:spcPts val="0"/>
              </a:spcBef>
              <a:spcAft>
                <a:spcPts val="0"/>
              </a:spcAft>
              <a:buNone/>
            </a:pPr>
            <a:r>
              <a:rPr lang="fr" sz="1800" i="1">
                <a:solidFill>
                  <a:srgbClr val="707F87"/>
                </a:solidFill>
              </a:rPr>
              <a:t>C. Guyeux</a:t>
            </a:r>
            <a:endParaRPr sz="1800" i="1"/>
          </a:p>
          <a:p>
            <a:pPr marL="0" marR="0" lvl="0" indent="0" algn="l" rtl="0">
              <a:spcBef>
                <a:spcPts val="0"/>
              </a:spcBef>
              <a:spcAft>
                <a:spcPts val="0"/>
              </a:spcAft>
              <a:buNone/>
            </a:pPr>
            <a:endParaRPr sz="1700" b="0" i="0" u="none" strike="noStrike" cap="none">
              <a:solidFill>
                <a:srgbClr val="707F87"/>
              </a:solidFill>
              <a:latin typeface="Arial"/>
              <a:ea typeface="Arial"/>
              <a:cs typeface="Arial"/>
              <a:sym typeface="Arial"/>
            </a:endParaRPr>
          </a:p>
          <a:p>
            <a:pPr marL="0" marR="0" lvl="0" indent="0" algn="l" rtl="0">
              <a:spcBef>
                <a:spcPts val="0"/>
              </a:spcBef>
              <a:spcAft>
                <a:spcPts val="0"/>
              </a:spcAft>
              <a:buNone/>
            </a:pPr>
            <a:r>
              <a:rPr lang="fr" sz="1600">
                <a:solidFill>
                  <a:srgbClr val="707F87"/>
                </a:solidFill>
              </a:rPr>
              <a:t>Master IoT</a:t>
            </a:r>
            <a:endParaRPr sz="1100"/>
          </a:p>
        </p:txBody>
      </p:sp>
      <p:pic>
        <p:nvPicPr>
          <p:cNvPr id="1046" name="Google Shape;1046;p105" descr="G:\sophie.roger\Nvelle Charte Graphique\fin\Logotype\Logos\Fichiers bitmap\PNG - fond transparent\Femto-logo_couleur-2012-transp.png"/>
          <p:cNvPicPr preferRelativeResize="0"/>
          <p:nvPr/>
        </p:nvPicPr>
        <p:blipFill rotWithShape="1">
          <a:blip r:embed="rId4">
            <a:alphaModFix/>
          </a:blip>
          <a:srcRect/>
          <a:stretch/>
        </p:blipFill>
        <p:spPr>
          <a:xfrm>
            <a:off x="307976" y="239668"/>
            <a:ext cx="1942200" cy="604500"/>
          </a:xfrm>
          <a:prstGeom prst="rect">
            <a:avLst/>
          </a:prstGeom>
          <a:noFill/>
          <a:ln>
            <a:noFill/>
          </a:ln>
        </p:spPr>
      </p:pic>
      <p:pic>
        <p:nvPicPr>
          <p:cNvPr id="1047" name="Google Shape;1047;p105" descr="G:\sophie.roger\Nvelle Charte Graphique\fin\Logotype\Logos\Fichiers bitmap\PNG - fond transparent\Femto-logo_couleur-2012-transp.png"/>
          <p:cNvPicPr preferRelativeResize="0"/>
          <p:nvPr/>
        </p:nvPicPr>
        <p:blipFill rotWithShape="1">
          <a:blip r:embed="rId4">
            <a:alphaModFix/>
          </a:blip>
          <a:srcRect/>
          <a:stretch/>
        </p:blipFill>
        <p:spPr>
          <a:xfrm>
            <a:off x="-3397680" y="-1970899"/>
            <a:ext cx="1352700" cy="421200"/>
          </a:xfrm>
          <a:prstGeom prst="rect">
            <a:avLst/>
          </a:prstGeom>
          <a:noFill/>
          <a:ln>
            <a:noFill/>
          </a:ln>
        </p:spPr>
      </p:pic>
      <p:pic>
        <p:nvPicPr>
          <p:cNvPr id="1048" name="Google Shape;1048;p105" descr="G:\sophie.roger\Nvelle Charte Graphique\fin\logos tutelles\Logo-ensmm.jpg"/>
          <p:cNvPicPr preferRelativeResize="0"/>
          <p:nvPr/>
        </p:nvPicPr>
        <p:blipFill rotWithShape="1">
          <a:blip r:embed="rId5">
            <a:alphaModFix/>
          </a:blip>
          <a:srcRect/>
          <a:stretch/>
        </p:blipFill>
        <p:spPr>
          <a:xfrm>
            <a:off x="1577399" y="4673074"/>
            <a:ext cx="794400" cy="127500"/>
          </a:xfrm>
          <a:prstGeom prst="rect">
            <a:avLst/>
          </a:prstGeom>
          <a:noFill/>
          <a:ln>
            <a:noFill/>
          </a:ln>
        </p:spPr>
      </p:pic>
      <p:pic>
        <p:nvPicPr>
          <p:cNvPr id="1049" name="Google Shape;1049;p105" descr="G:\sophie.roger\Nvelle Charte Graphique\fin\logos tutelles\cnrs_quadri.jpeg"/>
          <p:cNvPicPr preferRelativeResize="0"/>
          <p:nvPr/>
        </p:nvPicPr>
        <p:blipFill rotWithShape="1">
          <a:blip r:embed="rId6">
            <a:alphaModFix/>
          </a:blip>
          <a:srcRect/>
          <a:stretch/>
        </p:blipFill>
        <p:spPr>
          <a:xfrm>
            <a:off x="966255" y="4580120"/>
            <a:ext cx="287400" cy="287400"/>
          </a:xfrm>
          <a:prstGeom prst="rect">
            <a:avLst/>
          </a:prstGeom>
          <a:noFill/>
          <a:ln>
            <a:noFill/>
          </a:ln>
        </p:spPr>
      </p:pic>
      <p:pic>
        <p:nvPicPr>
          <p:cNvPr id="1050" name="Google Shape;1050;p105" descr="G:\sophie.roger\Nvelle Charte Graphique\fin\logos tutelles\ufc Quadri.jpg"/>
          <p:cNvPicPr preferRelativeResize="0"/>
          <p:nvPr/>
        </p:nvPicPr>
        <p:blipFill rotWithShape="1">
          <a:blip r:embed="rId7">
            <a:alphaModFix/>
          </a:blip>
          <a:srcRect/>
          <a:stretch/>
        </p:blipFill>
        <p:spPr>
          <a:xfrm>
            <a:off x="307976" y="4580120"/>
            <a:ext cx="414000" cy="255000"/>
          </a:xfrm>
          <a:prstGeom prst="rect">
            <a:avLst/>
          </a:prstGeom>
          <a:noFill/>
          <a:ln>
            <a:noFill/>
          </a:ln>
        </p:spPr>
      </p:pic>
      <p:pic>
        <p:nvPicPr>
          <p:cNvPr id="1051" name="Google Shape;1051;p105" descr="G:\sophie.roger\Nvelle Charte Graphique\fin\logos tutelles\utbm quadri.jpg"/>
          <p:cNvPicPr preferRelativeResize="0"/>
          <p:nvPr/>
        </p:nvPicPr>
        <p:blipFill rotWithShape="1">
          <a:blip r:embed="rId8">
            <a:alphaModFix/>
          </a:blip>
          <a:srcRect/>
          <a:stretch/>
        </p:blipFill>
        <p:spPr>
          <a:xfrm>
            <a:off x="2616344" y="4645549"/>
            <a:ext cx="680700" cy="222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06"/>
          <p:cNvSpPr txBox="1"/>
          <p:nvPr/>
        </p:nvSpPr>
        <p:spPr>
          <a:xfrm>
            <a:off x="531500" y="895325"/>
            <a:ext cx="8112300" cy="3600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None/>
            </a:pPr>
            <a:r>
              <a:rPr lang="fr" sz="1500">
                <a:solidFill>
                  <a:schemeClr val="dk1"/>
                </a:solidFill>
                <a:latin typeface="Courier New"/>
                <a:ea typeface="Courier New"/>
                <a:cs typeface="Courier New"/>
                <a:sym typeface="Courier New"/>
              </a:rPr>
              <a:t>Cluster analysis or clustering is the task of grouping a set of objects in such a way that objects in the same group (called a cluster) are more similar (in some sense) to each other than to those in other groups (clusters)</a:t>
            </a:r>
            <a:endParaRPr sz="1500">
              <a:solidFill>
                <a:schemeClr val="dk1"/>
              </a:solidFill>
              <a:latin typeface="Courier New"/>
              <a:ea typeface="Courier New"/>
              <a:cs typeface="Courier New"/>
              <a:sym typeface="Courier New"/>
            </a:endParaRPr>
          </a:p>
          <a:p>
            <a:pPr marL="0" lvl="0" indent="0" algn="l"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a:p>
            <a:pPr marL="0" lvl="0" indent="0" algn="just" rtl="0">
              <a:lnSpc>
                <a:spcPct val="115000"/>
              </a:lnSpc>
              <a:spcBef>
                <a:spcPts val="1200"/>
              </a:spcBef>
              <a:spcAft>
                <a:spcPts val="0"/>
              </a:spcAft>
              <a:buNone/>
            </a:pPr>
            <a:endParaRPr sz="1500">
              <a:solidFill>
                <a:schemeClr val="dk1"/>
              </a:solidFill>
              <a:latin typeface="Courier New"/>
              <a:ea typeface="Courier New"/>
              <a:cs typeface="Courier New"/>
              <a:sym typeface="Courier New"/>
            </a:endParaRPr>
          </a:p>
        </p:txBody>
      </p:sp>
      <p:sp>
        <p:nvSpPr>
          <p:cNvPr id="1057" name="Google Shape;1057;p10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Clustering ?</a:t>
            </a:r>
            <a:endParaRPr sz="3200">
              <a:solidFill>
                <a:srgbClr val="707F87"/>
              </a:solidFill>
              <a:latin typeface="Calibri"/>
              <a:ea typeface="Calibri"/>
              <a:cs typeface="Calibri"/>
              <a:sym typeface="Calibri"/>
            </a:endParaRPr>
          </a:p>
        </p:txBody>
      </p:sp>
      <p:cxnSp>
        <p:nvCxnSpPr>
          <p:cNvPr id="1058" name="Google Shape;1058;p10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059" name="Google Shape;1059;p10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60" name="Google Shape;1060;p106"/>
          <p:cNvPicPr preferRelativeResize="0"/>
          <p:nvPr/>
        </p:nvPicPr>
        <p:blipFill>
          <a:blip r:embed="rId3">
            <a:alphaModFix/>
          </a:blip>
          <a:stretch>
            <a:fillRect/>
          </a:stretch>
        </p:blipFill>
        <p:spPr>
          <a:xfrm>
            <a:off x="3016025" y="2182113"/>
            <a:ext cx="3143250" cy="21050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0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066" name="Google Shape;1066;p107"/>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Clustering techniques</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K-means</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pic>
        <p:nvPicPr>
          <p:cNvPr id="1067" name="Google Shape;1067;p107"/>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Clustering: challenges</a:t>
            </a:r>
            <a:endParaRPr sz="3200">
              <a:solidFill>
                <a:srgbClr val="707F87"/>
              </a:solidFill>
              <a:latin typeface="Calibri"/>
              <a:ea typeface="Calibri"/>
              <a:cs typeface="Calibri"/>
              <a:sym typeface="Calibri"/>
            </a:endParaRPr>
          </a:p>
        </p:txBody>
      </p:sp>
      <p:cxnSp>
        <p:nvCxnSpPr>
          <p:cNvPr id="163" name="Google Shape;163;p2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64" name="Google Shape;164;p2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21"/>
          <p:cNvSpPr txBox="1"/>
          <p:nvPr/>
        </p:nvSpPr>
        <p:spPr>
          <a:xfrm>
            <a:off x="421574" y="853350"/>
            <a:ext cx="3474451" cy="1107965"/>
          </a:xfrm>
          <a:prstGeom prst="rect">
            <a:avLst/>
          </a:prstGeom>
          <a:noFill/>
          <a:ln>
            <a:noFill/>
          </a:ln>
        </p:spPr>
        <p:txBody>
          <a:bodyPr spcFirstLastPara="1" wrap="square" lIns="91425" tIns="91425" rIns="91425" bIns="91425" anchor="t" anchorCtr="0">
            <a:spAutoFit/>
          </a:bodyPr>
          <a:lstStyle/>
          <a:p>
            <a:r>
              <a:rPr lang="fr-FR" sz="1500" dirty="0">
                <a:latin typeface="Courier New"/>
                <a:ea typeface="Courier New"/>
                <a:cs typeface="Courier New"/>
                <a:sym typeface="Courier New"/>
              </a:rPr>
              <a:t>- Combien de groupes ?</a:t>
            </a:r>
          </a:p>
          <a:p>
            <a:pPr marL="0" lvl="0" indent="0" algn="l" rtl="0">
              <a:spcBef>
                <a:spcPts val="0"/>
              </a:spcBef>
              <a:spcAft>
                <a:spcPts val="0"/>
              </a:spcAft>
              <a:buNone/>
            </a:pPr>
            <a:endParaRPr lang="fr-FR" sz="1500" dirty="0">
              <a:latin typeface="Courier New"/>
              <a:ea typeface="Courier New"/>
              <a:cs typeface="Courier New"/>
              <a:sym typeface="Courier New"/>
            </a:endParaRPr>
          </a:p>
          <a:p>
            <a:pPr marL="0" lvl="0" indent="0" algn="l" rtl="0">
              <a:spcBef>
                <a:spcPts val="0"/>
              </a:spcBef>
              <a:spcAft>
                <a:spcPts val="0"/>
              </a:spcAft>
              <a:buNone/>
            </a:pPr>
            <a:r>
              <a:rPr lang="fr-FR" sz="1500" dirty="0">
                <a:latin typeface="Courier New"/>
                <a:ea typeface="Courier New"/>
                <a:cs typeface="Courier New"/>
                <a:sym typeface="Courier New"/>
              </a:rPr>
              <a:t>- Que faire des cas atypiques ?</a:t>
            </a:r>
            <a:endParaRPr sz="1500" dirty="0">
              <a:latin typeface="Courier New"/>
              <a:ea typeface="Courier New"/>
              <a:cs typeface="Courier New"/>
              <a:sym typeface="Courier New"/>
            </a:endParaRPr>
          </a:p>
        </p:txBody>
      </p:sp>
      <p:pic>
        <p:nvPicPr>
          <p:cNvPr id="166" name="Google Shape;166;p21"/>
          <p:cNvPicPr preferRelativeResize="0"/>
          <p:nvPr/>
        </p:nvPicPr>
        <p:blipFill>
          <a:blip r:embed="rId3">
            <a:alphaModFix/>
          </a:blip>
          <a:stretch>
            <a:fillRect/>
          </a:stretch>
        </p:blipFill>
        <p:spPr>
          <a:xfrm>
            <a:off x="3801375" y="911401"/>
            <a:ext cx="4709014" cy="3566699"/>
          </a:xfrm>
          <a:prstGeom prst="rect">
            <a:avLst/>
          </a:prstGeom>
          <a:noFill/>
          <a:ln>
            <a:noFill/>
          </a:ln>
        </p:spPr>
      </p:pic>
      <p:sp>
        <p:nvSpPr>
          <p:cNvPr id="167" name="Google Shape;167;p21"/>
          <p:cNvSpPr/>
          <p:nvPr/>
        </p:nvSpPr>
        <p:spPr>
          <a:xfrm>
            <a:off x="4288525" y="3252000"/>
            <a:ext cx="1947900" cy="95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5247975" y="911400"/>
            <a:ext cx="3423300" cy="1192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4375750" y="2045400"/>
            <a:ext cx="3368400" cy="1158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21"/>
          <p:cNvCxnSpPr/>
          <p:nvPr/>
        </p:nvCxnSpPr>
        <p:spPr>
          <a:xfrm>
            <a:off x="4601075" y="1660175"/>
            <a:ext cx="494400" cy="399900"/>
          </a:xfrm>
          <a:prstGeom prst="straightConnector1">
            <a:avLst/>
          </a:prstGeom>
          <a:noFill/>
          <a:ln w="9525" cap="flat" cmpd="sng">
            <a:solidFill>
              <a:schemeClr val="dk2"/>
            </a:solidFill>
            <a:prstDash val="solid"/>
            <a:round/>
            <a:headEnd type="none" w="med" len="med"/>
            <a:tailEnd type="triangle" w="med" len="med"/>
          </a:ln>
        </p:spPr>
      </p:cxnSp>
      <p:cxnSp>
        <p:nvCxnSpPr>
          <p:cNvPr id="171" name="Google Shape;171;p21"/>
          <p:cNvCxnSpPr/>
          <p:nvPr/>
        </p:nvCxnSpPr>
        <p:spPr>
          <a:xfrm rot="10800000">
            <a:off x="7508550" y="2183400"/>
            <a:ext cx="763200" cy="305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08"/>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K-Means</a:t>
            </a:r>
            <a:endParaRPr sz="3200">
              <a:solidFill>
                <a:srgbClr val="707F87"/>
              </a:solidFill>
              <a:latin typeface="Calibri"/>
              <a:ea typeface="Calibri"/>
              <a:cs typeface="Calibri"/>
              <a:sym typeface="Calibri"/>
            </a:endParaRPr>
          </a:p>
        </p:txBody>
      </p:sp>
      <p:cxnSp>
        <p:nvCxnSpPr>
          <p:cNvPr id="1073" name="Google Shape;1073;p108"/>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074" name="Google Shape;1074;p108"/>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75" name="Google Shape;1075;p108"/>
          <p:cNvPicPr preferRelativeResize="0"/>
          <p:nvPr/>
        </p:nvPicPr>
        <p:blipFill>
          <a:blip r:embed="rId3">
            <a:alphaModFix/>
          </a:blip>
          <a:stretch>
            <a:fillRect/>
          </a:stretch>
        </p:blipFill>
        <p:spPr>
          <a:xfrm>
            <a:off x="152400" y="1574276"/>
            <a:ext cx="8839200" cy="236862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09"/>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K-Means: illustration</a:t>
            </a:r>
            <a:endParaRPr sz="3200">
              <a:solidFill>
                <a:srgbClr val="707F87"/>
              </a:solidFill>
              <a:latin typeface="Calibri"/>
              <a:ea typeface="Calibri"/>
              <a:cs typeface="Calibri"/>
              <a:sym typeface="Calibri"/>
            </a:endParaRPr>
          </a:p>
        </p:txBody>
      </p:sp>
      <p:cxnSp>
        <p:nvCxnSpPr>
          <p:cNvPr id="1081" name="Google Shape;1081;p109"/>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082" name="Google Shape;1082;p109"/>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83" name="Google Shape;1083;p109"/>
          <p:cNvPicPr preferRelativeResize="0"/>
          <p:nvPr/>
        </p:nvPicPr>
        <p:blipFill>
          <a:blip r:embed="rId3">
            <a:alphaModFix/>
          </a:blip>
          <a:stretch>
            <a:fillRect/>
          </a:stretch>
        </p:blipFill>
        <p:spPr>
          <a:xfrm>
            <a:off x="4929125" y="648176"/>
            <a:ext cx="3791412" cy="4079699"/>
          </a:xfrm>
          <a:prstGeom prst="rect">
            <a:avLst/>
          </a:prstGeom>
          <a:noFill/>
          <a:ln>
            <a:noFill/>
          </a:ln>
        </p:spPr>
      </p:pic>
      <p:pic>
        <p:nvPicPr>
          <p:cNvPr id="1084" name="Google Shape;1084;p109"/>
          <p:cNvPicPr preferRelativeResize="0"/>
          <p:nvPr/>
        </p:nvPicPr>
        <p:blipFill>
          <a:blip r:embed="rId4">
            <a:alphaModFix/>
          </a:blip>
          <a:stretch>
            <a:fillRect/>
          </a:stretch>
        </p:blipFill>
        <p:spPr>
          <a:xfrm>
            <a:off x="152400" y="911401"/>
            <a:ext cx="4624325" cy="35390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10"/>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K-Means in python</a:t>
            </a:r>
            <a:endParaRPr sz="3200">
              <a:solidFill>
                <a:srgbClr val="707F87"/>
              </a:solidFill>
              <a:latin typeface="Calibri"/>
              <a:ea typeface="Calibri"/>
              <a:cs typeface="Calibri"/>
              <a:sym typeface="Calibri"/>
            </a:endParaRPr>
          </a:p>
        </p:txBody>
      </p:sp>
      <p:cxnSp>
        <p:nvCxnSpPr>
          <p:cNvPr id="1090" name="Google Shape;1090;p110"/>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091" name="Google Shape;1091;p110"/>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92" name="Google Shape;1092;p110"/>
          <p:cNvPicPr preferRelativeResize="0"/>
          <p:nvPr/>
        </p:nvPicPr>
        <p:blipFill>
          <a:blip r:embed="rId3">
            <a:alphaModFix/>
          </a:blip>
          <a:stretch>
            <a:fillRect/>
          </a:stretch>
        </p:blipFill>
        <p:spPr>
          <a:xfrm>
            <a:off x="350575" y="1426301"/>
            <a:ext cx="8144401" cy="229090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11"/>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K-Means: pros &amp; cons</a:t>
            </a:r>
            <a:endParaRPr sz="3200">
              <a:solidFill>
                <a:srgbClr val="707F87"/>
              </a:solidFill>
              <a:latin typeface="Calibri"/>
              <a:ea typeface="Calibri"/>
              <a:cs typeface="Calibri"/>
              <a:sym typeface="Calibri"/>
            </a:endParaRPr>
          </a:p>
        </p:txBody>
      </p:sp>
      <p:cxnSp>
        <p:nvCxnSpPr>
          <p:cNvPr id="1098" name="Google Shape;1098;p111"/>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099" name="Google Shape;1099;p111"/>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00" name="Google Shape;1100;p111"/>
          <p:cNvPicPr preferRelativeResize="0"/>
          <p:nvPr/>
        </p:nvPicPr>
        <p:blipFill>
          <a:blip r:embed="rId3">
            <a:alphaModFix/>
          </a:blip>
          <a:stretch>
            <a:fillRect/>
          </a:stretch>
        </p:blipFill>
        <p:spPr>
          <a:xfrm>
            <a:off x="152400" y="911401"/>
            <a:ext cx="8839201" cy="344728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12"/>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106" name="Google Shape;1106;p112"/>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Clustering techniques</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Hierarchical clustering</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pic>
        <p:nvPicPr>
          <p:cNvPr id="1107" name="Google Shape;1107;p112"/>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13"/>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Agglomerative clustering: algorithm</a:t>
            </a:r>
            <a:endParaRPr sz="3200">
              <a:solidFill>
                <a:srgbClr val="707F87"/>
              </a:solidFill>
              <a:latin typeface="Calibri"/>
              <a:ea typeface="Calibri"/>
              <a:cs typeface="Calibri"/>
              <a:sym typeface="Calibri"/>
            </a:endParaRPr>
          </a:p>
        </p:txBody>
      </p:sp>
      <p:cxnSp>
        <p:nvCxnSpPr>
          <p:cNvPr id="1113" name="Google Shape;1113;p113"/>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114" name="Google Shape;1114;p113"/>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15" name="Google Shape;1115;p113"/>
          <p:cNvPicPr preferRelativeResize="0"/>
          <p:nvPr/>
        </p:nvPicPr>
        <p:blipFill>
          <a:blip r:embed="rId3">
            <a:alphaModFix/>
          </a:blip>
          <a:stretch>
            <a:fillRect/>
          </a:stretch>
        </p:blipFill>
        <p:spPr>
          <a:xfrm>
            <a:off x="152400" y="1800351"/>
            <a:ext cx="8839201" cy="154279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14"/>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Hierarchical clustering: illustration</a:t>
            </a:r>
            <a:endParaRPr sz="3200">
              <a:solidFill>
                <a:srgbClr val="707F87"/>
              </a:solidFill>
              <a:latin typeface="Calibri"/>
              <a:ea typeface="Calibri"/>
              <a:cs typeface="Calibri"/>
              <a:sym typeface="Calibri"/>
            </a:endParaRPr>
          </a:p>
        </p:txBody>
      </p:sp>
      <p:cxnSp>
        <p:nvCxnSpPr>
          <p:cNvPr id="1121" name="Google Shape;1121;p114"/>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122" name="Google Shape;1122;p114"/>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23" name="Google Shape;1123;p114"/>
          <p:cNvPicPr preferRelativeResize="0"/>
          <p:nvPr/>
        </p:nvPicPr>
        <p:blipFill>
          <a:blip r:embed="rId3">
            <a:alphaModFix/>
          </a:blip>
          <a:stretch>
            <a:fillRect/>
          </a:stretch>
        </p:blipFill>
        <p:spPr>
          <a:xfrm>
            <a:off x="898863" y="759001"/>
            <a:ext cx="7346286" cy="40796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15"/>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Agglomerative cl. in python</a:t>
            </a:r>
            <a:endParaRPr sz="3200">
              <a:solidFill>
                <a:srgbClr val="707F87"/>
              </a:solidFill>
              <a:latin typeface="Calibri"/>
              <a:ea typeface="Calibri"/>
              <a:cs typeface="Calibri"/>
              <a:sym typeface="Calibri"/>
            </a:endParaRPr>
          </a:p>
        </p:txBody>
      </p:sp>
      <p:cxnSp>
        <p:nvCxnSpPr>
          <p:cNvPr id="1129" name="Google Shape;1129;p115"/>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130" name="Google Shape;1130;p115"/>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31" name="Google Shape;1131;p115"/>
          <p:cNvPicPr preferRelativeResize="0"/>
          <p:nvPr/>
        </p:nvPicPr>
        <p:blipFill>
          <a:blip r:embed="rId3">
            <a:alphaModFix/>
          </a:blip>
          <a:stretch>
            <a:fillRect/>
          </a:stretch>
        </p:blipFill>
        <p:spPr>
          <a:xfrm>
            <a:off x="669050" y="799801"/>
            <a:ext cx="8144401" cy="354389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16"/>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r>
              <a:rPr lang="fr" sz="3200">
                <a:solidFill>
                  <a:srgbClr val="707F87"/>
                </a:solidFill>
                <a:latin typeface="Calibri"/>
                <a:ea typeface="Calibri"/>
                <a:cs typeface="Calibri"/>
                <a:sym typeface="Calibri"/>
              </a:rPr>
              <a:t>Agglomerative cl.: pros &amp; cons</a:t>
            </a:r>
            <a:endParaRPr sz="3200">
              <a:solidFill>
                <a:srgbClr val="707F87"/>
              </a:solidFill>
              <a:latin typeface="Calibri"/>
              <a:ea typeface="Calibri"/>
              <a:cs typeface="Calibri"/>
              <a:sym typeface="Calibri"/>
            </a:endParaRPr>
          </a:p>
        </p:txBody>
      </p:sp>
      <p:cxnSp>
        <p:nvCxnSpPr>
          <p:cNvPr id="1137" name="Google Shape;1137;p116"/>
          <p:cNvCxnSpPr/>
          <p:nvPr/>
        </p:nvCxnSpPr>
        <p:spPr>
          <a:xfrm rot="10800000">
            <a:off x="307984" y="757801"/>
            <a:ext cx="5502600" cy="1200"/>
          </a:xfrm>
          <a:prstGeom prst="straightConnector1">
            <a:avLst/>
          </a:prstGeom>
          <a:noFill/>
          <a:ln w="12700" cap="flat" cmpd="sng">
            <a:solidFill>
              <a:srgbClr val="707F87"/>
            </a:solidFill>
            <a:prstDash val="solid"/>
            <a:round/>
            <a:headEnd type="none" w="sm" len="sm"/>
            <a:tailEnd type="none" w="sm" len="sm"/>
          </a:ln>
        </p:spPr>
      </p:cxnSp>
      <p:sp>
        <p:nvSpPr>
          <p:cNvPr id="1138" name="Google Shape;1138;p116"/>
          <p:cNvSpPr txBox="1"/>
          <p:nvPr/>
        </p:nvSpPr>
        <p:spPr>
          <a:xfrm>
            <a:off x="8449200" y="4630500"/>
            <a:ext cx="694800" cy="51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139" name="Google Shape;1139;p116"/>
          <p:cNvPicPr preferRelativeResize="0"/>
          <p:nvPr/>
        </p:nvPicPr>
        <p:blipFill>
          <a:blip r:embed="rId3">
            <a:alphaModFix/>
          </a:blip>
          <a:stretch>
            <a:fillRect/>
          </a:stretch>
        </p:blipFill>
        <p:spPr>
          <a:xfrm>
            <a:off x="152400" y="1603526"/>
            <a:ext cx="8839200" cy="229216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17"/>
          <p:cNvSpPr txBox="1"/>
          <p:nvPr/>
        </p:nvSpPr>
        <p:spPr>
          <a:xfrm>
            <a:off x="307976" y="244836"/>
            <a:ext cx="8229600" cy="513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07F87"/>
              </a:buClr>
              <a:buFont typeface="Calibri"/>
              <a:buNone/>
            </a:pPr>
            <a:endParaRPr sz="3200" b="0" i="0" u="none" strike="noStrike" cap="none">
              <a:solidFill>
                <a:srgbClr val="707F87"/>
              </a:solidFill>
              <a:latin typeface="Calibri"/>
              <a:ea typeface="Calibri"/>
              <a:cs typeface="Calibri"/>
              <a:sym typeface="Calibri"/>
            </a:endParaRPr>
          </a:p>
        </p:txBody>
      </p:sp>
      <p:sp>
        <p:nvSpPr>
          <p:cNvPr id="1145" name="Google Shape;1145;p117"/>
          <p:cNvSpPr txBox="1"/>
          <p:nvPr/>
        </p:nvSpPr>
        <p:spPr>
          <a:xfrm>
            <a:off x="1870375" y="1721900"/>
            <a:ext cx="5608200" cy="7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3600">
                <a:solidFill>
                  <a:srgbClr val="707F87"/>
                </a:solidFill>
                <a:latin typeface="Calibri"/>
                <a:ea typeface="Calibri"/>
                <a:cs typeface="Calibri"/>
                <a:sym typeface="Calibri"/>
              </a:rPr>
              <a:t>Clustering techniques</a:t>
            </a:r>
            <a:endParaRPr sz="3600">
              <a:solidFill>
                <a:srgbClr val="707F87"/>
              </a:solidFill>
              <a:latin typeface="Calibri"/>
              <a:ea typeface="Calibri"/>
              <a:cs typeface="Calibri"/>
              <a:sym typeface="Calibri"/>
            </a:endParaRPr>
          </a:p>
          <a:p>
            <a:pPr marL="0" lvl="0" indent="0" algn="ctr" rtl="0">
              <a:spcBef>
                <a:spcPts val="0"/>
              </a:spcBef>
              <a:spcAft>
                <a:spcPts val="0"/>
              </a:spcAft>
              <a:buNone/>
            </a:pPr>
            <a:r>
              <a:rPr lang="fr" sz="3600">
                <a:solidFill>
                  <a:srgbClr val="707F87"/>
                </a:solidFill>
                <a:latin typeface="Calibri"/>
                <a:ea typeface="Calibri"/>
                <a:cs typeface="Calibri"/>
                <a:sym typeface="Calibri"/>
              </a:rPr>
              <a:t>Mean-shift</a:t>
            </a:r>
            <a:endParaRPr sz="3600">
              <a:solidFill>
                <a:srgbClr val="707F87"/>
              </a:solidFill>
              <a:latin typeface="Calibri"/>
              <a:ea typeface="Calibri"/>
              <a:cs typeface="Calibri"/>
              <a:sym typeface="Calibri"/>
            </a:endParaRPr>
          </a:p>
          <a:p>
            <a:pPr marL="0" lvl="0" indent="0" algn="ctr" rtl="0">
              <a:spcBef>
                <a:spcPts val="0"/>
              </a:spcBef>
              <a:spcAft>
                <a:spcPts val="0"/>
              </a:spcAft>
              <a:buNone/>
            </a:pPr>
            <a:endParaRPr sz="3600">
              <a:solidFill>
                <a:srgbClr val="707F87"/>
              </a:solidFill>
              <a:latin typeface="Calibri"/>
              <a:ea typeface="Calibri"/>
              <a:cs typeface="Calibri"/>
              <a:sym typeface="Calibri"/>
            </a:endParaRPr>
          </a:p>
        </p:txBody>
      </p:sp>
      <p:pic>
        <p:nvPicPr>
          <p:cNvPr id="1146" name="Google Shape;1146;p117"/>
          <p:cNvPicPr preferRelativeResize="0"/>
          <p:nvPr/>
        </p:nvPicPr>
        <p:blipFill>
          <a:blip r:embed="rId3">
            <a:alphaModFix/>
          </a:blip>
          <a:stretch>
            <a:fillRect/>
          </a:stretch>
        </p:blipFill>
        <p:spPr>
          <a:xfrm>
            <a:off x="1406700" y="4575025"/>
            <a:ext cx="1015475" cy="463075"/>
          </a:xfrm>
          <a:prstGeom prst="rect">
            <a:avLst/>
          </a:prstGeom>
          <a:noFill/>
          <a:ln>
            <a:noFill/>
          </a:ln>
        </p:spPr>
      </p:pic>
    </p:spTree>
  </p:cSld>
  <p:clrMapOvr>
    <a:masterClrMapping/>
  </p:clrMapOvr>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13202</TotalTime>
  <Words>21851</Words>
  <Application>Microsoft Macintosh PowerPoint</Application>
  <PresentationFormat>Affichage à l'écran (16:9)</PresentationFormat>
  <Paragraphs>2504</Paragraphs>
  <Slides>473</Slides>
  <Notes>473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473</vt:i4>
      </vt:variant>
    </vt:vector>
  </HeadingPairs>
  <TitlesOfParts>
    <vt:vector size="479" baseType="lpstr">
      <vt:lpstr>Calibri</vt:lpstr>
      <vt:lpstr>Caveat</vt:lpstr>
      <vt:lpstr>Courier New</vt:lpstr>
      <vt:lpstr>Arial</vt:lpstr>
      <vt:lpstr>Corsiva</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David Laiymani</cp:lastModifiedBy>
  <cp:revision>21</cp:revision>
  <dcterms:modified xsi:type="dcterms:W3CDTF">2025-09-24T10:08:52Z</dcterms:modified>
</cp:coreProperties>
</file>